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3.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4.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5.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9.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10.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11.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12.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13.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14.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15.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16.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17.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21.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22.xml" ContentType="application/vnd.openxmlformats-officedocument.presentationml.notesSl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23.xml" ContentType="application/vnd.openxmlformats-officedocument.presentationml.notesSl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notesSlides/notesSlide24.xml" ContentType="application/vnd.openxmlformats-officedocument.presentationml.notesSl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25.xml" ContentType="application/vnd.openxmlformats-officedocument.presentationml.notesSl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26.xml" ContentType="application/vnd.openxmlformats-officedocument.presentationml.notesSlid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notesSlides/notesSlide27.xml" ContentType="application/vnd.openxmlformats-officedocument.presentationml.notesSlid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33.xml" ContentType="application/vnd.openxmlformats-officedocument.presentationml.notesSlid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notesSlides/notesSlide34.xml" ContentType="application/vnd.openxmlformats-officedocument.presentationml.notesSlid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35.xml" ContentType="application/vnd.openxmlformats-officedocument.presentationml.notesSlid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36.xml" ContentType="application/vnd.openxmlformats-officedocument.presentationml.notesSlid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notesSlides/notesSlide37.xml" ContentType="application/vnd.openxmlformats-officedocument.presentationml.notesSlid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38.xml" ContentType="application/vnd.openxmlformats-officedocument.presentationml.notesSlid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notesSlides/notesSlide42.xml" ContentType="application/vnd.openxmlformats-officedocument.presentationml.notesSlid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43.xml" ContentType="application/vnd.openxmlformats-officedocument.presentationml.notesSlid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notesSlides/notesSlide44.xml" ContentType="application/vnd.openxmlformats-officedocument.presentationml.notesSlid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45.xml" ContentType="application/vnd.openxmlformats-officedocument.presentationml.notesSlid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46.xml" ContentType="application/vnd.openxmlformats-officedocument.presentationml.notesSlid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47.xml" ContentType="application/vnd.openxmlformats-officedocument.presentationml.notesSlid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51.xml" ContentType="application/vnd.openxmlformats-officedocument.presentationml.notesSlid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notesSlides/notesSlide52.xml" ContentType="application/vnd.openxmlformats-officedocument.presentationml.notesSlid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53.xml" ContentType="application/vnd.openxmlformats-officedocument.presentationml.notesSlid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notesSlides/notesSlide54.xml" ContentType="application/vnd.openxmlformats-officedocument.presentationml.notesSlid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55.xml" ContentType="application/vnd.openxmlformats-officedocument.presentationml.notesSlid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notesSlides/notesSlide56.xml" ContentType="application/vnd.openxmlformats-officedocument.presentationml.notesSlide+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57.xml" ContentType="application/vnd.openxmlformats-officedocument.presentationml.notesSlide+xml"/>
  <Override PartName="/ppt/charts/chart55.xml" ContentType="application/vnd.openxmlformats-officedocument.drawingml.chart+xml"/>
  <Override PartName="/ppt/charts/style55.xml" ContentType="application/vnd.ms-office.chartstyle+xml"/>
  <Override PartName="/ppt/charts/colors55.xml" ContentType="application/vnd.ms-office.chartcolorstyle+xml"/>
  <Override PartName="/ppt/notesSlides/notesSlide58.xml" ContentType="application/vnd.openxmlformats-officedocument.presentationml.notesSlide+xml"/>
  <Override PartName="/ppt/charts/chart56.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charts/chart57.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62.xml" ContentType="application/vnd.openxmlformats-officedocument.presentationml.notesSlide+xml"/>
  <Override PartName="/ppt/charts/chart58.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63.xml" ContentType="application/vnd.openxmlformats-officedocument.presentationml.notesSlide+xml"/>
  <Override PartName="/ppt/charts/chart59.xml" ContentType="application/vnd.openxmlformats-officedocument.drawingml.chart+xml"/>
  <Override PartName="/ppt/charts/style59.xml" ContentType="application/vnd.ms-office.chartstyle+xml"/>
  <Override PartName="/ppt/charts/colors59.xml" ContentType="application/vnd.ms-office.chartcolorstyle+xml"/>
  <Override PartName="/ppt/notesSlides/notesSlide64.xml" ContentType="application/vnd.openxmlformats-officedocument.presentationml.notesSlide+xml"/>
  <Override PartName="/ppt/charts/chart60.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65.xml" ContentType="application/vnd.openxmlformats-officedocument.presentationml.notesSlide+xml"/>
  <Override PartName="/ppt/charts/chart61.xml" ContentType="application/vnd.openxmlformats-officedocument.drawingml.chart+xml"/>
  <Override PartName="/ppt/charts/style61.xml" ContentType="application/vnd.ms-office.chartstyle+xml"/>
  <Override PartName="/ppt/charts/colors61.xml" ContentType="application/vnd.ms-office.chartcolorstyle+xml"/>
  <Override PartName="/ppt/notesSlides/notesSlide66.xml" ContentType="application/vnd.openxmlformats-officedocument.presentationml.notesSlide+xml"/>
  <Override PartName="/ppt/charts/chart62.xml" ContentType="application/vnd.openxmlformats-officedocument.drawingml.chart+xml"/>
  <Override PartName="/ppt/charts/style62.xml" ContentType="application/vnd.ms-office.chartstyle+xml"/>
  <Override PartName="/ppt/charts/colors62.xml" ContentType="application/vnd.ms-office.chartcolorstyle+xml"/>
  <Override PartName="/ppt/notesSlides/notesSlide67.xml" ContentType="application/vnd.openxmlformats-officedocument.presentationml.notesSlide+xml"/>
  <Override PartName="/ppt/charts/chart63.xml" ContentType="application/vnd.openxmlformats-officedocument.drawingml.chart+xml"/>
  <Override PartName="/ppt/charts/style63.xml" ContentType="application/vnd.ms-office.chartstyle+xml"/>
  <Override PartName="/ppt/charts/colors63.xml" ContentType="application/vnd.ms-office.chartcolorstyle+xml"/>
  <Override PartName="/ppt/notesSlides/notesSlide68.xml" ContentType="application/vnd.openxmlformats-officedocument.presentationml.notesSlide+xml"/>
  <Override PartName="/ppt/charts/chart64.xml" ContentType="application/vnd.openxmlformats-officedocument.drawingml.chart+xml"/>
  <Override PartName="/ppt/charts/style64.xml" ContentType="application/vnd.ms-office.chartstyle+xml"/>
  <Override PartName="/ppt/charts/colors64.xml" ContentType="application/vnd.ms-office.chartcolorstyle+xml"/>
  <Override PartName="/ppt/notesSlides/notesSlide69.xml" ContentType="application/vnd.openxmlformats-officedocument.presentationml.notesSlide+xml"/>
  <Override PartName="/ppt/charts/chart65.xml" ContentType="application/vnd.openxmlformats-officedocument.drawingml.chart+xml"/>
  <Override PartName="/ppt/charts/style65.xml" ContentType="application/vnd.ms-office.chartstyle+xml"/>
  <Override PartName="/ppt/charts/colors65.xml" ContentType="application/vnd.ms-office.chartcolorstyle+xml"/>
  <Override PartName="/ppt/notesSlides/notesSlide70.xml" ContentType="application/vnd.openxmlformats-officedocument.presentationml.notesSlide+xml"/>
  <Override PartName="/ppt/charts/chart66.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7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6"/>
  </p:notesMasterIdLst>
  <p:sldIdLst>
    <p:sldId id="334" r:id="rId2"/>
    <p:sldId id="336" r:id="rId3"/>
    <p:sldId id="492" r:id="rId4"/>
    <p:sldId id="338" r:id="rId5"/>
    <p:sldId id="484" r:id="rId6"/>
    <p:sldId id="485" r:id="rId7"/>
    <p:sldId id="486" r:id="rId8"/>
    <p:sldId id="487" r:id="rId9"/>
    <p:sldId id="488" r:id="rId10"/>
    <p:sldId id="489" r:id="rId11"/>
    <p:sldId id="490" r:id="rId12"/>
    <p:sldId id="491" r:id="rId13"/>
    <p:sldId id="411" r:id="rId14"/>
    <p:sldId id="412" r:id="rId15"/>
    <p:sldId id="413" r:id="rId16"/>
    <p:sldId id="414" r:id="rId17"/>
    <p:sldId id="415" r:id="rId18"/>
    <p:sldId id="416" r:id="rId19"/>
    <p:sldId id="417" r:id="rId20"/>
    <p:sldId id="418" r:id="rId21"/>
    <p:sldId id="419" r:id="rId22"/>
    <p:sldId id="420" r:id="rId23"/>
    <p:sldId id="421" r:id="rId24"/>
    <p:sldId id="422" r:id="rId25"/>
    <p:sldId id="423" r:id="rId26"/>
    <p:sldId id="424" r:id="rId27"/>
    <p:sldId id="425" r:id="rId28"/>
    <p:sldId id="426" r:id="rId29"/>
    <p:sldId id="427" r:id="rId30"/>
    <p:sldId id="428" r:id="rId31"/>
    <p:sldId id="429" r:id="rId32"/>
    <p:sldId id="430" r:id="rId33"/>
    <p:sldId id="431" r:id="rId34"/>
    <p:sldId id="432" r:id="rId35"/>
    <p:sldId id="433" r:id="rId36"/>
    <p:sldId id="434" r:id="rId37"/>
    <p:sldId id="435" r:id="rId38"/>
    <p:sldId id="436" r:id="rId39"/>
    <p:sldId id="437" r:id="rId40"/>
    <p:sldId id="438" r:id="rId41"/>
    <p:sldId id="439" r:id="rId42"/>
    <p:sldId id="440" r:id="rId43"/>
    <p:sldId id="441" r:id="rId44"/>
    <p:sldId id="442" r:id="rId45"/>
    <p:sldId id="443" r:id="rId46"/>
    <p:sldId id="444" r:id="rId47"/>
    <p:sldId id="445" r:id="rId48"/>
    <p:sldId id="446" r:id="rId49"/>
    <p:sldId id="447" r:id="rId50"/>
    <p:sldId id="448" r:id="rId51"/>
    <p:sldId id="449" r:id="rId52"/>
    <p:sldId id="450" r:id="rId53"/>
    <p:sldId id="451" r:id="rId54"/>
    <p:sldId id="452" r:id="rId55"/>
    <p:sldId id="453" r:id="rId56"/>
    <p:sldId id="454" r:id="rId57"/>
    <p:sldId id="455" r:id="rId58"/>
    <p:sldId id="456" r:id="rId59"/>
    <p:sldId id="457" r:id="rId60"/>
    <p:sldId id="458" r:id="rId61"/>
    <p:sldId id="459" r:id="rId62"/>
    <p:sldId id="460" r:id="rId63"/>
    <p:sldId id="461" r:id="rId64"/>
    <p:sldId id="462" r:id="rId65"/>
    <p:sldId id="463" r:id="rId66"/>
    <p:sldId id="464" r:id="rId67"/>
    <p:sldId id="465" r:id="rId68"/>
    <p:sldId id="466" r:id="rId69"/>
    <p:sldId id="467" r:id="rId70"/>
    <p:sldId id="468" r:id="rId71"/>
    <p:sldId id="469" r:id="rId72"/>
    <p:sldId id="470" r:id="rId73"/>
    <p:sldId id="471" r:id="rId74"/>
    <p:sldId id="472" r:id="rId75"/>
    <p:sldId id="473" r:id="rId76"/>
    <p:sldId id="474" r:id="rId77"/>
    <p:sldId id="475" r:id="rId78"/>
    <p:sldId id="476" r:id="rId79"/>
    <p:sldId id="477" r:id="rId80"/>
    <p:sldId id="478" r:id="rId81"/>
    <p:sldId id="479" r:id="rId82"/>
    <p:sldId id="480" r:id="rId83"/>
    <p:sldId id="481" r:id="rId84"/>
    <p:sldId id="482" r:id="rId8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405"/>
    <a:srgbClr val="3A71B2"/>
    <a:srgbClr val="4F6228"/>
    <a:srgbClr val="77933C"/>
    <a:srgbClr val="92D050"/>
    <a:srgbClr val="558ED5"/>
    <a:srgbClr val="CC0000"/>
    <a:srgbClr val="BFBF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A8FB48-3996-4830-84F1-6B3FD5C80B98}" v="55" dt="2020-11-15T22:16:46.9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069" autoAdjust="0"/>
    <p:restoredTop sz="94660"/>
  </p:normalViewPr>
  <p:slideViewPr>
    <p:cSldViewPr snapToGrid="0">
      <p:cViewPr varScale="1">
        <p:scale>
          <a:sx n="67" d="100"/>
          <a:sy n="67" d="100"/>
        </p:scale>
        <p:origin x="76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9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magab\OneDrive\Desktop\RESULTADOS\UA%20CIENCIAS%20SOCIALES\UACIENCIAS.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magab\OneDrive\Desktop\RESULTADOS\UA%20CIENCIAS%20SOCIALES\UACIENCIAS.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magab\OneDrive\Desktop\RESULTADOS\UA%20CIENCIAS%20SOCIALES\UACIENCIAS.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C:\Users\magab\OneDrive\Desktop\RESULTADOS\UA%20CIENCIAS%20SOCIALES\UACIENCIAS.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C:\Users\magab\OneDrive\Desktop\RESULTADOS\UA%20CIENCIAS%20SOCIALES\UACIENCIAS.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C:\Users\magab\OneDrive\Desktop\RESULTADOS\UA%20CIENCIAS%20SOCIALES\UACIENCIAS.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file:///C:\Users\magab\OneDrive\Desktop\RESULTADOS\UA%20CIENCIAS%20SOCIALES\UACIENCIAS.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C:\Users\magab\OneDrive\Desktop\RESULTADOS\UA%20CIENCIAS%20SOCIALES\UACIENCIAS.xlsx"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file:///C:\Users\magab\OneDrive\Desktop\RESULTADOS\UA%20CIENCIAS%20SOCIALES\UACIENCIAS.xlsx"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file:///C:\Users\magab\OneDrive\Desktop\RESULTADOS\UA%20CIENCIAS%20SOCIALES\UACIENCIAS.xlsx" TargetMode="External"/><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file:///C:\Users\magab\OneDrive\Desktop\RESULTADOS\UA%20CIENCIAS%20SOCIALES\UACIENCIAS.xlsx" TargetMode="External"/><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file:///C:\Users\magab\OneDrive\Desktop\RESULTADOS\UA%20CIENCIAS%20SOCIALES\UACIENCIAS.xlsx" TargetMode="External"/><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oleObject" Target="file:///C:\Users\magab\OneDrive\Desktop\RESULTADOS\UA%20CIENCIAS%20SOCIALES\UACIENCIAS.xlsx" TargetMode="External"/><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oleObject" Target="file:///C:\Users\magab\OneDrive\Desktop\RESULTADOS\UA%20CIENCIAS%20SOCIALES\UACIENCIAS.xlsx" TargetMode="External"/><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oleObject" Target="file:///C:\Users\magab\OneDrive\Desktop\RESULTADOS\UA%20CIENCIAS%20SOCIALES\UACIENCIAS.xlsx" TargetMode="External"/><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oleObject" Target="file:///C:\Users\magab\OneDrive\Desktop\RESULTADOS\UA%20CIENCIAS%20SOCIALES\UACIENCIAS.xlsx" TargetMode="External"/><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oleObject" Target="file:///C:\Users\magab\OneDrive\Desktop\RESULTADOS\UA%20CIENCIAS%20SOCIALES\UACIENCIAS.xlsx" TargetMode="External"/><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oleObject" Target="file:///C:\Users\magab\OneDrive\Desktop\RESULTADOS\UA%20CIENCIAS%20SOCIALES\UACIENCIAS.xlsx" TargetMode="External"/><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oleObject" Target="file:///C:\Users\magab\OneDrive\Desktop\RESULTADOS\UA%20CIENCIAS%20SOCIALES\UACIENCIAS.xlsx" TargetMode="External"/><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oleObject" Target="file:///C:\Users\magab\OneDrive\Desktop\RESULTADOS\UA%20CIENCIAS%20SOCIALES\UACIENCIAS.xlsx" TargetMode="External"/><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oleObject" Target="file:///C:\Users\magab\OneDrive\Desktop\RESULTADOS\UA%20CIENCIAS%20SOCIALES\UACIENCIAS.xlsx" TargetMode="External"/><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oleObject" Target="file:///C:\Users\magab\OneDrive\Desktop\RESULTADOS\UA%20CIENCIAS%20SOCIALES\UACIENCIAS.xlsx" TargetMode="External"/><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oleObject" Target="file:///C:\Users\magab\OneDrive\Desktop\RESULTADOS\UA%20CIENCIAS%20SOCIALES\UACIENCIAS.xlsx" TargetMode="External"/><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oleObject" Target="file:///C:\Users\magab\OneDrive\Desktop\RESULTADOS\UA%20CIENCIAS%20SOCIALES\UACIENCIAS.xlsx" TargetMode="External"/><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oleObject" Target="file:///C:\Users\magab\OneDrive\Desktop\RESULTADOS\UA%20CIENCIAS%20SOCIALES\UACIENCIAS.xlsx" TargetMode="External"/><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oleObject" Target="file:///C:\Users\magab\OneDrive\Desktop\RESULTADOS\UA%20CIENCIAS%20SOCIALES\UACIENCIAS.xlsx" TargetMode="External"/><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oleObject" Target="file:///C:\Users\magab\OneDrive\Desktop\RESULTADOS\UA%20CIENCIAS%20SOCIALES\UACIENCIAS.xlsx" TargetMode="External"/><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oleObject" Target="file:///C:\Users\magab\OneDrive\Desktop\RESULTADOS\UA%20CIENCIAS%20SOCIALES\UACIENCIAS.xlsx" TargetMode="External"/><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oleObject" Target="file:///C:\Users\magab\OneDrive\Desktop\RESULTADOS\UA%20CIENCIAS%20SOCIALES\UACIENCIAS.xlsx" TargetMode="External"/><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oleObject" Target="file:///C:\Users\magab\OneDrive\Desktop\RESULTADOS\UA%20CIENCIAS%20SOCIALES\UACIENCIAS.xlsx" TargetMode="External"/><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oleObject" Target="file:///C:\Users\magab\OneDrive\Desktop\RESULTADOS\UA%20CIENCIAS%20SOCIALES\UACIENCIAS.xlsx" TargetMode="External"/><Relationship Id="rId2" Type="http://schemas.microsoft.com/office/2011/relationships/chartColorStyle" Target="colors43.xml"/><Relationship Id="rId1" Type="http://schemas.microsoft.com/office/2011/relationships/chartStyle" Target="style43.xml"/></Relationships>
</file>

<file path=ppt/charts/_rels/chart44.xml.rels><?xml version="1.0" encoding="UTF-8" standalone="yes"?>
<Relationships xmlns="http://schemas.openxmlformats.org/package/2006/relationships"><Relationship Id="rId3" Type="http://schemas.openxmlformats.org/officeDocument/2006/relationships/oleObject" Target="file:///C:\Users\magab\OneDrive\Desktop\RESULTADOS\UA%20CIENCIAS%20SOCIALES\UACIENCIAS.xlsx" TargetMode="External"/><Relationship Id="rId2" Type="http://schemas.microsoft.com/office/2011/relationships/chartColorStyle" Target="colors44.xml"/><Relationship Id="rId1" Type="http://schemas.microsoft.com/office/2011/relationships/chartStyle" Target="style44.xml"/></Relationships>
</file>

<file path=ppt/charts/_rels/chart45.xml.rels><?xml version="1.0" encoding="UTF-8" standalone="yes"?>
<Relationships xmlns="http://schemas.openxmlformats.org/package/2006/relationships"><Relationship Id="rId3" Type="http://schemas.openxmlformats.org/officeDocument/2006/relationships/oleObject" Target="file:///C:\Users\magab\OneDrive\Desktop\RESULTADOS\UA%20CIENCIAS%20SOCIALES\UACIENCIAS.xlsx" TargetMode="External"/><Relationship Id="rId2" Type="http://schemas.microsoft.com/office/2011/relationships/chartColorStyle" Target="colors45.xml"/><Relationship Id="rId1" Type="http://schemas.microsoft.com/office/2011/relationships/chartStyle" Target="style45.xml"/></Relationships>
</file>

<file path=ppt/charts/_rels/chart46.xml.rels><?xml version="1.0" encoding="UTF-8" standalone="yes"?>
<Relationships xmlns="http://schemas.openxmlformats.org/package/2006/relationships"><Relationship Id="rId3" Type="http://schemas.openxmlformats.org/officeDocument/2006/relationships/oleObject" Target="file:///C:\Users\magab\OneDrive\Desktop\RESULTADOS\UA%20CIENCIAS%20SOCIALES\UACIENCIAS.xlsx" TargetMode="External"/><Relationship Id="rId2" Type="http://schemas.microsoft.com/office/2011/relationships/chartColorStyle" Target="colors46.xml"/><Relationship Id="rId1" Type="http://schemas.microsoft.com/office/2011/relationships/chartStyle" Target="style46.xml"/></Relationships>
</file>

<file path=ppt/charts/_rels/chart47.xml.rels><?xml version="1.0" encoding="UTF-8" standalone="yes"?>
<Relationships xmlns="http://schemas.openxmlformats.org/package/2006/relationships"><Relationship Id="rId3" Type="http://schemas.openxmlformats.org/officeDocument/2006/relationships/oleObject" Target="file:///C:\Users\magab\OneDrive\Desktop\RESULTADOS\UA%20CIENCIAS%20SOCIALES\UACIENCIAS.xlsx" TargetMode="External"/><Relationship Id="rId2" Type="http://schemas.microsoft.com/office/2011/relationships/chartColorStyle" Target="colors47.xml"/><Relationship Id="rId1" Type="http://schemas.microsoft.com/office/2011/relationships/chartStyle" Target="style47.xml"/></Relationships>
</file>

<file path=ppt/charts/_rels/chart48.xml.rels><?xml version="1.0" encoding="UTF-8" standalone="yes"?>
<Relationships xmlns="http://schemas.openxmlformats.org/package/2006/relationships"><Relationship Id="rId3" Type="http://schemas.openxmlformats.org/officeDocument/2006/relationships/oleObject" Target="file:///C:\Users\magab\OneDrive\Desktop\RESULTADOS\UA%20CIENCIAS%20SOCIALES\UACIENCIAS.xlsx" TargetMode="External"/><Relationship Id="rId2" Type="http://schemas.microsoft.com/office/2011/relationships/chartColorStyle" Target="colors48.xml"/><Relationship Id="rId1" Type="http://schemas.microsoft.com/office/2011/relationships/chartStyle" Target="style48.xml"/></Relationships>
</file>

<file path=ppt/charts/_rels/chart49.xml.rels><?xml version="1.0" encoding="UTF-8" standalone="yes"?>
<Relationships xmlns="http://schemas.openxmlformats.org/package/2006/relationships"><Relationship Id="rId3" Type="http://schemas.openxmlformats.org/officeDocument/2006/relationships/oleObject" Target="file:///C:\Users\magab\OneDrive\Desktop\RESULTADOS\UA%20CIENCIAS%20SOCIALES\UACIENCIAS.xlsx" TargetMode="External"/><Relationship Id="rId2" Type="http://schemas.microsoft.com/office/2011/relationships/chartColorStyle" Target="colors49.xml"/><Relationship Id="rId1" Type="http://schemas.microsoft.com/office/2011/relationships/chartStyle" Target="style49.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oleObject" Target="file:///C:\Users\magab\OneDrive\Desktop\RESULTADOS\UA%20CIENCIAS%20SOCIALES\UACIENCIAS.xlsx" TargetMode="External"/><Relationship Id="rId2" Type="http://schemas.microsoft.com/office/2011/relationships/chartColorStyle" Target="colors50.xml"/><Relationship Id="rId1" Type="http://schemas.microsoft.com/office/2011/relationships/chartStyle" Target="style50.xml"/></Relationships>
</file>

<file path=ppt/charts/_rels/chart51.xml.rels><?xml version="1.0" encoding="UTF-8" standalone="yes"?>
<Relationships xmlns="http://schemas.openxmlformats.org/package/2006/relationships"><Relationship Id="rId3" Type="http://schemas.openxmlformats.org/officeDocument/2006/relationships/oleObject" Target="file:///C:\Users\magab\OneDrive\Desktop\RESULTADOS\UA%20CIENCIAS%20SOCIALES\UACIENCIAS.xlsx" TargetMode="External"/><Relationship Id="rId2" Type="http://schemas.microsoft.com/office/2011/relationships/chartColorStyle" Target="colors51.xml"/><Relationship Id="rId1" Type="http://schemas.microsoft.com/office/2011/relationships/chartStyle" Target="style51.xml"/></Relationships>
</file>

<file path=ppt/charts/_rels/chart52.xml.rels><?xml version="1.0" encoding="UTF-8" standalone="yes"?>
<Relationships xmlns="http://schemas.openxmlformats.org/package/2006/relationships"><Relationship Id="rId3" Type="http://schemas.openxmlformats.org/officeDocument/2006/relationships/oleObject" Target="file:///C:\Users\magab\OneDrive\Desktop\RESULTADOS\UA%20CIENCIAS%20SOCIALES\UACIENCIAS.xlsx" TargetMode="External"/><Relationship Id="rId2" Type="http://schemas.microsoft.com/office/2011/relationships/chartColorStyle" Target="colors52.xml"/><Relationship Id="rId1" Type="http://schemas.microsoft.com/office/2011/relationships/chartStyle" Target="style52.xml"/></Relationships>
</file>

<file path=ppt/charts/_rels/chart53.xml.rels><?xml version="1.0" encoding="UTF-8" standalone="yes"?>
<Relationships xmlns="http://schemas.openxmlformats.org/package/2006/relationships"><Relationship Id="rId3" Type="http://schemas.openxmlformats.org/officeDocument/2006/relationships/oleObject" Target="file:///C:\Users\magab\OneDrive\Desktop\RESULTADOS\UA%20CIENCIAS%20SOCIALES\UACIENCIAS.xlsx" TargetMode="External"/><Relationship Id="rId2" Type="http://schemas.microsoft.com/office/2011/relationships/chartColorStyle" Target="colors53.xml"/><Relationship Id="rId1" Type="http://schemas.microsoft.com/office/2011/relationships/chartStyle" Target="style53.xml"/></Relationships>
</file>

<file path=ppt/charts/_rels/chart54.xml.rels><?xml version="1.0" encoding="UTF-8" standalone="yes"?>
<Relationships xmlns="http://schemas.openxmlformats.org/package/2006/relationships"><Relationship Id="rId3" Type="http://schemas.openxmlformats.org/officeDocument/2006/relationships/oleObject" Target="file:///C:\Users\magab\OneDrive\Desktop\RESULTADOS\UA%20CIENCIAS%20SOCIALES\UACIENCIAS.xlsx" TargetMode="External"/><Relationship Id="rId2" Type="http://schemas.microsoft.com/office/2011/relationships/chartColorStyle" Target="colors54.xml"/><Relationship Id="rId1" Type="http://schemas.microsoft.com/office/2011/relationships/chartStyle" Target="style54.xml"/></Relationships>
</file>

<file path=ppt/charts/_rels/chart55.xml.rels><?xml version="1.0" encoding="UTF-8" standalone="yes"?>
<Relationships xmlns="http://schemas.openxmlformats.org/package/2006/relationships"><Relationship Id="rId3" Type="http://schemas.openxmlformats.org/officeDocument/2006/relationships/oleObject" Target="file:///C:\Users\magab\OneDrive\Desktop\RESULTADOS\UA%20CIENCIAS%20SOCIALES\UACIENCIAS.xlsx" TargetMode="External"/><Relationship Id="rId2" Type="http://schemas.microsoft.com/office/2011/relationships/chartColorStyle" Target="colors55.xml"/><Relationship Id="rId1" Type="http://schemas.microsoft.com/office/2011/relationships/chartStyle" Target="style55.xml"/></Relationships>
</file>

<file path=ppt/charts/_rels/chart56.xml.rels><?xml version="1.0" encoding="UTF-8" standalone="yes"?>
<Relationships xmlns="http://schemas.openxmlformats.org/package/2006/relationships"><Relationship Id="rId3" Type="http://schemas.openxmlformats.org/officeDocument/2006/relationships/oleObject" Target="file:///C:\Users\magab\OneDrive\Desktop\RESULTADOS\UA%20CIENCIAS%20SOCIALES\UACIENCIAS.xlsx" TargetMode="External"/><Relationship Id="rId2" Type="http://schemas.microsoft.com/office/2011/relationships/chartColorStyle" Target="colors56.xml"/><Relationship Id="rId1" Type="http://schemas.microsoft.com/office/2011/relationships/chartStyle" Target="style56.xml"/></Relationships>
</file>

<file path=ppt/charts/_rels/chart57.xml.rels><?xml version="1.0" encoding="UTF-8" standalone="yes"?>
<Relationships xmlns="http://schemas.openxmlformats.org/package/2006/relationships"><Relationship Id="rId3" Type="http://schemas.openxmlformats.org/officeDocument/2006/relationships/oleObject" Target="file:///C:\Users\magab\OneDrive\Desktop\RESULTADOS\UA%20CIENCIAS%20SOCIALES\UACIENCIAS.xlsx" TargetMode="External"/><Relationship Id="rId2" Type="http://schemas.microsoft.com/office/2011/relationships/chartColorStyle" Target="colors57.xml"/><Relationship Id="rId1" Type="http://schemas.microsoft.com/office/2011/relationships/chartStyle" Target="style57.xml"/></Relationships>
</file>

<file path=ppt/charts/_rels/chart58.xml.rels><?xml version="1.0" encoding="UTF-8" standalone="yes"?>
<Relationships xmlns="http://schemas.openxmlformats.org/package/2006/relationships"><Relationship Id="rId3" Type="http://schemas.openxmlformats.org/officeDocument/2006/relationships/oleObject" Target="file:///C:\Users\magab\OneDrive\Desktop\RESULTADOS\UA%20CIENCIAS%20SOCIALES\UACIENCIAS.xlsx" TargetMode="External"/><Relationship Id="rId2" Type="http://schemas.microsoft.com/office/2011/relationships/chartColorStyle" Target="colors58.xml"/><Relationship Id="rId1" Type="http://schemas.microsoft.com/office/2011/relationships/chartStyle" Target="style58.xml"/></Relationships>
</file>

<file path=ppt/charts/_rels/chart59.xml.rels><?xml version="1.0" encoding="UTF-8" standalone="yes"?>
<Relationships xmlns="http://schemas.openxmlformats.org/package/2006/relationships"><Relationship Id="rId3" Type="http://schemas.openxmlformats.org/officeDocument/2006/relationships/oleObject" Target="file:///C:\Users\magab\OneDrive\Desktop\RESULTADOS\UA%20CIENCIAS%20SOCIALES\UACIENCIAS.xlsx" TargetMode="External"/><Relationship Id="rId2" Type="http://schemas.microsoft.com/office/2011/relationships/chartColorStyle" Target="colors59.xml"/><Relationship Id="rId1" Type="http://schemas.microsoft.com/office/2011/relationships/chartStyle" Target="style59.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3" Type="http://schemas.openxmlformats.org/officeDocument/2006/relationships/oleObject" Target="file:///C:\Users\magab\OneDrive\Desktop\RESULTADOS\UA%20CIENCIAS%20SOCIALES\UACIENCIAS.xlsx" TargetMode="External"/><Relationship Id="rId2" Type="http://schemas.microsoft.com/office/2011/relationships/chartColorStyle" Target="colors60.xml"/><Relationship Id="rId1" Type="http://schemas.microsoft.com/office/2011/relationships/chartStyle" Target="style60.xml"/></Relationships>
</file>

<file path=ppt/charts/_rels/chart61.xml.rels><?xml version="1.0" encoding="UTF-8" standalone="yes"?>
<Relationships xmlns="http://schemas.openxmlformats.org/package/2006/relationships"><Relationship Id="rId3" Type="http://schemas.openxmlformats.org/officeDocument/2006/relationships/oleObject" Target="file:///C:\Users\magab\OneDrive\Desktop\RESULTADOS\UA%20CIENCIAS%20SOCIALES\UACIENCIAS.xlsx" TargetMode="External"/><Relationship Id="rId2" Type="http://schemas.microsoft.com/office/2011/relationships/chartColorStyle" Target="colors61.xml"/><Relationship Id="rId1" Type="http://schemas.microsoft.com/office/2011/relationships/chartStyle" Target="style61.xml"/></Relationships>
</file>

<file path=ppt/charts/_rels/chart62.xml.rels><?xml version="1.0" encoding="UTF-8" standalone="yes"?>
<Relationships xmlns="http://schemas.openxmlformats.org/package/2006/relationships"><Relationship Id="rId3" Type="http://schemas.openxmlformats.org/officeDocument/2006/relationships/oleObject" Target="file:///C:\Users\magab\OneDrive\Desktop\RESULTADOS\UA%20CIENCIAS%20SOCIALES\UACIENCIAS.xlsx" TargetMode="External"/><Relationship Id="rId2" Type="http://schemas.microsoft.com/office/2011/relationships/chartColorStyle" Target="colors62.xml"/><Relationship Id="rId1" Type="http://schemas.microsoft.com/office/2011/relationships/chartStyle" Target="style62.xml"/></Relationships>
</file>

<file path=ppt/charts/_rels/chart63.xml.rels><?xml version="1.0" encoding="UTF-8" standalone="yes"?>
<Relationships xmlns="http://schemas.openxmlformats.org/package/2006/relationships"><Relationship Id="rId3" Type="http://schemas.openxmlformats.org/officeDocument/2006/relationships/oleObject" Target="file:///C:\Users\magab\OneDrive\Desktop\RESULTADOS\UA%20CIENCIAS%20SOCIALES\UACIENCIAS.xlsx" TargetMode="External"/><Relationship Id="rId2" Type="http://schemas.microsoft.com/office/2011/relationships/chartColorStyle" Target="colors63.xml"/><Relationship Id="rId1" Type="http://schemas.microsoft.com/office/2011/relationships/chartStyle" Target="style63.xml"/></Relationships>
</file>

<file path=ppt/charts/_rels/chart64.xml.rels><?xml version="1.0" encoding="UTF-8" standalone="yes"?>
<Relationships xmlns="http://schemas.openxmlformats.org/package/2006/relationships"><Relationship Id="rId3" Type="http://schemas.openxmlformats.org/officeDocument/2006/relationships/oleObject" Target="file:///C:\Users\magab\OneDrive\Desktop\RESULTADOS\UA%20CIENCIAS%20SOCIALES\UACIENCIAS.xlsx" TargetMode="External"/><Relationship Id="rId2" Type="http://schemas.microsoft.com/office/2011/relationships/chartColorStyle" Target="colors64.xml"/><Relationship Id="rId1" Type="http://schemas.microsoft.com/office/2011/relationships/chartStyle" Target="style64.xml"/></Relationships>
</file>

<file path=ppt/charts/_rels/chart65.xml.rels><?xml version="1.0" encoding="UTF-8" standalone="yes"?>
<Relationships xmlns="http://schemas.openxmlformats.org/package/2006/relationships"><Relationship Id="rId3" Type="http://schemas.openxmlformats.org/officeDocument/2006/relationships/oleObject" Target="file:///C:\Users\magab\OneDrive\Desktop\RESULTADOS\UA%20CIENCIAS%20SOCIALES\UACIENCIAS.xlsx" TargetMode="External"/><Relationship Id="rId2" Type="http://schemas.microsoft.com/office/2011/relationships/chartColorStyle" Target="colors65.xml"/><Relationship Id="rId1" Type="http://schemas.microsoft.com/office/2011/relationships/chartStyle" Target="style65.xml"/></Relationships>
</file>

<file path=ppt/charts/_rels/chart66.xml.rels><?xml version="1.0" encoding="UTF-8" standalone="yes"?>
<Relationships xmlns="http://schemas.openxmlformats.org/package/2006/relationships"><Relationship Id="rId3" Type="http://schemas.openxmlformats.org/officeDocument/2006/relationships/oleObject" Target="file:///C:\Users\magab\OneDrive\Desktop\RESULTADOS\UA%20CIENCIAS%20SOCIALES\UACIENCIAS.xlsx" TargetMode="External"/><Relationship Id="rId2" Type="http://schemas.microsoft.com/office/2011/relationships/chartColorStyle" Target="colors66.xml"/><Relationship Id="rId1" Type="http://schemas.microsoft.com/office/2011/relationships/chartStyle" Target="style6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800" b="1" i="0" u="none" strike="noStrike" kern="1200" baseline="0">
                <a:solidFill>
                  <a:schemeClr val="dk1">
                    <a:lumMod val="65000"/>
                    <a:lumOff val="35000"/>
                  </a:schemeClr>
                </a:solidFill>
                <a:latin typeface="+mn-lt"/>
                <a:ea typeface="+mn-ea"/>
                <a:cs typeface="+mn-cs"/>
              </a:defRPr>
            </a:pPr>
            <a:r>
              <a:rPr lang="es-MX" sz="1800" dirty="0"/>
              <a:t>PARTICIPACIÓN GENERAL ÁREAS</a:t>
            </a:r>
          </a:p>
        </c:rich>
      </c:tx>
      <c:layout>
        <c:manualLayout>
          <c:xMode val="edge"/>
          <c:yMode val="edge"/>
          <c:x val="0.22151128049767457"/>
          <c:y val="2.7777659161076263E-2"/>
        </c:manualLayout>
      </c:layout>
      <c:overlay val="0"/>
      <c:spPr>
        <a:noFill/>
        <a:ln>
          <a:noFill/>
        </a:ln>
        <a:effectLst/>
      </c:spPr>
      <c:txPr>
        <a:bodyPr rot="0" spcFirstLastPara="1" vertOverflow="ellipsis" vert="horz" wrap="square" anchor="ctr" anchorCtr="1"/>
        <a:lstStyle/>
        <a:p>
          <a:pPr algn="ctr">
            <a:defRPr sz="1800" b="1" i="0" u="none" strike="noStrike" kern="1200" baseline="0">
              <a:solidFill>
                <a:schemeClr val="dk1">
                  <a:lumMod val="65000"/>
                  <a:lumOff val="35000"/>
                </a:schemeClr>
              </a:solidFill>
              <a:latin typeface="+mn-lt"/>
              <a:ea typeface="+mn-ea"/>
              <a:cs typeface="+mn-cs"/>
            </a:defRPr>
          </a:pPr>
          <a:endParaRPr lang="es-MX"/>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3515905640114063E-2"/>
          <c:y val="0.2537768382777329"/>
          <c:w val="0.94251667510194337"/>
          <c:h val="0.57079156886888038"/>
        </c:manualLayout>
      </c:layout>
      <c:pie3DChart>
        <c:varyColors val="1"/>
        <c:ser>
          <c:idx val="0"/>
          <c:order val="0"/>
          <c:tx>
            <c:strRef>
              <c:f>Hoja2!$O$2</c:f>
              <c:strCache>
                <c:ptCount val="1"/>
                <c:pt idx="0">
                  <c:v>Columna2</c:v>
                </c:pt>
              </c:strCache>
            </c:strRef>
          </c:tx>
          <c:dPt>
            <c:idx val="0"/>
            <c:bubble3D val="0"/>
            <c:spPr>
              <a:solidFill>
                <a:schemeClr val="accent1">
                  <a:lumMod val="75000"/>
                </a:schemeClr>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2B8A-4F18-8A35-52C481A9A05E}"/>
              </c:ext>
            </c:extLst>
          </c:dPt>
          <c:dPt>
            <c:idx val="1"/>
            <c:bubble3D val="0"/>
            <c:spPr>
              <a:solidFill>
                <a:srgbClr val="A5002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2B8A-4F18-8A35-52C481A9A05E}"/>
              </c:ext>
            </c:extLst>
          </c:dPt>
          <c:dLbls>
            <c:dLbl>
              <c:idx val="0"/>
              <c:tx>
                <c:rich>
                  <a:bodyPr/>
                  <a:lstStyle/>
                  <a:p>
                    <a:fld id="{18D1F2A0-C47A-4F85-ABC4-41A8BC85F46D}"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B8A-4F18-8A35-52C481A9A05E}"/>
                </c:ext>
              </c:extLst>
            </c:dLbl>
            <c:dLbl>
              <c:idx val="1"/>
              <c:tx>
                <c:rich>
                  <a:bodyPr/>
                  <a:lstStyle/>
                  <a:p>
                    <a:fld id="{3B86867A-11CD-4D0A-B8BD-5413F5B6B108}"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B8A-4F18-8A35-52C481A9A05E}"/>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Hoja2!$N$3:$N$4</c:f>
              <c:strCache>
                <c:ptCount val="2"/>
                <c:pt idx="0">
                  <c:v>SI ACREDITÓ</c:v>
                </c:pt>
                <c:pt idx="1">
                  <c:v>NO ACREDITÓ</c:v>
                </c:pt>
              </c:strCache>
            </c:strRef>
          </c:cat>
          <c:val>
            <c:numRef>
              <c:f>Hoja2!$O$3:$O$4</c:f>
              <c:numCache>
                <c:formatCode>General</c:formatCode>
                <c:ptCount val="2"/>
                <c:pt idx="0">
                  <c:v>48</c:v>
                </c:pt>
                <c:pt idx="1">
                  <c:v>34</c:v>
                </c:pt>
              </c:numCache>
            </c:numRef>
          </c:val>
          <c:extLst>
            <c:ext xmlns:c16="http://schemas.microsoft.com/office/drawing/2014/chart" uri="{C3380CC4-5D6E-409C-BE32-E72D297353CC}">
              <c16:uniqueId val="{00000004-2B8A-4F18-8A35-52C481A9A05E}"/>
            </c:ext>
          </c:extLst>
        </c:ser>
        <c:dLbls>
          <c:dLblPos val="inEnd"/>
          <c:showLegendKey val="0"/>
          <c:showVal val="0"/>
          <c:showCatName val="0"/>
          <c:showSerName val="0"/>
          <c:showPercent val="1"/>
          <c:showBubbleSize val="0"/>
          <c:showLeaderLines val="1"/>
        </c:dLbls>
      </c:pie3D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400" b="0" i="0" u="none" strike="noStrike" kern="1200" baseline="0">
              <a:solidFill>
                <a:schemeClr val="dk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MX"/>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dirty="0"/>
              <a:t>PARTICIPACIÓN MANUALES</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tx>
            <c:strRef>
              <c:f>Hoja1!$B$42</c:f>
              <c:strCache>
                <c:ptCount val="1"/>
                <c:pt idx="0">
                  <c:v>Columna2</c:v>
                </c:pt>
              </c:strCache>
            </c:strRef>
          </c:tx>
          <c:spPr>
            <a:solidFill>
              <a:schemeClr val="accent1">
                <a:lumMod val="75000"/>
              </a:schemeClr>
            </a:solidFill>
          </c:spPr>
          <c:dPt>
            <c:idx val="0"/>
            <c:bubble3D val="0"/>
            <c:spPr>
              <a:solidFill>
                <a:schemeClr val="accent1">
                  <a:lumMod val="75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3666-446D-96BF-7537579C1EA1}"/>
              </c:ext>
            </c:extLst>
          </c:dPt>
          <c:dPt>
            <c:idx val="1"/>
            <c:bubble3D val="0"/>
            <c:spPr>
              <a:solidFill>
                <a:srgbClr val="A5002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3666-446D-96BF-7537579C1EA1}"/>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Hoja1!$A$43:$A$44</c:f>
              <c:strCache>
                <c:ptCount val="2"/>
                <c:pt idx="0">
                  <c:v>ENCUESTADOS</c:v>
                </c:pt>
                <c:pt idx="1">
                  <c:v>NO MANUALES</c:v>
                </c:pt>
              </c:strCache>
            </c:strRef>
          </c:cat>
          <c:val>
            <c:numRef>
              <c:f>Hoja1!$B$43:$B$44</c:f>
              <c:numCache>
                <c:formatCode>General</c:formatCode>
                <c:ptCount val="2"/>
                <c:pt idx="0">
                  <c:v>2</c:v>
                </c:pt>
                <c:pt idx="1">
                  <c:v>13</c:v>
                </c:pt>
              </c:numCache>
            </c:numRef>
          </c:val>
          <c:extLst>
            <c:ext xmlns:c16="http://schemas.microsoft.com/office/drawing/2014/chart" uri="{C3380CC4-5D6E-409C-BE32-E72D297353CC}">
              <c16:uniqueId val="{00000004-3666-446D-96BF-7537579C1EA1}"/>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dirty="0"/>
              <a:t>PARTICIPACIÓN DIRECTIVA</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tx>
            <c:strRef>
              <c:f>Hoja1!$B$42</c:f>
              <c:strCache>
                <c:ptCount val="1"/>
                <c:pt idx="0">
                  <c:v>Columna2</c:v>
                </c:pt>
              </c:strCache>
            </c:strRef>
          </c:tx>
          <c:spPr>
            <a:solidFill>
              <a:schemeClr val="accent1">
                <a:lumMod val="75000"/>
              </a:schemeClr>
            </a:solidFill>
          </c:spPr>
          <c:dPt>
            <c:idx val="0"/>
            <c:bubble3D val="0"/>
            <c:spPr>
              <a:solidFill>
                <a:schemeClr val="accent1">
                  <a:lumMod val="75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1708-4B05-BFE7-142E1C7925C4}"/>
              </c:ext>
            </c:extLst>
          </c:dPt>
          <c:dPt>
            <c:idx val="1"/>
            <c:bubble3D val="0"/>
            <c:spPr>
              <a:solidFill>
                <a:srgbClr val="A5002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1708-4B05-BFE7-142E1C7925C4}"/>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Hoja1!$A$43:$A$44</c:f>
              <c:strCache>
                <c:ptCount val="2"/>
                <c:pt idx="0">
                  <c:v>ENCUESTADOS</c:v>
                </c:pt>
                <c:pt idx="1">
                  <c:v>NO DIRECTIVA</c:v>
                </c:pt>
              </c:strCache>
            </c:strRef>
          </c:cat>
          <c:val>
            <c:numRef>
              <c:f>Hoja1!$B$43:$B$44</c:f>
              <c:numCache>
                <c:formatCode>General</c:formatCode>
                <c:ptCount val="2"/>
                <c:pt idx="0">
                  <c:v>1</c:v>
                </c:pt>
                <c:pt idx="1">
                  <c:v>14</c:v>
                </c:pt>
              </c:numCache>
            </c:numRef>
          </c:val>
          <c:extLst>
            <c:ext xmlns:c16="http://schemas.microsoft.com/office/drawing/2014/chart" uri="{C3380CC4-5D6E-409C-BE32-E72D297353CC}">
              <c16:uniqueId val="{00000004-1708-4B05-BFE7-142E1C7925C4}"/>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FFA405"/>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layout>
                <c:manualLayout>
                  <c:x val="0"/>
                  <c:y val="1.6742690058479531E-2"/>
                </c:manualLayout>
              </c:layout>
              <c:tx>
                <c:rich>
                  <a:bodyPr/>
                  <a:lstStyle/>
                  <a:p>
                    <a:fld id="{975C3F53-4766-4C6D-B25F-7B83019217E7}" type="VALUE">
                      <a:rPr lang="en-US" smtClean="0"/>
                      <a:pPr/>
                      <a:t>[VALOR]</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6A3-474F-B4EA-1C22AEFB1893}"/>
                </c:ext>
              </c:extLst>
            </c:dLbl>
            <c:dLbl>
              <c:idx val="1"/>
              <c:tx>
                <c:rich>
                  <a:bodyPr/>
                  <a:lstStyle/>
                  <a:p>
                    <a:fld id="{A41F37A2-6B9B-4CD3-8F16-7BC454A47364}"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6A3-474F-B4EA-1C22AEFB189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IDENTIDAD!$C$4:$C$5</c:f>
              <c:strCache>
                <c:ptCount val="2"/>
                <c:pt idx="0">
                  <c:v>NO SE SIENTE ORGULLOSO</c:v>
                </c:pt>
                <c:pt idx="1">
                  <c:v>SI SE SIENTE ORGULLOSO</c:v>
                </c:pt>
              </c:strCache>
            </c:strRef>
          </c:cat>
          <c:val>
            <c:numRef>
              <c:f>IDENTIDAD!$F$4:$F$5</c:f>
              <c:numCache>
                <c:formatCode>###0</c:formatCode>
                <c:ptCount val="2"/>
                <c:pt idx="0">
                  <c:v>2.2727272727272729</c:v>
                </c:pt>
                <c:pt idx="1">
                  <c:v>97.727272727272734</c:v>
                </c:pt>
              </c:numCache>
            </c:numRef>
          </c:val>
          <c:extLst>
            <c:ext xmlns:c16="http://schemas.microsoft.com/office/drawing/2014/chart" uri="{C3380CC4-5D6E-409C-BE32-E72D297353CC}">
              <c16:uniqueId val="{00000000-7276-47F5-98CA-F47204110BD3}"/>
            </c:ext>
          </c:extLst>
        </c:ser>
        <c:dLbls>
          <c:dLblPos val="inEnd"/>
          <c:showLegendKey val="0"/>
          <c:showVal val="1"/>
          <c:showCatName val="0"/>
          <c:showSerName val="0"/>
          <c:showPercent val="0"/>
          <c:showBubbleSize val="0"/>
        </c:dLbls>
        <c:gapWidth val="100"/>
        <c:overlap val="-24"/>
        <c:axId val="693541608"/>
        <c:axId val="693543904"/>
      </c:barChart>
      <c:catAx>
        <c:axId val="69354160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93543904"/>
        <c:crosses val="autoZero"/>
        <c:auto val="1"/>
        <c:lblAlgn val="ctr"/>
        <c:lblOffset val="100"/>
        <c:noMultiLvlLbl val="0"/>
      </c:catAx>
      <c:valAx>
        <c:axId val="6935439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935416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FFA405"/>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21390993-E2EA-488E-9F18-E92FA600AF88}"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EFF-48D7-9DC0-A603DA66FA52}"/>
                </c:ext>
              </c:extLst>
            </c:dLbl>
            <c:dLbl>
              <c:idx val="1"/>
              <c:tx>
                <c:rich>
                  <a:bodyPr/>
                  <a:lstStyle/>
                  <a:p>
                    <a:fld id="{5936AD68-BD10-4328-B094-4C45FD515212}"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EFF-48D7-9DC0-A603DA66FA52}"/>
                </c:ext>
              </c:extLst>
            </c:dLbl>
            <c:dLbl>
              <c:idx val="2"/>
              <c:tx>
                <c:rich>
                  <a:bodyPr/>
                  <a:lstStyle/>
                  <a:p>
                    <a:fld id="{B1C4CF3B-D000-41DF-AE06-C309E3F96D56}"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EFF-48D7-9DC0-A603DA66FA5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IDENTIDAD!$C$23:$C$25</c:f>
              <c:strCache>
                <c:ptCount val="3"/>
                <c:pt idx="0">
                  <c:v>ESCUDO</c:v>
                </c:pt>
                <c:pt idx="1">
                  <c:v>EGRESADOS</c:v>
                </c:pt>
                <c:pt idx="2">
                  <c:v>HISTORIA</c:v>
                </c:pt>
              </c:strCache>
            </c:strRef>
          </c:cat>
          <c:val>
            <c:numRef>
              <c:f>IDENTIDAD!$D$23:$D$25</c:f>
              <c:numCache>
                <c:formatCode>###0</c:formatCode>
                <c:ptCount val="3"/>
                <c:pt idx="0">
                  <c:v>60.8</c:v>
                </c:pt>
                <c:pt idx="1">
                  <c:v>52.2</c:v>
                </c:pt>
                <c:pt idx="2">
                  <c:v>66.5</c:v>
                </c:pt>
              </c:numCache>
            </c:numRef>
          </c:val>
          <c:extLst>
            <c:ext xmlns:c16="http://schemas.microsoft.com/office/drawing/2014/chart" uri="{C3380CC4-5D6E-409C-BE32-E72D297353CC}">
              <c16:uniqueId val="{00000000-5F3A-4024-9DCC-B20E4B826215}"/>
            </c:ext>
          </c:extLst>
        </c:ser>
        <c:dLbls>
          <c:dLblPos val="inEnd"/>
          <c:showLegendKey val="0"/>
          <c:showVal val="1"/>
          <c:showCatName val="0"/>
          <c:showSerName val="0"/>
          <c:showPercent val="0"/>
          <c:showBubbleSize val="0"/>
        </c:dLbls>
        <c:gapWidth val="100"/>
        <c:overlap val="-24"/>
        <c:axId val="693541608"/>
        <c:axId val="693543904"/>
      </c:barChart>
      <c:catAx>
        <c:axId val="69354160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93543904"/>
        <c:crosses val="autoZero"/>
        <c:auto val="1"/>
        <c:lblAlgn val="ctr"/>
        <c:lblOffset val="100"/>
        <c:noMultiLvlLbl val="0"/>
      </c:catAx>
      <c:valAx>
        <c:axId val="6935439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935416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FFA405"/>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layout>
                <c:manualLayout>
                  <c:x val="0"/>
                  <c:y val="9.5853557504873288E-2"/>
                </c:manualLayout>
              </c:layout>
              <c:tx>
                <c:rich>
                  <a:bodyPr/>
                  <a:lstStyle/>
                  <a:p>
                    <a:fld id="{E130A575-A396-4C8E-8FED-C0556C8181C3}" type="VALUE">
                      <a:rPr lang="en-US" smtClean="0"/>
                      <a:pPr/>
                      <a:t>[VALOR]</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FC2-42D4-90FC-87EDC9ECB303}"/>
                </c:ext>
              </c:extLst>
            </c:dLbl>
            <c:dLbl>
              <c:idx val="1"/>
              <c:tx>
                <c:rich>
                  <a:bodyPr/>
                  <a:lstStyle/>
                  <a:p>
                    <a:fld id="{76F9AD54-9338-490E-9A4D-2CEF9E7E1102}"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FC2-42D4-90FC-87EDC9ECB30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IDENTIDAD!$C$10:$C$11</c:f>
              <c:strCache>
                <c:ptCount val="2"/>
                <c:pt idx="0">
                  <c:v>NO LO CONOCE</c:v>
                </c:pt>
                <c:pt idx="1">
                  <c:v>SI LO CONOCE</c:v>
                </c:pt>
              </c:strCache>
            </c:strRef>
          </c:cat>
          <c:val>
            <c:numRef>
              <c:f>IDENTIDAD!$F$10:$F$11</c:f>
              <c:numCache>
                <c:formatCode>###0</c:formatCode>
                <c:ptCount val="2"/>
                <c:pt idx="0">
                  <c:v>51.136363636363633</c:v>
                </c:pt>
                <c:pt idx="1">
                  <c:v>48.863636363636367</c:v>
                </c:pt>
              </c:numCache>
            </c:numRef>
          </c:val>
          <c:extLst>
            <c:ext xmlns:c16="http://schemas.microsoft.com/office/drawing/2014/chart" uri="{C3380CC4-5D6E-409C-BE32-E72D297353CC}">
              <c16:uniqueId val="{00000000-DF59-45B0-AF83-C3013735D779}"/>
            </c:ext>
          </c:extLst>
        </c:ser>
        <c:dLbls>
          <c:dLblPos val="inEnd"/>
          <c:showLegendKey val="0"/>
          <c:showVal val="1"/>
          <c:showCatName val="0"/>
          <c:showSerName val="0"/>
          <c:showPercent val="0"/>
          <c:showBubbleSize val="0"/>
        </c:dLbls>
        <c:gapWidth val="100"/>
        <c:overlap val="-24"/>
        <c:axId val="693541608"/>
        <c:axId val="693543904"/>
      </c:barChart>
      <c:catAx>
        <c:axId val="69354160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93543904"/>
        <c:crosses val="autoZero"/>
        <c:auto val="1"/>
        <c:lblAlgn val="ctr"/>
        <c:lblOffset val="100"/>
        <c:noMultiLvlLbl val="0"/>
      </c:catAx>
      <c:valAx>
        <c:axId val="6935439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935416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FFA405"/>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01F4CF6C-7310-4B54-B512-C4A959FE91C1}"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A1D-4F13-A028-E4AB6276EEBB}"/>
                </c:ext>
              </c:extLst>
            </c:dLbl>
            <c:dLbl>
              <c:idx val="1"/>
              <c:tx>
                <c:rich>
                  <a:bodyPr/>
                  <a:lstStyle/>
                  <a:p>
                    <a:fld id="{D57BE22F-BF15-417D-B1C1-4DE2C6D05E68}"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A1D-4F13-A028-E4AB6276EEBB}"/>
                </c:ext>
              </c:extLst>
            </c:dLbl>
            <c:dLbl>
              <c:idx val="2"/>
              <c:tx>
                <c:rich>
                  <a:bodyPr/>
                  <a:lstStyle/>
                  <a:p>
                    <a:fld id="{8D31DF7C-C397-4091-8FC0-80A4F8DBDD5E}"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CA1D-4F13-A028-E4AB6276EEBB}"/>
                </c:ext>
              </c:extLst>
            </c:dLbl>
            <c:dLbl>
              <c:idx val="3"/>
              <c:tx>
                <c:rich>
                  <a:bodyPr/>
                  <a:lstStyle/>
                  <a:p>
                    <a:fld id="{4CB14958-5799-4D33-89F3-046AE970A315}"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CA1D-4F13-A028-E4AB6276EEBB}"/>
                </c:ext>
              </c:extLst>
            </c:dLbl>
            <c:dLbl>
              <c:idx val="4"/>
              <c:tx>
                <c:rich>
                  <a:bodyPr/>
                  <a:lstStyle/>
                  <a:p>
                    <a:fld id="{E1A4CAFB-8A42-4B4B-B04E-A6DF0A4E3713}"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CA1D-4F13-A028-E4AB6276EEBB}"/>
                </c:ext>
              </c:extLst>
            </c:dLbl>
            <c:dLbl>
              <c:idx val="5"/>
              <c:tx>
                <c:rich>
                  <a:bodyPr/>
                  <a:lstStyle/>
                  <a:p>
                    <a:fld id="{3619B5E8-811D-4459-9008-ED32619F7023}"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CA1D-4F13-A028-E4AB6276EEBB}"/>
                </c:ext>
              </c:extLst>
            </c:dLbl>
            <c:dLbl>
              <c:idx val="6"/>
              <c:tx>
                <c:rich>
                  <a:bodyPr/>
                  <a:lstStyle/>
                  <a:p>
                    <a:fld id="{B5E99405-A1B2-408F-8822-BC8F3E545574}"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CA1D-4F13-A028-E4AB6276EEBB}"/>
                </c:ext>
              </c:extLst>
            </c:dLbl>
            <c:dLbl>
              <c:idx val="7"/>
              <c:tx>
                <c:rich>
                  <a:bodyPr/>
                  <a:lstStyle/>
                  <a:p>
                    <a:fld id="{B2CE3780-1BD2-494C-AF9C-15EDCE5F9C74}"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CA1D-4F13-A028-E4AB6276EEBB}"/>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Hoja1!$C$3:$C$10</c:f>
              <c:strCache>
                <c:ptCount val="8"/>
                <c:pt idx="0">
                  <c:v>TRANSPARENCIA Y RENDICIÓN DE CUENTAS</c:v>
                </c:pt>
                <c:pt idx="1">
                  <c:v>PROFESIONALISMO E INTEGRIDAD</c:v>
                </c:pt>
                <c:pt idx="2">
                  <c:v>RESPONSABILIDAD</c:v>
                </c:pt>
                <c:pt idx="3">
                  <c:v>LEALTAD Y COMPROMISO</c:v>
                </c:pt>
                <c:pt idx="4">
                  <c:v>JUSTICIA</c:v>
                </c:pt>
                <c:pt idx="5">
                  <c:v>TOLERANCIA</c:v>
                </c:pt>
                <c:pt idx="6">
                  <c:v>EQUIDAD</c:v>
                </c:pt>
                <c:pt idx="7">
                  <c:v>CONSCIENCIA ECOLOGICA</c:v>
                </c:pt>
              </c:strCache>
            </c:strRef>
          </c:cat>
          <c:val>
            <c:numRef>
              <c:f>Hoja1!$D$3:$D$10</c:f>
              <c:numCache>
                <c:formatCode>General</c:formatCode>
                <c:ptCount val="8"/>
                <c:pt idx="0">
                  <c:v>90</c:v>
                </c:pt>
                <c:pt idx="1">
                  <c:v>85</c:v>
                </c:pt>
                <c:pt idx="2">
                  <c:v>80</c:v>
                </c:pt>
                <c:pt idx="3">
                  <c:v>75</c:v>
                </c:pt>
                <c:pt idx="4">
                  <c:v>70</c:v>
                </c:pt>
                <c:pt idx="5">
                  <c:v>65</c:v>
                </c:pt>
                <c:pt idx="6">
                  <c:v>60</c:v>
                </c:pt>
                <c:pt idx="7">
                  <c:v>55</c:v>
                </c:pt>
              </c:numCache>
            </c:numRef>
          </c:val>
          <c:extLst>
            <c:ext xmlns:c16="http://schemas.microsoft.com/office/drawing/2014/chart" uri="{C3380CC4-5D6E-409C-BE32-E72D297353CC}">
              <c16:uniqueId val="{00000008-CA1D-4F13-A028-E4AB6276EEBB}"/>
            </c:ext>
          </c:extLst>
        </c:ser>
        <c:dLbls>
          <c:dLblPos val="inEnd"/>
          <c:showLegendKey val="0"/>
          <c:showVal val="1"/>
          <c:showCatName val="0"/>
          <c:showSerName val="0"/>
          <c:showPercent val="0"/>
          <c:showBubbleSize val="0"/>
        </c:dLbls>
        <c:gapWidth val="100"/>
        <c:overlap val="-24"/>
        <c:axId val="399762928"/>
        <c:axId val="399753416"/>
      </c:barChart>
      <c:catAx>
        <c:axId val="3997629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s-MX"/>
          </a:p>
        </c:txPr>
        <c:crossAx val="399753416"/>
        <c:crosses val="autoZero"/>
        <c:auto val="1"/>
        <c:lblAlgn val="ctr"/>
        <c:lblOffset val="100"/>
        <c:noMultiLvlLbl val="0"/>
      </c:catAx>
      <c:valAx>
        <c:axId val="3997534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3997629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3A71B2"/>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7427EA90-37D0-4EA6-AA9D-E1DCABA1403E}"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DE5-494B-82A6-4FD5015B1F69}"/>
                </c:ext>
              </c:extLst>
            </c:dLbl>
            <c:dLbl>
              <c:idx val="1"/>
              <c:layout>
                <c:manualLayout>
                  <c:x val="0"/>
                  <c:y val="9.5853557504873288E-2"/>
                </c:manualLayout>
              </c:layout>
              <c:tx>
                <c:rich>
                  <a:bodyPr/>
                  <a:lstStyle/>
                  <a:p>
                    <a:fld id="{FAC667C2-D23E-47DB-873C-BFCE73F2FD95}" type="VALUE">
                      <a:rPr lang="en-US" smtClean="0"/>
                      <a:pPr/>
                      <a:t>[VALOR]</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DE5-494B-82A6-4FD5015B1F69}"/>
                </c:ext>
              </c:extLst>
            </c:dLbl>
            <c:dLbl>
              <c:idx val="2"/>
              <c:tx>
                <c:rich>
                  <a:bodyPr/>
                  <a:lstStyle/>
                  <a:p>
                    <a:fld id="{2127F17E-95CC-414F-A9D1-1E866CF7DCC0}"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DE5-494B-82A6-4FD5015B1F69}"/>
                </c:ext>
              </c:extLst>
            </c:dLbl>
            <c:dLbl>
              <c:idx val="3"/>
              <c:tx>
                <c:rich>
                  <a:bodyPr/>
                  <a:lstStyle/>
                  <a:p>
                    <a:fld id="{220D40C1-2626-4812-AB63-09D39F533518}"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DE5-494B-82A6-4FD5015B1F6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SEGURIDAD!$C$4:$C$7</c:f>
              <c:strCache>
                <c:ptCount val="4"/>
                <c:pt idx="0">
                  <c:v>MALA</c:v>
                </c:pt>
                <c:pt idx="1">
                  <c:v>REGULAR</c:v>
                </c:pt>
                <c:pt idx="2">
                  <c:v>BUENA</c:v>
                </c:pt>
                <c:pt idx="3">
                  <c:v>EXCELENTE</c:v>
                </c:pt>
              </c:strCache>
            </c:strRef>
          </c:cat>
          <c:val>
            <c:numRef>
              <c:f>SEGURIDAD!$F$4:$F$7</c:f>
              <c:numCache>
                <c:formatCode>###0</c:formatCode>
                <c:ptCount val="4"/>
                <c:pt idx="0">
                  <c:v>6.8181818181818175</c:v>
                </c:pt>
                <c:pt idx="1">
                  <c:v>19.318181818181817</c:v>
                </c:pt>
                <c:pt idx="2">
                  <c:v>47.159090909090914</c:v>
                </c:pt>
                <c:pt idx="3">
                  <c:v>26.704545454545453</c:v>
                </c:pt>
              </c:numCache>
            </c:numRef>
          </c:val>
          <c:extLst>
            <c:ext xmlns:c16="http://schemas.microsoft.com/office/drawing/2014/chart" uri="{C3380CC4-5D6E-409C-BE32-E72D297353CC}">
              <c16:uniqueId val="{00000000-E9C2-45CC-9F8F-4EB86400FFD8}"/>
            </c:ext>
          </c:extLst>
        </c:ser>
        <c:dLbls>
          <c:dLblPos val="inEnd"/>
          <c:showLegendKey val="0"/>
          <c:showVal val="1"/>
          <c:showCatName val="0"/>
          <c:showSerName val="0"/>
          <c:showPercent val="0"/>
          <c:showBubbleSize val="0"/>
        </c:dLbls>
        <c:gapWidth val="100"/>
        <c:overlap val="-24"/>
        <c:axId val="683032800"/>
        <c:axId val="683031488"/>
      </c:barChart>
      <c:catAx>
        <c:axId val="6830328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83031488"/>
        <c:crosses val="autoZero"/>
        <c:auto val="1"/>
        <c:lblAlgn val="ctr"/>
        <c:lblOffset val="100"/>
        <c:noMultiLvlLbl val="0"/>
      </c:catAx>
      <c:valAx>
        <c:axId val="6830314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830328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3A71B2"/>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4BB37AF6-1DE9-4543-BE3B-2AAB384A0F71}"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76E-4624-9376-5AA0F5F40CDF}"/>
                </c:ext>
              </c:extLst>
            </c:dLbl>
            <c:dLbl>
              <c:idx val="1"/>
              <c:tx>
                <c:rich>
                  <a:bodyPr/>
                  <a:lstStyle/>
                  <a:p>
                    <a:fld id="{0073823D-EEE0-43FE-8EBF-8BF34BB1B655}"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76E-4624-9376-5AA0F5F40CDF}"/>
                </c:ext>
              </c:extLst>
            </c:dLbl>
            <c:dLbl>
              <c:idx val="2"/>
              <c:tx>
                <c:rich>
                  <a:bodyPr/>
                  <a:lstStyle/>
                  <a:p>
                    <a:fld id="{D50BAA47-C397-4587-990F-418D6D3D0179}"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76E-4624-9376-5AA0F5F40CDF}"/>
                </c:ext>
              </c:extLst>
            </c:dLbl>
            <c:dLbl>
              <c:idx val="3"/>
              <c:tx>
                <c:rich>
                  <a:bodyPr/>
                  <a:lstStyle/>
                  <a:p>
                    <a:fld id="{EFE36635-0ED5-4191-A96E-67036B47D088}"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76E-4624-9376-5AA0F5F40CD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SEGURIDAD!$C$12:$C$15</c:f>
              <c:strCache>
                <c:ptCount val="4"/>
                <c:pt idx="0">
                  <c:v>MALO</c:v>
                </c:pt>
                <c:pt idx="1">
                  <c:v>REGULAR</c:v>
                </c:pt>
                <c:pt idx="2">
                  <c:v>BUENA</c:v>
                </c:pt>
                <c:pt idx="3">
                  <c:v>EXCELENTE</c:v>
                </c:pt>
              </c:strCache>
            </c:strRef>
          </c:cat>
          <c:val>
            <c:numRef>
              <c:f>SEGURIDAD!$F$12:$F$15</c:f>
              <c:numCache>
                <c:formatCode>###0</c:formatCode>
                <c:ptCount val="4"/>
                <c:pt idx="0">
                  <c:v>24.431818181818183</c:v>
                </c:pt>
                <c:pt idx="1">
                  <c:v>35.795454545454547</c:v>
                </c:pt>
                <c:pt idx="2">
                  <c:v>30.113636363636363</c:v>
                </c:pt>
                <c:pt idx="3">
                  <c:v>9.6590909090909083</c:v>
                </c:pt>
              </c:numCache>
            </c:numRef>
          </c:val>
          <c:extLst>
            <c:ext xmlns:c16="http://schemas.microsoft.com/office/drawing/2014/chart" uri="{C3380CC4-5D6E-409C-BE32-E72D297353CC}">
              <c16:uniqueId val="{00000000-7B9F-4C3C-A101-E7E9A489D9C7}"/>
            </c:ext>
          </c:extLst>
        </c:ser>
        <c:dLbls>
          <c:dLblPos val="inEnd"/>
          <c:showLegendKey val="0"/>
          <c:showVal val="1"/>
          <c:showCatName val="0"/>
          <c:showSerName val="0"/>
          <c:showPercent val="0"/>
          <c:showBubbleSize val="0"/>
        </c:dLbls>
        <c:gapWidth val="100"/>
        <c:overlap val="-24"/>
        <c:axId val="683032800"/>
        <c:axId val="683031488"/>
      </c:barChart>
      <c:catAx>
        <c:axId val="6830328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83031488"/>
        <c:crosses val="autoZero"/>
        <c:auto val="1"/>
        <c:lblAlgn val="ctr"/>
        <c:lblOffset val="100"/>
        <c:noMultiLvlLbl val="0"/>
      </c:catAx>
      <c:valAx>
        <c:axId val="6830314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830328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3A71B2"/>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FD7FC871-E8A4-4C35-9938-EABC24EE59EB}"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C50-4CD1-8D97-C87B6A72A1CB}"/>
                </c:ext>
              </c:extLst>
            </c:dLbl>
            <c:dLbl>
              <c:idx val="1"/>
              <c:layout>
                <c:manualLayout>
                  <c:x val="3.7370527306967985E-3"/>
                  <c:y val="9.5853557504873177E-2"/>
                </c:manualLayout>
              </c:layout>
              <c:tx>
                <c:rich>
                  <a:bodyPr/>
                  <a:lstStyle/>
                  <a:p>
                    <a:fld id="{4DFAA643-0868-4278-BB37-E1E03F41B2B2}" type="VALUE">
                      <a:rPr lang="en-US" smtClean="0"/>
                      <a:pPr/>
                      <a:t>[VALOR]</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C50-4CD1-8D97-C87B6A72A1CB}"/>
                </c:ext>
              </c:extLst>
            </c:dLbl>
            <c:dLbl>
              <c:idx val="2"/>
              <c:tx>
                <c:rich>
                  <a:bodyPr/>
                  <a:lstStyle/>
                  <a:p>
                    <a:fld id="{8F187D6E-4237-4010-AEB5-D4CEC83563CC}"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CC50-4CD1-8D97-C87B6A72A1CB}"/>
                </c:ext>
              </c:extLst>
            </c:dLbl>
            <c:dLbl>
              <c:idx val="3"/>
              <c:tx>
                <c:rich>
                  <a:bodyPr/>
                  <a:lstStyle/>
                  <a:p>
                    <a:fld id="{659CB5E5-6B0E-4A63-8B0C-16EFAF73CD4F}"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CC50-4CD1-8D97-C87B6A72A1CB}"/>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SEGURIDAD!$C$20:$C$23</c:f>
              <c:strCache>
                <c:ptCount val="4"/>
                <c:pt idx="0">
                  <c:v>MUY ALTO</c:v>
                </c:pt>
                <c:pt idx="1">
                  <c:v>ALTO</c:v>
                </c:pt>
                <c:pt idx="2">
                  <c:v>MEDIO</c:v>
                </c:pt>
                <c:pt idx="3">
                  <c:v>BAJO</c:v>
                </c:pt>
              </c:strCache>
            </c:strRef>
          </c:cat>
          <c:val>
            <c:numRef>
              <c:f>SEGURIDAD!$F$20:$F$23</c:f>
              <c:numCache>
                <c:formatCode>###0</c:formatCode>
                <c:ptCount val="4"/>
                <c:pt idx="0">
                  <c:v>7.9545454545454541</c:v>
                </c:pt>
                <c:pt idx="1">
                  <c:v>25</c:v>
                </c:pt>
                <c:pt idx="2">
                  <c:v>54.54545454545454</c:v>
                </c:pt>
                <c:pt idx="3">
                  <c:v>12.5</c:v>
                </c:pt>
              </c:numCache>
            </c:numRef>
          </c:val>
          <c:extLst>
            <c:ext xmlns:c16="http://schemas.microsoft.com/office/drawing/2014/chart" uri="{C3380CC4-5D6E-409C-BE32-E72D297353CC}">
              <c16:uniqueId val="{00000000-3D43-43B1-A126-B0237F7EBCC6}"/>
            </c:ext>
          </c:extLst>
        </c:ser>
        <c:dLbls>
          <c:dLblPos val="inEnd"/>
          <c:showLegendKey val="0"/>
          <c:showVal val="1"/>
          <c:showCatName val="0"/>
          <c:showSerName val="0"/>
          <c:showPercent val="0"/>
          <c:showBubbleSize val="0"/>
        </c:dLbls>
        <c:gapWidth val="100"/>
        <c:overlap val="-24"/>
        <c:axId val="683032800"/>
        <c:axId val="683031488"/>
      </c:barChart>
      <c:catAx>
        <c:axId val="6830328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83031488"/>
        <c:crosses val="autoZero"/>
        <c:auto val="1"/>
        <c:lblAlgn val="ctr"/>
        <c:lblOffset val="100"/>
        <c:noMultiLvlLbl val="0"/>
      </c:catAx>
      <c:valAx>
        <c:axId val="6830314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830328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3A71B2"/>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layout>
                <c:manualLayout>
                  <c:x val="1.8685263653483992E-3"/>
                  <c:y val="8.9267787524366468E-2"/>
                </c:manualLayout>
              </c:layout>
              <c:tx>
                <c:rich>
                  <a:bodyPr/>
                  <a:lstStyle/>
                  <a:p>
                    <a:fld id="{25ECFE37-4445-4B2A-ADFE-4D585BA9C3CD}" type="VALUE">
                      <a:rPr lang="en-US" smtClean="0"/>
                      <a:pPr/>
                      <a:t>[VALOR]</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9C7-41DC-9BEB-EDCCF8A77F7F}"/>
                </c:ext>
              </c:extLst>
            </c:dLbl>
            <c:dLbl>
              <c:idx val="1"/>
              <c:tx>
                <c:rich>
                  <a:bodyPr/>
                  <a:lstStyle/>
                  <a:p>
                    <a:fld id="{82FA9D8E-195C-4381-A2A6-E4D832DE6150}"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9C7-41DC-9BEB-EDCCF8A77F7F}"/>
                </c:ext>
              </c:extLst>
            </c:dLbl>
            <c:dLbl>
              <c:idx val="2"/>
              <c:tx>
                <c:rich>
                  <a:bodyPr/>
                  <a:lstStyle/>
                  <a:p>
                    <a:fld id="{B820407B-EA5C-4D1A-A02A-F2B81D1D2551}"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9C7-41DC-9BEB-EDCCF8A77F7F}"/>
                </c:ext>
              </c:extLst>
            </c:dLbl>
            <c:dLbl>
              <c:idx val="3"/>
              <c:tx>
                <c:rich>
                  <a:bodyPr/>
                  <a:lstStyle/>
                  <a:p>
                    <a:fld id="{0DDAD514-3A38-4B6C-A571-E55BEC22B016}"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9C7-41DC-9BEB-EDCCF8A77F7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SEGURIDAD!$C$28:$C$31</c:f>
              <c:strCache>
                <c:ptCount val="4"/>
                <c:pt idx="0">
                  <c:v>MALO</c:v>
                </c:pt>
                <c:pt idx="1">
                  <c:v>REGULAR</c:v>
                </c:pt>
                <c:pt idx="2">
                  <c:v>BUENA</c:v>
                </c:pt>
                <c:pt idx="3">
                  <c:v>EXCELENTE</c:v>
                </c:pt>
              </c:strCache>
            </c:strRef>
          </c:cat>
          <c:val>
            <c:numRef>
              <c:f>SEGURIDAD!$F$28:$F$31</c:f>
              <c:numCache>
                <c:formatCode>###0</c:formatCode>
                <c:ptCount val="4"/>
                <c:pt idx="0">
                  <c:v>10.227272727272728</c:v>
                </c:pt>
                <c:pt idx="1">
                  <c:v>36.363636363636367</c:v>
                </c:pt>
                <c:pt idx="2">
                  <c:v>44.31818181818182</c:v>
                </c:pt>
                <c:pt idx="3">
                  <c:v>9.0909090909090917</c:v>
                </c:pt>
              </c:numCache>
            </c:numRef>
          </c:val>
          <c:extLst>
            <c:ext xmlns:c16="http://schemas.microsoft.com/office/drawing/2014/chart" uri="{C3380CC4-5D6E-409C-BE32-E72D297353CC}">
              <c16:uniqueId val="{00000000-826D-4B7E-829C-CE3A830C9728}"/>
            </c:ext>
          </c:extLst>
        </c:ser>
        <c:dLbls>
          <c:dLblPos val="inEnd"/>
          <c:showLegendKey val="0"/>
          <c:showVal val="1"/>
          <c:showCatName val="0"/>
          <c:showSerName val="0"/>
          <c:showPercent val="0"/>
          <c:showBubbleSize val="0"/>
        </c:dLbls>
        <c:gapWidth val="100"/>
        <c:overlap val="-24"/>
        <c:axId val="683032800"/>
        <c:axId val="683031488"/>
      </c:barChart>
      <c:catAx>
        <c:axId val="6830328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83031488"/>
        <c:crosses val="autoZero"/>
        <c:auto val="1"/>
        <c:lblAlgn val="ctr"/>
        <c:lblOffset val="100"/>
        <c:noMultiLvlLbl val="0"/>
      </c:catAx>
      <c:valAx>
        <c:axId val="6830314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830328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a:t>NIVEL MEDIA SUPERIOR</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tx>
            <c:strRef>
              <c:f>'COMPARATIVO NIVELES'!$C$3</c:f>
              <c:strCache>
                <c:ptCount val="1"/>
                <c:pt idx="0">
                  <c:v>Columna2</c:v>
                </c:pt>
              </c:strCache>
            </c:strRef>
          </c:tx>
          <c:dPt>
            <c:idx val="0"/>
            <c:bubble3D val="0"/>
            <c:spPr>
              <a:solidFill>
                <a:schemeClr val="accent1">
                  <a:lumMod val="75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69BA-4840-81E4-7158B56F55F0}"/>
              </c:ext>
            </c:extLst>
          </c:dPt>
          <c:dPt>
            <c:idx val="1"/>
            <c:bubble3D val="0"/>
            <c:spPr>
              <a:solidFill>
                <a:srgbClr val="99000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69BA-4840-81E4-7158B56F55F0}"/>
              </c:ext>
            </c:extLst>
          </c:dPt>
          <c:dLbls>
            <c:dLbl>
              <c:idx val="0"/>
              <c:layout>
                <c:manualLayout>
                  <c:x val="-0.11647613108087039"/>
                  <c:y val="-0.16230118816854897"/>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69BA-4840-81E4-7158B56F55F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'COMPARATIVO NIVELES'!$B$4:$B$5</c:f>
              <c:strCache>
                <c:ptCount val="2"/>
                <c:pt idx="0">
                  <c:v>SI</c:v>
                </c:pt>
                <c:pt idx="1">
                  <c:v>NO</c:v>
                </c:pt>
              </c:strCache>
            </c:strRef>
          </c:cat>
          <c:val>
            <c:numRef>
              <c:f>'COMPARATIVO NIVELES'!$C$4:$C$5</c:f>
              <c:numCache>
                <c:formatCode>General</c:formatCode>
                <c:ptCount val="2"/>
                <c:pt idx="0">
                  <c:v>12</c:v>
                </c:pt>
                <c:pt idx="1">
                  <c:v>3</c:v>
                </c:pt>
              </c:numCache>
            </c:numRef>
          </c:val>
          <c:extLst>
            <c:ext xmlns:c16="http://schemas.microsoft.com/office/drawing/2014/chart" uri="{C3380CC4-5D6E-409C-BE32-E72D297353CC}">
              <c16:uniqueId val="{00000004-69BA-4840-81E4-7158B56F55F0}"/>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3A71B2"/>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layout>
                <c:manualLayout>
                  <c:x val="-1.8685263653483992E-3"/>
                  <c:y val="9.5853557504873177E-2"/>
                </c:manualLayout>
              </c:layout>
              <c:tx>
                <c:rich>
                  <a:bodyPr/>
                  <a:lstStyle/>
                  <a:p>
                    <a:fld id="{B358750C-F673-4DEF-9A8F-8BBA50513641}" type="VALUE">
                      <a:rPr lang="en-US" smtClean="0"/>
                      <a:pPr/>
                      <a:t>[VALOR]</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504-447D-8715-9EB5758F8578}"/>
                </c:ext>
              </c:extLst>
            </c:dLbl>
            <c:dLbl>
              <c:idx val="1"/>
              <c:layout>
                <c:manualLayout>
                  <c:x val="0"/>
                  <c:y val="8.9695419103313731E-2"/>
                </c:manualLayout>
              </c:layout>
              <c:tx>
                <c:rich>
                  <a:bodyPr/>
                  <a:lstStyle/>
                  <a:p>
                    <a:fld id="{9D563FD0-85E4-4452-8121-F6F19F2153BC}" type="VALUE">
                      <a:rPr lang="en-US" smtClean="0"/>
                      <a:pPr/>
                      <a:t>[VALOR]</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504-447D-8715-9EB5758F8578}"/>
                </c:ext>
              </c:extLst>
            </c:dLbl>
            <c:dLbl>
              <c:idx val="2"/>
              <c:layout>
                <c:manualLayout>
                  <c:x val="-6.851184194146352E-17"/>
                  <c:y val="9.5853557504873288E-2"/>
                </c:manualLayout>
              </c:layout>
              <c:tx>
                <c:rich>
                  <a:bodyPr/>
                  <a:lstStyle/>
                  <a:p>
                    <a:fld id="{981193FC-8884-4251-874E-98D7A01784A3}" type="VALUE">
                      <a:rPr lang="en-US" smtClean="0"/>
                      <a:pPr/>
                      <a:t>[VALOR]</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0504-447D-8715-9EB5758F8578}"/>
                </c:ext>
              </c:extLst>
            </c:dLbl>
            <c:dLbl>
              <c:idx val="3"/>
              <c:tx>
                <c:rich>
                  <a:bodyPr/>
                  <a:lstStyle/>
                  <a:p>
                    <a:fld id="{02A3499A-ECF0-4562-915F-B1AC06AC6B06}"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504-447D-8715-9EB5758F857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SEGURIDAD!$C$36:$C$39</c:f>
              <c:strCache>
                <c:ptCount val="4"/>
                <c:pt idx="0">
                  <c:v>MALO</c:v>
                </c:pt>
                <c:pt idx="1">
                  <c:v>REGULAR</c:v>
                </c:pt>
                <c:pt idx="2">
                  <c:v>BUENA</c:v>
                </c:pt>
                <c:pt idx="3">
                  <c:v>EXCELENTE</c:v>
                </c:pt>
              </c:strCache>
            </c:strRef>
          </c:cat>
          <c:val>
            <c:numRef>
              <c:f>SEGURIDAD!$F$36:$F$39</c:f>
              <c:numCache>
                <c:formatCode>###0</c:formatCode>
                <c:ptCount val="4"/>
                <c:pt idx="0">
                  <c:v>13.068181818181818</c:v>
                </c:pt>
                <c:pt idx="1">
                  <c:v>37.5</c:v>
                </c:pt>
                <c:pt idx="2">
                  <c:v>38.636363636363633</c:v>
                </c:pt>
                <c:pt idx="3">
                  <c:v>10.795454545454545</c:v>
                </c:pt>
              </c:numCache>
            </c:numRef>
          </c:val>
          <c:extLst>
            <c:ext xmlns:c16="http://schemas.microsoft.com/office/drawing/2014/chart" uri="{C3380CC4-5D6E-409C-BE32-E72D297353CC}">
              <c16:uniqueId val="{00000000-BE40-43DC-92BE-495808A1CF3B}"/>
            </c:ext>
          </c:extLst>
        </c:ser>
        <c:dLbls>
          <c:dLblPos val="inEnd"/>
          <c:showLegendKey val="0"/>
          <c:showVal val="1"/>
          <c:showCatName val="0"/>
          <c:showSerName val="0"/>
          <c:showPercent val="0"/>
          <c:showBubbleSize val="0"/>
        </c:dLbls>
        <c:gapWidth val="100"/>
        <c:overlap val="-24"/>
        <c:axId val="683032800"/>
        <c:axId val="683031488"/>
      </c:barChart>
      <c:catAx>
        <c:axId val="6830328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83031488"/>
        <c:crosses val="autoZero"/>
        <c:auto val="1"/>
        <c:lblAlgn val="ctr"/>
        <c:lblOffset val="100"/>
        <c:noMultiLvlLbl val="0"/>
      </c:catAx>
      <c:valAx>
        <c:axId val="6830314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830328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3A71B2"/>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layout>
                <c:manualLayout>
                  <c:x val="-1.8685263653483992E-3"/>
                  <c:y val="4.463377192982456E-2"/>
                </c:manualLayout>
              </c:layout>
              <c:tx>
                <c:rich>
                  <a:bodyPr/>
                  <a:lstStyle/>
                  <a:p>
                    <a:fld id="{186CE59D-7253-4897-A15A-65C08716A2FA}" type="VALUE">
                      <a:rPr lang="en-US" smtClean="0"/>
                      <a:pPr/>
                      <a:t>[VALOR]</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D59-4B36-9A28-4461B3CE327C}"/>
                </c:ext>
              </c:extLst>
            </c:dLbl>
            <c:dLbl>
              <c:idx val="1"/>
              <c:tx>
                <c:rich>
                  <a:bodyPr/>
                  <a:lstStyle/>
                  <a:p>
                    <a:fld id="{2AD2E82D-6AB6-4E53-99FC-5BF9E15169EE}"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D59-4B36-9A28-4461B3CE327C}"/>
                </c:ext>
              </c:extLst>
            </c:dLbl>
            <c:dLbl>
              <c:idx val="2"/>
              <c:tx>
                <c:rich>
                  <a:bodyPr/>
                  <a:lstStyle/>
                  <a:p>
                    <a:fld id="{22D0A9D6-4009-4057-AD43-1BD3F32B8857}"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0D59-4B36-9A28-4461B3CE327C}"/>
                </c:ext>
              </c:extLst>
            </c:dLbl>
            <c:dLbl>
              <c:idx val="3"/>
              <c:tx>
                <c:rich>
                  <a:bodyPr/>
                  <a:lstStyle/>
                  <a:p>
                    <a:fld id="{196481AC-CBAE-4CA3-A90F-EAA9130ADCD1}"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D59-4B36-9A28-4461B3CE327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SEGURIDAD!$C$44:$C$47</c:f>
              <c:strCache>
                <c:ptCount val="4"/>
                <c:pt idx="0">
                  <c:v>MALO</c:v>
                </c:pt>
                <c:pt idx="1">
                  <c:v>REGULAR</c:v>
                </c:pt>
                <c:pt idx="2">
                  <c:v>BUENA</c:v>
                </c:pt>
                <c:pt idx="3">
                  <c:v>EXCELENTE</c:v>
                </c:pt>
              </c:strCache>
            </c:strRef>
          </c:cat>
          <c:val>
            <c:numRef>
              <c:f>SEGURIDAD!$F$44:$F$47</c:f>
              <c:numCache>
                <c:formatCode>###0</c:formatCode>
                <c:ptCount val="4"/>
                <c:pt idx="0">
                  <c:v>5.1136363636363642</c:v>
                </c:pt>
                <c:pt idx="1">
                  <c:v>27.27272727272727</c:v>
                </c:pt>
                <c:pt idx="2">
                  <c:v>52.840909090909093</c:v>
                </c:pt>
                <c:pt idx="3">
                  <c:v>14.772727272727273</c:v>
                </c:pt>
              </c:numCache>
            </c:numRef>
          </c:val>
          <c:extLst>
            <c:ext xmlns:c16="http://schemas.microsoft.com/office/drawing/2014/chart" uri="{C3380CC4-5D6E-409C-BE32-E72D297353CC}">
              <c16:uniqueId val="{00000000-8159-4D94-9D2D-74BD265254EF}"/>
            </c:ext>
          </c:extLst>
        </c:ser>
        <c:dLbls>
          <c:dLblPos val="inEnd"/>
          <c:showLegendKey val="0"/>
          <c:showVal val="1"/>
          <c:showCatName val="0"/>
          <c:showSerName val="0"/>
          <c:showPercent val="0"/>
          <c:showBubbleSize val="0"/>
        </c:dLbls>
        <c:gapWidth val="100"/>
        <c:overlap val="-24"/>
        <c:axId val="683032800"/>
        <c:axId val="683031488"/>
      </c:barChart>
      <c:catAx>
        <c:axId val="6830328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83031488"/>
        <c:crosses val="autoZero"/>
        <c:auto val="1"/>
        <c:lblAlgn val="ctr"/>
        <c:lblOffset val="100"/>
        <c:noMultiLvlLbl val="0"/>
      </c:catAx>
      <c:valAx>
        <c:axId val="6830314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830328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3A71B2"/>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6C451A12-F084-4A49-A897-78B487B83A7D}"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D55-4B13-A129-E3481890A1C9}"/>
                </c:ext>
              </c:extLst>
            </c:dLbl>
            <c:dLbl>
              <c:idx val="1"/>
              <c:tx>
                <c:rich>
                  <a:bodyPr/>
                  <a:lstStyle/>
                  <a:p>
                    <a:fld id="{34983759-98CE-4EE1-B538-90B852ADEFDC}"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D55-4B13-A129-E3481890A1C9}"/>
                </c:ext>
              </c:extLst>
            </c:dLbl>
            <c:dLbl>
              <c:idx val="2"/>
              <c:tx>
                <c:rich>
                  <a:bodyPr/>
                  <a:lstStyle/>
                  <a:p>
                    <a:fld id="{18942288-A404-40B0-AF67-C2AA388F4E3E}"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CD55-4B13-A129-E3481890A1C9}"/>
                </c:ext>
              </c:extLst>
            </c:dLbl>
            <c:dLbl>
              <c:idx val="3"/>
              <c:tx>
                <c:rich>
                  <a:bodyPr/>
                  <a:lstStyle/>
                  <a:p>
                    <a:fld id="{DAF21A88-856F-4C22-8ADF-8169ECCE261E}"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CD55-4B13-A129-E3481890A1C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SEGURIDAD!$C$52:$C$55</c:f>
              <c:strCache>
                <c:ptCount val="4"/>
                <c:pt idx="0">
                  <c:v>MALO</c:v>
                </c:pt>
                <c:pt idx="1">
                  <c:v>REGULAR</c:v>
                </c:pt>
                <c:pt idx="2">
                  <c:v>BUENA</c:v>
                </c:pt>
                <c:pt idx="3">
                  <c:v>EXCELENTE</c:v>
                </c:pt>
              </c:strCache>
            </c:strRef>
          </c:cat>
          <c:val>
            <c:numRef>
              <c:f>SEGURIDAD!$F$52:$F$55</c:f>
              <c:numCache>
                <c:formatCode>###0</c:formatCode>
                <c:ptCount val="4"/>
                <c:pt idx="0">
                  <c:v>11.363636363636363</c:v>
                </c:pt>
                <c:pt idx="1">
                  <c:v>42.613636363636367</c:v>
                </c:pt>
                <c:pt idx="2">
                  <c:v>38.636363636363633</c:v>
                </c:pt>
                <c:pt idx="3">
                  <c:v>7.3863636363636367</c:v>
                </c:pt>
              </c:numCache>
            </c:numRef>
          </c:val>
          <c:extLst>
            <c:ext xmlns:c16="http://schemas.microsoft.com/office/drawing/2014/chart" uri="{C3380CC4-5D6E-409C-BE32-E72D297353CC}">
              <c16:uniqueId val="{00000000-EC35-4201-99E9-E5C34092E572}"/>
            </c:ext>
          </c:extLst>
        </c:ser>
        <c:dLbls>
          <c:dLblPos val="inEnd"/>
          <c:showLegendKey val="0"/>
          <c:showVal val="1"/>
          <c:showCatName val="0"/>
          <c:showSerName val="0"/>
          <c:showPercent val="0"/>
          <c:showBubbleSize val="0"/>
        </c:dLbls>
        <c:gapWidth val="100"/>
        <c:overlap val="-24"/>
        <c:axId val="683032800"/>
        <c:axId val="683031488"/>
      </c:barChart>
      <c:catAx>
        <c:axId val="6830328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83031488"/>
        <c:crosses val="autoZero"/>
        <c:auto val="1"/>
        <c:lblAlgn val="ctr"/>
        <c:lblOffset val="100"/>
        <c:noMultiLvlLbl val="0"/>
      </c:catAx>
      <c:valAx>
        <c:axId val="6830314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830328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3A71B2"/>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33E6CDC2-CD5C-41DA-8C72-78AB9F46A050}"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703-4E14-A791-3A9A85B4D62E}"/>
                </c:ext>
              </c:extLst>
            </c:dLbl>
            <c:dLbl>
              <c:idx val="1"/>
              <c:tx>
                <c:rich>
                  <a:bodyPr/>
                  <a:lstStyle/>
                  <a:p>
                    <a:fld id="{234CA555-4572-4E87-B892-ACD3D66B2B37}"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703-4E14-A791-3A9A85B4D62E}"/>
                </c:ext>
              </c:extLst>
            </c:dLbl>
            <c:dLbl>
              <c:idx val="2"/>
              <c:tx>
                <c:rich>
                  <a:bodyPr/>
                  <a:lstStyle/>
                  <a:p>
                    <a:fld id="{E0DB6A86-6DDA-46AD-A874-E9235D288FEC}"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703-4E14-A791-3A9A85B4D62E}"/>
                </c:ext>
              </c:extLst>
            </c:dLbl>
            <c:dLbl>
              <c:idx val="3"/>
              <c:tx>
                <c:rich>
                  <a:bodyPr/>
                  <a:lstStyle/>
                  <a:p>
                    <a:fld id="{3A6201CA-2F53-4650-94CD-02AF35E79C52}"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703-4E14-A791-3A9A85B4D62E}"/>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SEGURIDAD!$C$60:$C$63</c:f>
              <c:strCache>
                <c:ptCount val="4"/>
                <c:pt idx="0">
                  <c:v>MALO</c:v>
                </c:pt>
                <c:pt idx="1">
                  <c:v>REGULAR</c:v>
                </c:pt>
                <c:pt idx="2">
                  <c:v>BUENA</c:v>
                </c:pt>
                <c:pt idx="3">
                  <c:v>EXCELENTE</c:v>
                </c:pt>
              </c:strCache>
            </c:strRef>
          </c:cat>
          <c:val>
            <c:numRef>
              <c:f>SEGURIDAD!$F$60:$F$63</c:f>
              <c:numCache>
                <c:formatCode>###0</c:formatCode>
                <c:ptCount val="4"/>
                <c:pt idx="0">
                  <c:v>6.8181818181818175</c:v>
                </c:pt>
                <c:pt idx="1">
                  <c:v>32.386363636363633</c:v>
                </c:pt>
                <c:pt idx="2">
                  <c:v>43.75</c:v>
                </c:pt>
                <c:pt idx="3">
                  <c:v>17.045454545454543</c:v>
                </c:pt>
              </c:numCache>
            </c:numRef>
          </c:val>
          <c:extLst>
            <c:ext xmlns:c16="http://schemas.microsoft.com/office/drawing/2014/chart" uri="{C3380CC4-5D6E-409C-BE32-E72D297353CC}">
              <c16:uniqueId val="{00000000-16E1-4DBB-A5D3-F60140BA422B}"/>
            </c:ext>
          </c:extLst>
        </c:ser>
        <c:dLbls>
          <c:dLblPos val="inEnd"/>
          <c:showLegendKey val="0"/>
          <c:showVal val="1"/>
          <c:showCatName val="0"/>
          <c:showSerName val="0"/>
          <c:showPercent val="0"/>
          <c:showBubbleSize val="0"/>
        </c:dLbls>
        <c:gapWidth val="100"/>
        <c:overlap val="-24"/>
        <c:axId val="683032800"/>
        <c:axId val="683031488"/>
      </c:barChart>
      <c:catAx>
        <c:axId val="6830328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83031488"/>
        <c:crosses val="autoZero"/>
        <c:auto val="1"/>
        <c:lblAlgn val="ctr"/>
        <c:lblOffset val="100"/>
        <c:noMultiLvlLbl val="0"/>
      </c:catAx>
      <c:valAx>
        <c:axId val="6830314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830328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3A71B2"/>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880EA002-DF09-4826-A99A-BC4EFDE4B265}"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41B-410E-96E8-8657F945A22C}"/>
                </c:ext>
              </c:extLst>
            </c:dLbl>
            <c:dLbl>
              <c:idx val="1"/>
              <c:tx>
                <c:rich>
                  <a:bodyPr/>
                  <a:lstStyle/>
                  <a:p>
                    <a:fld id="{8AB7F93D-F16A-4232-A9F0-A79116EB13DE}"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41B-410E-96E8-8657F945A22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SEGURIDAD!$C$68:$C$69</c:f>
              <c:strCache>
                <c:ptCount val="2"/>
                <c:pt idx="0">
                  <c:v>NO</c:v>
                </c:pt>
                <c:pt idx="1">
                  <c:v>SI</c:v>
                </c:pt>
              </c:strCache>
            </c:strRef>
          </c:cat>
          <c:val>
            <c:numRef>
              <c:f>SEGURIDAD!$F$68:$F$69</c:f>
              <c:numCache>
                <c:formatCode>###0</c:formatCode>
                <c:ptCount val="2"/>
                <c:pt idx="0">
                  <c:v>38.636363636363633</c:v>
                </c:pt>
                <c:pt idx="1">
                  <c:v>61.363636363636367</c:v>
                </c:pt>
              </c:numCache>
            </c:numRef>
          </c:val>
          <c:extLst>
            <c:ext xmlns:c16="http://schemas.microsoft.com/office/drawing/2014/chart" uri="{C3380CC4-5D6E-409C-BE32-E72D297353CC}">
              <c16:uniqueId val="{00000000-8CC6-4C1F-A637-520570B6BFFD}"/>
            </c:ext>
          </c:extLst>
        </c:ser>
        <c:dLbls>
          <c:dLblPos val="inEnd"/>
          <c:showLegendKey val="0"/>
          <c:showVal val="1"/>
          <c:showCatName val="0"/>
          <c:showSerName val="0"/>
          <c:showPercent val="0"/>
          <c:showBubbleSize val="0"/>
        </c:dLbls>
        <c:gapWidth val="100"/>
        <c:overlap val="-24"/>
        <c:axId val="683032800"/>
        <c:axId val="683031488"/>
      </c:barChart>
      <c:catAx>
        <c:axId val="6830328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83031488"/>
        <c:crosses val="autoZero"/>
        <c:auto val="1"/>
        <c:lblAlgn val="ctr"/>
        <c:lblOffset val="100"/>
        <c:noMultiLvlLbl val="0"/>
      </c:catAx>
      <c:valAx>
        <c:axId val="6830314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830328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3A71B2"/>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5C4614DF-B729-4250-A5EC-83DD9E12A40E}"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33F-42EE-A89C-7BE4B5C692FA}"/>
                </c:ext>
              </c:extLst>
            </c:dLbl>
            <c:dLbl>
              <c:idx val="1"/>
              <c:tx>
                <c:rich>
                  <a:bodyPr/>
                  <a:lstStyle/>
                  <a:p>
                    <a:fld id="{980EC4F9-99F6-429D-8F5E-EEED83809795}"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33F-42EE-A89C-7BE4B5C692F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SEGURIDAD!$C$74:$C$75</c:f>
              <c:strCache>
                <c:ptCount val="2"/>
                <c:pt idx="0">
                  <c:v>NO</c:v>
                </c:pt>
                <c:pt idx="1">
                  <c:v>SI</c:v>
                </c:pt>
              </c:strCache>
            </c:strRef>
          </c:cat>
          <c:val>
            <c:numRef>
              <c:f>SEGURIDAD!$F$74:$F$75</c:f>
              <c:numCache>
                <c:formatCode>###0</c:formatCode>
                <c:ptCount val="2"/>
                <c:pt idx="0">
                  <c:v>60.79545454545454</c:v>
                </c:pt>
                <c:pt idx="1">
                  <c:v>39.204545454545453</c:v>
                </c:pt>
              </c:numCache>
            </c:numRef>
          </c:val>
          <c:extLst>
            <c:ext xmlns:c16="http://schemas.microsoft.com/office/drawing/2014/chart" uri="{C3380CC4-5D6E-409C-BE32-E72D297353CC}">
              <c16:uniqueId val="{00000000-6645-4747-BAF5-40E1EA56C44B}"/>
            </c:ext>
          </c:extLst>
        </c:ser>
        <c:dLbls>
          <c:dLblPos val="inEnd"/>
          <c:showLegendKey val="0"/>
          <c:showVal val="1"/>
          <c:showCatName val="0"/>
          <c:showSerName val="0"/>
          <c:showPercent val="0"/>
          <c:showBubbleSize val="0"/>
        </c:dLbls>
        <c:gapWidth val="100"/>
        <c:overlap val="-24"/>
        <c:axId val="683032800"/>
        <c:axId val="683031488"/>
      </c:barChart>
      <c:catAx>
        <c:axId val="6830328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83031488"/>
        <c:crosses val="autoZero"/>
        <c:auto val="1"/>
        <c:lblAlgn val="ctr"/>
        <c:lblOffset val="100"/>
        <c:noMultiLvlLbl val="0"/>
      </c:catAx>
      <c:valAx>
        <c:axId val="6830314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830328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dirty="0"/>
              <a:t>FUNCIÓN</a:t>
            </a:r>
            <a:r>
              <a:rPr lang="es-MX" sz="1800" baseline="0" dirty="0"/>
              <a:t> DOCENTE</a:t>
            </a:r>
            <a:endParaRPr lang="es-MX" sz="1800" dirty="0"/>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4F6228"/>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528FCEF5-340C-43A9-A527-7D4A5441D67C}"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DBB-4668-AAA8-61AF33F73894}"/>
                </c:ext>
              </c:extLst>
            </c:dLbl>
            <c:dLbl>
              <c:idx val="1"/>
              <c:tx>
                <c:rich>
                  <a:bodyPr/>
                  <a:lstStyle/>
                  <a:p>
                    <a:fld id="{C167EA1E-B54F-42AD-91D1-3A2C2A93F82F}"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DBB-4668-AAA8-61AF33F73894}"/>
                </c:ext>
              </c:extLst>
            </c:dLbl>
            <c:dLbl>
              <c:idx val="2"/>
              <c:tx>
                <c:rich>
                  <a:bodyPr/>
                  <a:lstStyle/>
                  <a:p>
                    <a:fld id="{92E66F3C-2B61-4AE7-ADA9-8B6F20454A47}"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DBB-4668-AAA8-61AF33F7389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RECURSOS!$C$4:$C$6</c:f>
              <c:strCache>
                <c:ptCount val="3"/>
                <c:pt idx="0">
                  <c:v>NUNCA</c:v>
                </c:pt>
                <c:pt idx="1">
                  <c:v>ALGUNAS VECES</c:v>
                </c:pt>
                <c:pt idx="2">
                  <c:v>SIEMPRE</c:v>
                </c:pt>
              </c:strCache>
            </c:strRef>
          </c:cat>
          <c:val>
            <c:numRef>
              <c:f>RECURSOS!$F$4:$F$6</c:f>
              <c:numCache>
                <c:formatCode>###0</c:formatCode>
                <c:ptCount val="3"/>
                <c:pt idx="0">
                  <c:v>10.4</c:v>
                </c:pt>
                <c:pt idx="1">
                  <c:v>57.599999999999994</c:v>
                </c:pt>
                <c:pt idx="2">
                  <c:v>32</c:v>
                </c:pt>
              </c:numCache>
            </c:numRef>
          </c:val>
          <c:extLst>
            <c:ext xmlns:c16="http://schemas.microsoft.com/office/drawing/2014/chart" uri="{C3380CC4-5D6E-409C-BE32-E72D297353CC}">
              <c16:uniqueId val="{00000000-DC87-4807-ABA8-1F4FCC9112B1}"/>
            </c:ext>
          </c:extLst>
        </c:ser>
        <c:dLbls>
          <c:dLblPos val="inEnd"/>
          <c:showLegendKey val="0"/>
          <c:showVal val="1"/>
          <c:showCatName val="0"/>
          <c:showSerName val="0"/>
          <c:showPercent val="0"/>
          <c:showBubbleSize val="0"/>
        </c:dLbls>
        <c:gapWidth val="100"/>
        <c:overlap val="-24"/>
        <c:axId val="304832368"/>
        <c:axId val="304832696"/>
      </c:barChart>
      <c:catAx>
        <c:axId val="3048323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304832696"/>
        <c:crosses val="autoZero"/>
        <c:auto val="1"/>
        <c:lblAlgn val="ctr"/>
        <c:lblOffset val="100"/>
        <c:noMultiLvlLbl val="0"/>
      </c:catAx>
      <c:valAx>
        <c:axId val="3048326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3048323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a:t>FUNCIÓN DOCENTE</a:t>
            </a:r>
          </a:p>
        </c:rich>
      </c:tx>
      <c:layout>
        <c:manualLayout>
          <c:xMode val="edge"/>
          <c:yMode val="edge"/>
          <c:x val="0.38552009769303203"/>
          <c:y val="2.1661793372319688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4F6228"/>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layout>
                <c:manualLayout>
                  <c:x val="0"/>
                  <c:y val="7.4590643274853805E-2"/>
                </c:manualLayout>
              </c:layout>
              <c:tx>
                <c:rich>
                  <a:bodyPr/>
                  <a:lstStyle/>
                  <a:p>
                    <a:fld id="{3D83D108-83F6-4402-BDCB-9E3792352315}" type="VALUE">
                      <a:rPr lang="en-US" smtClean="0"/>
                      <a:pPr/>
                      <a:t>[VALOR]</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EC2-4A18-B2D5-4148BF612EB6}"/>
                </c:ext>
              </c:extLst>
            </c:dLbl>
            <c:dLbl>
              <c:idx val="1"/>
              <c:tx>
                <c:rich>
                  <a:bodyPr/>
                  <a:lstStyle/>
                  <a:p>
                    <a:fld id="{D8FA084D-560F-4146-8514-4B3E68AAC822}"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EC2-4A18-B2D5-4148BF612EB6}"/>
                </c:ext>
              </c:extLst>
            </c:dLbl>
            <c:dLbl>
              <c:idx val="2"/>
              <c:tx>
                <c:rich>
                  <a:bodyPr/>
                  <a:lstStyle/>
                  <a:p>
                    <a:fld id="{A8EF3477-8201-4AF1-A386-23237FC2C764}"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8EC2-4A18-B2D5-4148BF612EB6}"/>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RECURSOS!$C$13:$C$15</c:f>
              <c:strCache>
                <c:ptCount val="3"/>
                <c:pt idx="0">
                  <c:v>NUNCA</c:v>
                </c:pt>
                <c:pt idx="1">
                  <c:v>ALGUNAS VECES</c:v>
                </c:pt>
                <c:pt idx="2">
                  <c:v>SIEMPRE</c:v>
                </c:pt>
              </c:strCache>
            </c:strRef>
          </c:cat>
          <c:val>
            <c:numRef>
              <c:f>RECURSOS!$F$13:$F$15</c:f>
              <c:numCache>
                <c:formatCode>###0</c:formatCode>
                <c:ptCount val="3"/>
                <c:pt idx="0">
                  <c:v>9.6</c:v>
                </c:pt>
                <c:pt idx="1">
                  <c:v>60.8</c:v>
                </c:pt>
                <c:pt idx="2">
                  <c:v>29.599999999999998</c:v>
                </c:pt>
              </c:numCache>
            </c:numRef>
          </c:val>
          <c:extLst>
            <c:ext xmlns:c16="http://schemas.microsoft.com/office/drawing/2014/chart" uri="{C3380CC4-5D6E-409C-BE32-E72D297353CC}">
              <c16:uniqueId val="{00000000-DE0E-4D00-94AC-363540EA6FA8}"/>
            </c:ext>
          </c:extLst>
        </c:ser>
        <c:dLbls>
          <c:dLblPos val="inEnd"/>
          <c:showLegendKey val="0"/>
          <c:showVal val="1"/>
          <c:showCatName val="0"/>
          <c:showSerName val="0"/>
          <c:showPercent val="0"/>
          <c:showBubbleSize val="0"/>
        </c:dLbls>
        <c:gapWidth val="100"/>
        <c:overlap val="-24"/>
        <c:axId val="304832368"/>
        <c:axId val="304832696"/>
      </c:barChart>
      <c:catAx>
        <c:axId val="3048323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304832696"/>
        <c:crosses val="autoZero"/>
        <c:auto val="1"/>
        <c:lblAlgn val="ctr"/>
        <c:lblOffset val="100"/>
        <c:noMultiLvlLbl val="0"/>
      </c:catAx>
      <c:valAx>
        <c:axId val="3048326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304832368"/>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a:t>FUNCIÓN DOCENTE</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4F6228"/>
            </a:solidFill>
            <a:ln>
              <a:noFill/>
            </a:ln>
            <a:effectLst>
              <a:outerShdw blurRad="57150" dist="19050" dir="5400000" algn="ctr" rotWithShape="0">
                <a:srgbClr val="000000">
                  <a:alpha val="63000"/>
                </a:srgbClr>
              </a:outerShdw>
            </a:effectLst>
          </c:spPr>
          <c:invertIfNegative val="0"/>
          <c:dPt>
            <c:idx val="1"/>
            <c:invertIfNegative val="0"/>
            <c:bubble3D val="0"/>
            <c:spPr>
              <a:solidFill>
                <a:srgbClr val="4F6228"/>
              </a:solidFill>
              <a:ln>
                <a:noFill/>
              </a:ln>
              <a:effectLst>
                <a:outerShdw blurRad="57150" dist="19050" dir="5400000" algn="ctr" rotWithShape="0">
                  <a:srgbClr val="000000">
                    <a:alpha val="63000"/>
                  </a:srgbClr>
                </a:outerShdw>
              </a:effectLst>
              <a:scene3d>
                <a:camera prst="orthographicFront"/>
                <a:lightRig rig="threePt" dir="t"/>
              </a:scene3d>
              <a:sp3d>
                <a:bevelT/>
              </a:sp3d>
            </c:spPr>
            <c:extLst>
              <c:ext xmlns:c16="http://schemas.microsoft.com/office/drawing/2014/chart" uri="{C3380CC4-5D6E-409C-BE32-E72D297353CC}">
                <c16:uniqueId val="{00000000-C722-4C30-8C2C-4837945B88C0}"/>
              </c:ext>
            </c:extLst>
          </c:dPt>
          <c:dLbls>
            <c:dLbl>
              <c:idx val="0"/>
              <c:tx>
                <c:rich>
                  <a:bodyPr/>
                  <a:lstStyle/>
                  <a:p>
                    <a:fld id="{A80A3822-4232-49E8-BF5E-333931534D3A}"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722-4C30-8C2C-4837945B88C0}"/>
                </c:ext>
              </c:extLst>
            </c:dLbl>
            <c:dLbl>
              <c:idx val="1"/>
              <c:tx>
                <c:rich>
                  <a:bodyPr/>
                  <a:lstStyle/>
                  <a:p>
                    <a:fld id="{CC51B077-DA0A-4EA3-BE0C-34E982300EA4}"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722-4C30-8C2C-4837945B88C0}"/>
                </c:ext>
              </c:extLst>
            </c:dLbl>
            <c:dLbl>
              <c:idx val="2"/>
              <c:layout>
                <c:manualLayout>
                  <c:x val="0"/>
                  <c:y val="8.7196573751451803E-2"/>
                </c:manualLayout>
              </c:layout>
              <c:tx>
                <c:rich>
                  <a:bodyPr/>
                  <a:lstStyle/>
                  <a:p>
                    <a:r>
                      <a:rPr lang="en-US" dirty="0"/>
                      <a:t>12%</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722-4C30-8C2C-4837945B88C0}"/>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RECURSOS!$C$22:$C$24</c:f>
              <c:strCache>
                <c:ptCount val="3"/>
                <c:pt idx="0">
                  <c:v>MALAS</c:v>
                </c:pt>
                <c:pt idx="1">
                  <c:v>BUENAS</c:v>
                </c:pt>
                <c:pt idx="2">
                  <c:v>EXCELENTE</c:v>
                </c:pt>
              </c:strCache>
            </c:strRef>
          </c:cat>
          <c:val>
            <c:numRef>
              <c:f>RECURSOS!$F$22:$F$24</c:f>
              <c:numCache>
                <c:formatCode>###0</c:formatCode>
                <c:ptCount val="3"/>
                <c:pt idx="0">
                  <c:v>14.399999999999999</c:v>
                </c:pt>
                <c:pt idx="1">
                  <c:v>74.400000000000006</c:v>
                </c:pt>
                <c:pt idx="2">
                  <c:v>11.200000000000001</c:v>
                </c:pt>
              </c:numCache>
            </c:numRef>
          </c:val>
          <c:extLst>
            <c:ext xmlns:c16="http://schemas.microsoft.com/office/drawing/2014/chart" uri="{C3380CC4-5D6E-409C-BE32-E72D297353CC}">
              <c16:uniqueId val="{00000000-E927-4BD6-A97A-15541347C6C6}"/>
            </c:ext>
          </c:extLst>
        </c:ser>
        <c:dLbls>
          <c:dLblPos val="inEnd"/>
          <c:showLegendKey val="0"/>
          <c:showVal val="1"/>
          <c:showCatName val="0"/>
          <c:showSerName val="0"/>
          <c:showPercent val="0"/>
          <c:showBubbleSize val="0"/>
        </c:dLbls>
        <c:gapWidth val="100"/>
        <c:overlap val="-24"/>
        <c:axId val="304832368"/>
        <c:axId val="304832696"/>
      </c:barChart>
      <c:catAx>
        <c:axId val="3048323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304832696"/>
        <c:crosses val="autoZero"/>
        <c:auto val="1"/>
        <c:lblAlgn val="ctr"/>
        <c:lblOffset val="100"/>
        <c:noMultiLvlLbl val="0"/>
      </c:catAx>
      <c:valAx>
        <c:axId val="3048326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304832368"/>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a:t>FUNCIÓN ADMINISTRATIVA</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77933C"/>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1CEEC5EC-57BF-417C-8FA7-7A59F68297D5}"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446-4442-9FB4-5E300C940880}"/>
                </c:ext>
              </c:extLst>
            </c:dLbl>
            <c:dLbl>
              <c:idx val="1"/>
              <c:tx>
                <c:rich>
                  <a:bodyPr/>
                  <a:lstStyle/>
                  <a:p>
                    <a:fld id="{E5349A74-F052-481F-812D-1E309B33C936}"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446-4442-9FB4-5E300C940880}"/>
                </c:ext>
              </c:extLst>
            </c:dLbl>
            <c:dLbl>
              <c:idx val="2"/>
              <c:layout>
                <c:manualLayout>
                  <c:x val="-1.3702368388292704E-16"/>
                  <c:y val="8.8287280701754386E-2"/>
                </c:manualLayout>
              </c:layout>
              <c:tx>
                <c:rich>
                  <a:bodyPr/>
                  <a:lstStyle/>
                  <a:p>
                    <a:fld id="{B6E083F1-20D9-4E04-AF11-E53759F80873}" type="VALUE">
                      <a:rPr lang="en-US" smtClean="0"/>
                      <a:pPr/>
                      <a:t>[VALOR]</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0446-4442-9FB4-5E300C940880}"/>
                </c:ext>
              </c:extLst>
            </c:dLbl>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RECURSOS!$C$31:$C$33</c:f>
              <c:strCache>
                <c:ptCount val="3"/>
                <c:pt idx="0">
                  <c:v>NUNCA</c:v>
                </c:pt>
                <c:pt idx="1">
                  <c:v>ALGUNAS VECES</c:v>
                </c:pt>
                <c:pt idx="2">
                  <c:v>SIEMPRE</c:v>
                </c:pt>
              </c:strCache>
            </c:strRef>
          </c:cat>
          <c:val>
            <c:numRef>
              <c:f>RECURSOS!$F$31:$F$33</c:f>
              <c:numCache>
                <c:formatCode>###0</c:formatCode>
                <c:ptCount val="3"/>
                <c:pt idx="0">
                  <c:v>4.4444444444444446</c:v>
                </c:pt>
                <c:pt idx="1">
                  <c:v>35.555555555555557</c:v>
                </c:pt>
                <c:pt idx="2">
                  <c:v>60</c:v>
                </c:pt>
              </c:numCache>
            </c:numRef>
          </c:val>
          <c:extLst>
            <c:ext xmlns:c16="http://schemas.microsoft.com/office/drawing/2014/chart" uri="{C3380CC4-5D6E-409C-BE32-E72D297353CC}">
              <c16:uniqueId val="{00000000-0429-4663-B41E-EED986E540E6}"/>
            </c:ext>
          </c:extLst>
        </c:ser>
        <c:dLbls>
          <c:dLblPos val="inEnd"/>
          <c:showLegendKey val="0"/>
          <c:showVal val="1"/>
          <c:showCatName val="0"/>
          <c:showSerName val="0"/>
          <c:showPercent val="0"/>
          <c:showBubbleSize val="0"/>
        </c:dLbls>
        <c:gapWidth val="100"/>
        <c:overlap val="-24"/>
        <c:axId val="304832368"/>
        <c:axId val="304832696"/>
      </c:barChart>
      <c:catAx>
        <c:axId val="3048323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304832696"/>
        <c:crosses val="autoZero"/>
        <c:auto val="1"/>
        <c:lblAlgn val="ctr"/>
        <c:lblOffset val="100"/>
        <c:noMultiLvlLbl val="0"/>
      </c:catAx>
      <c:valAx>
        <c:axId val="3048326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304832368"/>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NIVEL SUPERIOR</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tx>
            <c:strRef>
              <c:f>'COMPARATIVO NIVELES'!$C$10</c:f>
              <c:strCache>
                <c:ptCount val="1"/>
                <c:pt idx="0">
                  <c:v>Columna2</c:v>
                </c:pt>
              </c:strCache>
            </c:strRef>
          </c:tx>
          <c:dPt>
            <c:idx val="0"/>
            <c:bubble3D val="0"/>
            <c:spPr>
              <a:solidFill>
                <a:schemeClr val="accent1">
                  <a:lumMod val="75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FD05-4507-B5B2-7C963E423CAA}"/>
              </c:ext>
            </c:extLst>
          </c:dPt>
          <c:dPt>
            <c:idx val="1"/>
            <c:bubble3D val="0"/>
            <c:spPr>
              <a:solidFill>
                <a:srgbClr val="99000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FD05-4507-B5B2-7C963E423CAA}"/>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'COMPARATIVO NIVELES'!$B$11:$B$12</c:f>
              <c:strCache>
                <c:ptCount val="2"/>
                <c:pt idx="0">
                  <c:v>SI</c:v>
                </c:pt>
                <c:pt idx="1">
                  <c:v>NO</c:v>
                </c:pt>
              </c:strCache>
            </c:strRef>
          </c:cat>
          <c:val>
            <c:numRef>
              <c:f>'COMPARATIVO NIVELES'!$C$11:$C$12</c:f>
              <c:numCache>
                <c:formatCode>General</c:formatCode>
                <c:ptCount val="2"/>
                <c:pt idx="0">
                  <c:v>12</c:v>
                </c:pt>
                <c:pt idx="1">
                  <c:v>11</c:v>
                </c:pt>
              </c:numCache>
            </c:numRef>
          </c:val>
          <c:extLst>
            <c:ext xmlns:c16="http://schemas.microsoft.com/office/drawing/2014/chart" uri="{C3380CC4-5D6E-409C-BE32-E72D297353CC}">
              <c16:uniqueId val="{00000004-FD05-4507-B5B2-7C963E423CAA}"/>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a:t>FUNCIÓN ADMINISTRATIVA</a:t>
            </a:r>
          </a:p>
        </c:rich>
      </c:tx>
      <c:layout>
        <c:manualLayout>
          <c:xMode val="edge"/>
          <c:yMode val="edge"/>
          <c:x val="0.33937205743879473"/>
          <c:y val="1.8567251461988305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77933C"/>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layout>
                <c:manualLayout>
                  <c:x val="0"/>
                  <c:y val="1.4171783625730993E-2"/>
                </c:manualLayout>
              </c:layout>
              <c:tx>
                <c:rich>
                  <a:bodyPr/>
                  <a:lstStyle/>
                  <a:p>
                    <a:fld id="{6FFFCEF6-B4E7-46D7-B5CA-4B0ACEA13080}" type="VALUE">
                      <a:rPr lang="en-US" smtClean="0"/>
                      <a:pPr/>
                      <a:t>[VALOR]</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BC3-4F16-9E4B-3171F84F7824}"/>
                </c:ext>
              </c:extLst>
            </c:dLbl>
            <c:dLbl>
              <c:idx val="1"/>
              <c:tx>
                <c:rich>
                  <a:bodyPr/>
                  <a:lstStyle/>
                  <a:p>
                    <a:fld id="{FC061608-1DE5-42F5-8833-55C83DE6D7D9}"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BC3-4F16-9E4B-3171F84F7824}"/>
                </c:ext>
              </c:extLst>
            </c:dLbl>
            <c:dLbl>
              <c:idx val="2"/>
              <c:tx>
                <c:rich>
                  <a:bodyPr/>
                  <a:lstStyle/>
                  <a:p>
                    <a:fld id="{26623037-090D-495B-B083-8A3912F9AD3A}"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BC3-4F16-9E4B-3171F84F7824}"/>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RECURSOS!$C$40:$C$42</c:f>
              <c:strCache>
                <c:ptCount val="3"/>
                <c:pt idx="0">
                  <c:v>NUNCA</c:v>
                </c:pt>
                <c:pt idx="1">
                  <c:v>ALGUNAS VECES</c:v>
                </c:pt>
                <c:pt idx="2">
                  <c:v>SIEMPRE</c:v>
                </c:pt>
              </c:strCache>
            </c:strRef>
          </c:cat>
          <c:val>
            <c:numRef>
              <c:f>RECURSOS!$F$40:$F$42</c:f>
              <c:numCache>
                <c:formatCode>###0</c:formatCode>
                <c:ptCount val="3"/>
                <c:pt idx="0">
                  <c:v>2.2222222222222223</c:v>
                </c:pt>
                <c:pt idx="1">
                  <c:v>35.555555555555557</c:v>
                </c:pt>
                <c:pt idx="2">
                  <c:v>62.222222222222221</c:v>
                </c:pt>
              </c:numCache>
            </c:numRef>
          </c:val>
          <c:extLst>
            <c:ext xmlns:c16="http://schemas.microsoft.com/office/drawing/2014/chart" uri="{C3380CC4-5D6E-409C-BE32-E72D297353CC}">
              <c16:uniqueId val="{00000000-00DD-41D8-9A46-C483B0668493}"/>
            </c:ext>
          </c:extLst>
        </c:ser>
        <c:dLbls>
          <c:dLblPos val="inEnd"/>
          <c:showLegendKey val="0"/>
          <c:showVal val="1"/>
          <c:showCatName val="0"/>
          <c:showSerName val="0"/>
          <c:showPercent val="0"/>
          <c:showBubbleSize val="0"/>
        </c:dLbls>
        <c:gapWidth val="100"/>
        <c:overlap val="-24"/>
        <c:axId val="304832368"/>
        <c:axId val="304832696"/>
      </c:barChart>
      <c:catAx>
        <c:axId val="3048323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304832696"/>
        <c:crosses val="autoZero"/>
        <c:auto val="1"/>
        <c:lblAlgn val="ctr"/>
        <c:lblOffset val="100"/>
        <c:noMultiLvlLbl val="0"/>
      </c:catAx>
      <c:valAx>
        <c:axId val="3048326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304832368"/>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a:t>FUNCIÓN ADMINISTRATIVA</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77933C"/>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F55E3F64-B8FF-4458-97EA-EFDB8531AA5F}"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C3F-4046-A5B7-6C9C5CB7DAC6}"/>
                </c:ext>
              </c:extLst>
            </c:dLbl>
            <c:dLbl>
              <c:idx val="1"/>
              <c:tx>
                <c:rich>
                  <a:bodyPr/>
                  <a:lstStyle/>
                  <a:p>
                    <a:fld id="{D7B4798A-EDA1-4CA0-A011-26D76832CFAE}"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C3F-4046-A5B7-6C9C5CB7DAC6}"/>
                </c:ext>
              </c:extLst>
            </c:dLbl>
            <c:dLbl>
              <c:idx val="2"/>
              <c:tx>
                <c:rich>
                  <a:bodyPr/>
                  <a:lstStyle/>
                  <a:p>
                    <a:fld id="{653DE715-477A-4E65-823C-7452F5122BD7}"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C3F-4046-A5B7-6C9C5CB7DAC6}"/>
                </c:ext>
              </c:extLst>
            </c:dLbl>
            <c:dLbl>
              <c:idx val="3"/>
              <c:tx>
                <c:rich>
                  <a:bodyPr/>
                  <a:lstStyle/>
                  <a:p>
                    <a:fld id="{A7D4A14D-C2E0-4656-9956-F0C8A41FDB1E}"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C3F-4046-A5B7-6C9C5CB7DAC6}"/>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RECURSOS!$C$49:$C$52</c:f>
              <c:strCache>
                <c:ptCount val="4"/>
                <c:pt idx="0">
                  <c:v>NUNCA</c:v>
                </c:pt>
                <c:pt idx="1">
                  <c:v>ALGUNAS VECES</c:v>
                </c:pt>
                <c:pt idx="2">
                  <c:v>SIEMPRE</c:v>
                </c:pt>
                <c:pt idx="3">
                  <c:v>NO APLICA</c:v>
                </c:pt>
              </c:strCache>
            </c:strRef>
          </c:cat>
          <c:val>
            <c:numRef>
              <c:f>RECURSOS!$F$49:$F$52</c:f>
              <c:numCache>
                <c:formatCode>###0</c:formatCode>
                <c:ptCount val="4"/>
                <c:pt idx="0">
                  <c:v>2.2222222222222223</c:v>
                </c:pt>
                <c:pt idx="1">
                  <c:v>44.444444444444443</c:v>
                </c:pt>
                <c:pt idx="2">
                  <c:v>46.666666666666664</c:v>
                </c:pt>
                <c:pt idx="3">
                  <c:v>6.666666666666667</c:v>
                </c:pt>
              </c:numCache>
            </c:numRef>
          </c:val>
          <c:extLst>
            <c:ext xmlns:c16="http://schemas.microsoft.com/office/drawing/2014/chart" uri="{C3380CC4-5D6E-409C-BE32-E72D297353CC}">
              <c16:uniqueId val="{00000000-A5FF-4024-988F-2AD1161645E3}"/>
            </c:ext>
          </c:extLst>
        </c:ser>
        <c:dLbls>
          <c:dLblPos val="inEnd"/>
          <c:showLegendKey val="0"/>
          <c:showVal val="1"/>
          <c:showCatName val="0"/>
          <c:showSerName val="0"/>
          <c:showPercent val="0"/>
          <c:showBubbleSize val="0"/>
        </c:dLbls>
        <c:gapWidth val="100"/>
        <c:overlap val="-24"/>
        <c:axId val="304832368"/>
        <c:axId val="304832696"/>
      </c:barChart>
      <c:catAx>
        <c:axId val="3048323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304832696"/>
        <c:crosses val="autoZero"/>
        <c:auto val="1"/>
        <c:lblAlgn val="ctr"/>
        <c:lblOffset val="100"/>
        <c:noMultiLvlLbl val="0"/>
      </c:catAx>
      <c:valAx>
        <c:axId val="3048326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304832368"/>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a:t>FUNCIÓN MANUAL</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92D050"/>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E00D8C67-32ED-4DB6-B8B3-482B57F1566A}"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FB2-4335-B12B-4F9A6C8E9626}"/>
                </c:ext>
              </c:extLst>
            </c:dLbl>
            <c:dLbl>
              <c:idx val="1"/>
              <c:tx>
                <c:rich>
                  <a:bodyPr/>
                  <a:lstStyle/>
                  <a:p>
                    <a:fld id="{7952119F-2577-4254-80E2-ED6E3EA2040B}"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FB2-4335-B12B-4F9A6C8E9626}"/>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RECURSOS!$C$59:$C$60</c:f>
              <c:strCache>
                <c:ptCount val="2"/>
                <c:pt idx="0">
                  <c:v>ALGUNAS VECES</c:v>
                </c:pt>
                <c:pt idx="1">
                  <c:v>SIEMPRE</c:v>
                </c:pt>
              </c:strCache>
            </c:strRef>
          </c:cat>
          <c:val>
            <c:numRef>
              <c:f>RECURSOS!$F$59:$F$60</c:f>
              <c:numCache>
                <c:formatCode>###0</c:formatCode>
                <c:ptCount val="2"/>
                <c:pt idx="0">
                  <c:v>50</c:v>
                </c:pt>
                <c:pt idx="1">
                  <c:v>50</c:v>
                </c:pt>
              </c:numCache>
            </c:numRef>
          </c:val>
          <c:extLst>
            <c:ext xmlns:c16="http://schemas.microsoft.com/office/drawing/2014/chart" uri="{C3380CC4-5D6E-409C-BE32-E72D297353CC}">
              <c16:uniqueId val="{00000000-CAB9-42D2-80A8-C820F783AC60}"/>
            </c:ext>
          </c:extLst>
        </c:ser>
        <c:dLbls>
          <c:dLblPos val="inEnd"/>
          <c:showLegendKey val="0"/>
          <c:showVal val="1"/>
          <c:showCatName val="0"/>
          <c:showSerName val="0"/>
          <c:showPercent val="0"/>
          <c:showBubbleSize val="0"/>
        </c:dLbls>
        <c:gapWidth val="100"/>
        <c:overlap val="-24"/>
        <c:axId val="304832368"/>
        <c:axId val="304832696"/>
      </c:barChart>
      <c:catAx>
        <c:axId val="3048323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304832696"/>
        <c:crosses val="autoZero"/>
        <c:auto val="1"/>
        <c:lblAlgn val="ctr"/>
        <c:lblOffset val="100"/>
        <c:noMultiLvlLbl val="0"/>
      </c:catAx>
      <c:valAx>
        <c:axId val="3048326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304832368"/>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a:t>FUNCIÓN MANUAL</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92D050"/>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8EA40702-ED8B-4215-BB64-858581A3EAFE}"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89D-4A3F-A7AE-349BBB2559C2}"/>
                </c:ext>
              </c:extLst>
            </c:dLbl>
            <c:dLbl>
              <c:idx val="1"/>
              <c:tx>
                <c:rich>
                  <a:bodyPr/>
                  <a:lstStyle/>
                  <a:p>
                    <a:fld id="{B95017F2-84D7-4EBB-A291-EC871DDA88BD}"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89D-4A3F-A7AE-349BBB2559C2}"/>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RECURSOS!$C$59:$C$60</c:f>
              <c:strCache>
                <c:ptCount val="2"/>
                <c:pt idx="0">
                  <c:v>ALGUNAS VECES</c:v>
                </c:pt>
                <c:pt idx="1">
                  <c:v>SIEMPRE</c:v>
                </c:pt>
              </c:strCache>
            </c:strRef>
          </c:cat>
          <c:val>
            <c:numRef>
              <c:f>RECURSOS!$F$59:$F$60</c:f>
              <c:numCache>
                <c:formatCode>###0</c:formatCode>
                <c:ptCount val="2"/>
                <c:pt idx="0">
                  <c:v>50</c:v>
                </c:pt>
                <c:pt idx="1">
                  <c:v>50</c:v>
                </c:pt>
              </c:numCache>
            </c:numRef>
          </c:val>
          <c:extLst>
            <c:ext xmlns:c16="http://schemas.microsoft.com/office/drawing/2014/chart" uri="{C3380CC4-5D6E-409C-BE32-E72D297353CC}">
              <c16:uniqueId val="{00000000-F680-41D2-98A3-6161374FB302}"/>
            </c:ext>
          </c:extLst>
        </c:ser>
        <c:dLbls>
          <c:dLblPos val="inEnd"/>
          <c:showLegendKey val="0"/>
          <c:showVal val="1"/>
          <c:showCatName val="0"/>
          <c:showSerName val="0"/>
          <c:showPercent val="0"/>
          <c:showBubbleSize val="0"/>
        </c:dLbls>
        <c:gapWidth val="100"/>
        <c:overlap val="-24"/>
        <c:axId val="304832368"/>
        <c:axId val="304832696"/>
      </c:barChart>
      <c:catAx>
        <c:axId val="3048323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304832696"/>
        <c:crosses val="autoZero"/>
        <c:auto val="1"/>
        <c:lblAlgn val="ctr"/>
        <c:lblOffset val="100"/>
        <c:noMultiLvlLbl val="0"/>
      </c:catAx>
      <c:valAx>
        <c:axId val="3048326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304832368"/>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030A0"/>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53B85630-AA2F-45A5-9C55-7BE106602087}"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CFD-434A-A350-0A87E88C2024}"/>
                </c:ext>
              </c:extLst>
            </c:dLbl>
            <c:dLbl>
              <c:idx val="1"/>
              <c:tx>
                <c:rich>
                  <a:bodyPr/>
                  <a:lstStyle/>
                  <a:p>
                    <a:fld id="{6F8B3174-7535-42BB-AE47-9B1AB39E91BF}"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CFD-434A-A350-0A87E88C2024}"/>
                </c:ext>
              </c:extLst>
            </c:dLbl>
            <c:dLbl>
              <c:idx val="2"/>
              <c:tx>
                <c:rich>
                  <a:bodyPr/>
                  <a:lstStyle/>
                  <a:p>
                    <a:fld id="{44F0F8D1-8E36-4CA7-AAAC-49A016473215}"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0CFD-434A-A350-0A87E88C2024}"/>
                </c:ext>
              </c:extLst>
            </c:dLbl>
            <c:dLbl>
              <c:idx val="3"/>
              <c:layout>
                <c:manualLayout>
                  <c:x val="-1.3702368388292704E-16"/>
                  <c:y val="8.6569931773879033E-2"/>
                </c:manualLayout>
              </c:layout>
              <c:tx>
                <c:rich>
                  <a:bodyPr/>
                  <a:lstStyle/>
                  <a:p>
                    <a:fld id="{68373944-7EAB-4551-A189-263141477E1D}" type="VALUE">
                      <a:rPr lang="en-US" smtClean="0"/>
                      <a:pPr/>
                      <a:t>[VALOR]</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CFD-434A-A350-0A87E88C2024}"/>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CONVIVENCIA!$C$4:$C$7</c:f>
              <c:strCache>
                <c:ptCount val="4"/>
                <c:pt idx="0">
                  <c:v>PESIMAS</c:v>
                </c:pt>
                <c:pt idx="1">
                  <c:v>MALAS</c:v>
                </c:pt>
                <c:pt idx="2">
                  <c:v>BUENAS</c:v>
                </c:pt>
                <c:pt idx="3">
                  <c:v>EXCELENTE</c:v>
                </c:pt>
              </c:strCache>
            </c:strRef>
          </c:cat>
          <c:val>
            <c:numRef>
              <c:f>CONVIVENCIA!$F$4:$F$7</c:f>
              <c:numCache>
                <c:formatCode>###0</c:formatCode>
                <c:ptCount val="4"/>
                <c:pt idx="0">
                  <c:v>2.2727272727272729</c:v>
                </c:pt>
                <c:pt idx="1">
                  <c:v>13.068181818181818</c:v>
                </c:pt>
                <c:pt idx="2">
                  <c:v>71.022727272727266</c:v>
                </c:pt>
                <c:pt idx="3">
                  <c:v>13.636363636363635</c:v>
                </c:pt>
              </c:numCache>
            </c:numRef>
          </c:val>
          <c:extLst>
            <c:ext xmlns:c16="http://schemas.microsoft.com/office/drawing/2014/chart" uri="{C3380CC4-5D6E-409C-BE32-E72D297353CC}">
              <c16:uniqueId val="{00000000-3736-4F0B-9CCE-EB174918A2C4}"/>
            </c:ext>
          </c:extLst>
        </c:ser>
        <c:dLbls>
          <c:dLblPos val="inEnd"/>
          <c:showLegendKey val="0"/>
          <c:showVal val="1"/>
          <c:showCatName val="0"/>
          <c:showSerName val="0"/>
          <c:showPercent val="0"/>
          <c:showBubbleSize val="0"/>
        </c:dLbls>
        <c:gapWidth val="100"/>
        <c:overlap val="-24"/>
        <c:axId val="678359464"/>
        <c:axId val="678360120"/>
      </c:barChart>
      <c:catAx>
        <c:axId val="6783594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8360120"/>
        <c:crosses val="autoZero"/>
        <c:auto val="1"/>
        <c:lblAlgn val="ctr"/>
        <c:lblOffset val="100"/>
        <c:noMultiLvlLbl val="0"/>
      </c:catAx>
      <c:valAx>
        <c:axId val="67836012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8359464"/>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030A0"/>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927AA3F9-0B6E-4AD4-9556-C80D472ECA69}"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459-457A-A577-52C47CF21B7D}"/>
                </c:ext>
              </c:extLst>
            </c:dLbl>
            <c:dLbl>
              <c:idx val="1"/>
              <c:tx>
                <c:rich>
                  <a:bodyPr/>
                  <a:lstStyle/>
                  <a:p>
                    <a:fld id="{AE38876E-2523-452A-90C0-784C609CDE91}"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459-457A-A577-52C47CF21B7D}"/>
                </c:ext>
              </c:extLst>
            </c:dLbl>
            <c:dLbl>
              <c:idx val="2"/>
              <c:tx>
                <c:rich>
                  <a:bodyPr/>
                  <a:lstStyle/>
                  <a:p>
                    <a:fld id="{F02841CA-DD5C-4F4A-AB92-D90D49044FB9}"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459-457A-A577-52C47CF21B7D}"/>
                </c:ext>
              </c:extLst>
            </c:dLbl>
            <c:dLbl>
              <c:idx val="3"/>
              <c:tx>
                <c:rich>
                  <a:bodyPr/>
                  <a:lstStyle/>
                  <a:p>
                    <a:fld id="{D91F9899-E2B4-49AA-BADB-B5782496EE6E}"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1459-457A-A577-52C47CF21B7D}"/>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CONVIVENCIA!$C$4:$C$7</c:f>
              <c:strCache>
                <c:ptCount val="4"/>
                <c:pt idx="0">
                  <c:v>PESIMAS</c:v>
                </c:pt>
                <c:pt idx="1">
                  <c:v>MALAS</c:v>
                </c:pt>
                <c:pt idx="2">
                  <c:v>BUENAS</c:v>
                </c:pt>
                <c:pt idx="3">
                  <c:v>EXCELENTE</c:v>
                </c:pt>
              </c:strCache>
            </c:strRef>
          </c:cat>
          <c:val>
            <c:numRef>
              <c:f>CONVIVENCIA!$F$4:$F$7</c:f>
              <c:numCache>
                <c:formatCode>###0</c:formatCode>
                <c:ptCount val="4"/>
                <c:pt idx="0">
                  <c:v>2.2727272727272729</c:v>
                </c:pt>
                <c:pt idx="1">
                  <c:v>13.068181818181818</c:v>
                </c:pt>
                <c:pt idx="2">
                  <c:v>71.022727272727266</c:v>
                </c:pt>
                <c:pt idx="3">
                  <c:v>13.636363636363635</c:v>
                </c:pt>
              </c:numCache>
            </c:numRef>
          </c:val>
          <c:extLst>
            <c:ext xmlns:c16="http://schemas.microsoft.com/office/drawing/2014/chart" uri="{C3380CC4-5D6E-409C-BE32-E72D297353CC}">
              <c16:uniqueId val="{00000000-2BDF-4596-95A5-388D73AC80D7}"/>
            </c:ext>
          </c:extLst>
        </c:ser>
        <c:dLbls>
          <c:dLblPos val="inEnd"/>
          <c:showLegendKey val="0"/>
          <c:showVal val="1"/>
          <c:showCatName val="0"/>
          <c:showSerName val="0"/>
          <c:showPercent val="0"/>
          <c:showBubbleSize val="0"/>
        </c:dLbls>
        <c:gapWidth val="100"/>
        <c:overlap val="-24"/>
        <c:axId val="678359464"/>
        <c:axId val="678360120"/>
      </c:barChart>
      <c:catAx>
        <c:axId val="6783594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8360120"/>
        <c:crosses val="autoZero"/>
        <c:auto val="1"/>
        <c:lblAlgn val="ctr"/>
        <c:lblOffset val="100"/>
        <c:noMultiLvlLbl val="0"/>
      </c:catAx>
      <c:valAx>
        <c:axId val="67836012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8359464"/>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030A0"/>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7334C3E9-CA61-41E4-BBFC-03374FEBDF32}"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87C-4DCC-8599-51E11CF15371}"/>
                </c:ext>
              </c:extLst>
            </c:dLbl>
            <c:dLbl>
              <c:idx val="1"/>
              <c:layout>
                <c:manualLayout>
                  <c:x val="-6.851184194146352E-17"/>
                  <c:y val="9.5853557504873288E-2"/>
                </c:manualLayout>
              </c:layout>
              <c:tx>
                <c:rich>
                  <a:bodyPr/>
                  <a:lstStyle/>
                  <a:p>
                    <a:fld id="{31FB7A1F-4860-4082-9C4E-C7F52EAC306E}" type="VALUE">
                      <a:rPr lang="en-US" smtClean="0"/>
                      <a:pPr/>
                      <a:t>[VALOR]</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87C-4DCC-8599-51E11CF15371}"/>
                </c:ext>
              </c:extLst>
            </c:dLbl>
            <c:dLbl>
              <c:idx val="2"/>
              <c:tx>
                <c:rich>
                  <a:bodyPr/>
                  <a:lstStyle/>
                  <a:p>
                    <a:fld id="{41B20EE1-D3A0-4039-90FE-58587C57115D}"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87C-4DCC-8599-51E11CF15371}"/>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CONVIVENCIA!$C$19:$C$21</c:f>
              <c:strCache>
                <c:ptCount val="3"/>
                <c:pt idx="0">
                  <c:v>NUNCA</c:v>
                </c:pt>
                <c:pt idx="1">
                  <c:v>ALGUNAS VECES</c:v>
                </c:pt>
                <c:pt idx="2">
                  <c:v>SIEMPRE</c:v>
                </c:pt>
              </c:strCache>
            </c:strRef>
          </c:cat>
          <c:val>
            <c:numRef>
              <c:f>CONVIVENCIA!$F$19:$F$21</c:f>
              <c:numCache>
                <c:formatCode>###0</c:formatCode>
                <c:ptCount val="3"/>
                <c:pt idx="0">
                  <c:v>5.6818181818181817</c:v>
                </c:pt>
                <c:pt idx="1">
                  <c:v>47.159090909090914</c:v>
                </c:pt>
                <c:pt idx="2">
                  <c:v>47.159090909090914</c:v>
                </c:pt>
              </c:numCache>
            </c:numRef>
          </c:val>
          <c:extLst>
            <c:ext xmlns:c16="http://schemas.microsoft.com/office/drawing/2014/chart" uri="{C3380CC4-5D6E-409C-BE32-E72D297353CC}">
              <c16:uniqueId val="{00000000-BF4A-4A75-A9CA-02073035ECF5}"/>
            </c:ext>
          </c:extLst>
        </c:ser>
        <c:dLbls>
          <c:dLblPos val="inEnd"/>
          <c:showLegendKey val="0"/>
          <c:showVal val="1"/>
          <c:showCatName val="0"/>
          <c:showSerName val="0"/>
          <c:showPercent val="0"/>
          <c:showBubbleSize val="0"/>
        </c:dLbls>
        <c:gapWidth val="100"/>
        <c:overlap val="-24"/>
        <c:axId val="678359464"/>
        <c:axId val="678360120"/>
      </c:barChart>
      <c:catAx>
        <c:axId val="6783594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8360120"/>
        <c:crosses val="autoZero"/>
        <c:auto val="1"/>
        <c:lblAlgn val="ctr"/>
        <c:lblOffset val="100"/>
        <c:noMultiLvlLbl val="0"/>
      </c:catAx>
      <c:valAx>
        <c:axId val="67836012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8359464"/>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030A0"/>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D785C7FE-05BE-4AC0-9A39-D450625FAA7D}"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F25-49BD-85B3-B89C4C3DE591}"/>
                </c:ext>
              </c:extLst>
            </c:dLbl>
            <c:dLbl>
              <c:idx val="1"/>
              <c:tx>
                <c:rich>
                  <a:bodyPr/>
                  <a:lstStyle/>
                  <a:p>
                    <a:fld id="{6D37E6DE-4A23-4DD5-BBF8-A976AE22CFFE}"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F25-49BD-85B3-B89C4C3DE591}"/>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CONVIVENCIA!$C$26:$C$27</c:f>
              <c:strCache>
                <c:ptCount val="2"/>
                <c:pt idx="0">
                  <c:v>NO</c:v>
                </c:pt>
                <c:pt idx="1">
                  <c:v>SI</c:v>
                </c:pt>
              </c:strCache>
            </c:strRef>
          </c:cat>
          <c:val>
            <c:numRef>
              <c:f>CONVIVENCIA!$F$26:$F$27</c:f>
              <c:numCache>
                <c:formatCode>###0</c:formatCode>
                <c:ptCount val="2"/>
                <c:pt idx="0">
                  <c:v>25</c:v>
                </c:pt>
                <c:pt idx="1">
                  <c:v>75</c:v>
                </c:pt>
              </c:numCache>
            </c:numRef>
          </c:val>
          <c:extLst>
            <c:ext xmlns:c16="http://schemas.microsoft.com/office/drawing/2014/chart" uri="{C3380CC4-5D6E-409C-BE32-E72D297353CC}">
              <c16:uniqueId val="{00000000-2D66-4D72-8B95-3D15A1AAA587}"/>
            </c:ext>
          </c:extLst>
        </c:ser>
        <c:dLbls>
          <c:dLblPos val="inEnd"/>
          <c:showLegendKey val="0"/>
          <c:showVal val="1"/>
          <c:showCatName val="0"/>
          <c:showSerName val="0"/>
          <c:showPercent val="0"/>
          <c:showBubbleSize val="0"/>
        </c:dLbls>
        <c:gapWidth val="100"/>
        <c:overlap val="-24"/>
        <c:axId val="678359464"/>
        <c:axId val="678360120"/>
      </c:barChart>
      <c:catAx>
        <c:axId val="6783594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8360120"/>
        <c:crosses val="autoZero"/>
        <c:auto val="1"/>
        <c:lblAlgn val="ctr"/>
        <c:lblOffset val="100"/>
        <c:noMultiLvlLbl val="0"/>
      </c:catAx>
      <c:valAx>
        <c:axId val="67836012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8359464"/>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030A0"/>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layout>
                <c:manualLayout>
                  <c:x val="-1.8665490887713109E-3"/>
                  <c:y val="5.4552387914230019E-2"/>
                </c:manualLayout>
              </c:layout>
              <c:tx>
                <c:rich>
                  <a:bodyPr/>
                  <a:lstStyle/>
                  <a:p>
                    <a:r>
                      <a:rPr lang="en-US" dirty="0"/>
                      <a:t>7%</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52C-4D1B-91DC-A63A6060C895}"/>
                </c:ext>
              </c:extLst>
            </c:dLbl>
            <c:dLbl>
              <c:idx val="1"/>
              <c:tx>
                <c:rich>
                  <a:bodyPr/>
                  <a:lstStyle/>
                  <a:p>
                    <a:fld id="{A78D7E57-BC22-43AB-AF41-C46C2DE8F9F3}"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52C-4D1B-91DC-A63A6060C895}"/>
                </c:ext>
              </c:extLst>
            </c:dLbl>
            <c:dLbl>
              <c:idx val="2"/>
              <c:tx>
                <c:rich>
                  <a:bodyPr/>
                  <a:lstStyle/>
                  <a:p>
                    <a:fld id="{D66FA90A-9BC0-4077-B64F-D15F8AEFC134}"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52C-4D1B-91DC-A63A6060C895}"/>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CONVIVENCIA!$C$32:$C$34</c:f>
              <c:strCache>
                <c:ptCount val="3"/>
                <c:pt idx="0">
                  <c:v>NUNCA</c:v>
                </c:pt>
                <c:pt idx="1">
                  <c:v>ALGUNAS VECES</c:v>
                </c:pt>
                <c:pt idx="2">
                  <c:v>SIEMPRE</c:v>
                </c:pt>
              </c:strCache>
            </c:strRef>
          </c:cat>
          <c:val>
            <c:numRef>
              <c:f>CONVIVENCIA!$F$32:$F$34</c:f>
              <c:numCache>
                <c:formatCode>###0</c:formatCode>
                <c:ptCount val="3"/>
                <c:pt idx="0">
                  <c:v>6.25</c:v>
                </c:pt>
                <c:pt idx="1">
                  <c:v>44.31818181818182</c:v>
                </c:pt>
                <c:pt idx="2">
                  <c:v>49.43181818181818</c:v>
                </c:pt>
              </c:numCache>
            </c:numRef>
          </c:val>
          <c:extLst>
            <c:ext xmlns:c16="http://schemas.microsoft.com/office/drawing/2014/chart" uri="{C3380CC4-5D6E-409C-BE32-E72D297353CC}">
              <c16:uniqueId val="{00000000-DF96-447B-8B14-54BB86665291}"/>
            </c:ext>
          </c:extLst>
        </c:ser>
        <c:dLbls>
          <c:dLblPos val="inEnd"/>
          <c:showLegendKey val="0"/>
          <c:showVal val="1"/>
          <c:showCatName val="0"/>
          <c:showSerName val="0"/>
          <c:showPercent val="0"/>
          <c:showBubbleSize val="0"/>
        </c:dLbls>
        <c:gapWidth val="100"/>
        <c:overlap val="-24"/>
        <c:axId val="678359464"/>
        <c:axId val="678360120"/>
      </c:barChart>
      <c:catAx>
        <c:axId val="6783594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8360120"/>
        <c:crosses val="autoZero"/>
        <c:auto val="1"/>
        <c:lblAlgn val="ctr"/>
        <c:lblOffset val="100"/>
        <c:noMultiLvlLbl val="0"/>
      </c:catAx>
      <c:valAx>
        <c:axId val="67836012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8359464"/>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030A0"/>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3A204024-3EF1-49CC-B10E-E1963E74E12D}"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452-42B1-86A9-CB4FCF7CB2F6}"/>
                </c:ext>
              </c:extLst>
            </c:dLbl>
            <c:dLbl>
              <c:idx val="1"/>
              <c:tx>
                <c:rich>
                  <a:bodyPr/>
                  <a:lstStyle/>
                  <a:p>
                    <a:fld id="{E9A007A7-9585-4EB8-91F0-396C25B0F26F}"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452-42B1-86A9-CB4FCF7CB2F6}"/>
                </c:ext>
              </c:extLst>
            </c:dLbl>
            <c:dLbl>
              <c:idx val="2"/>
              <c:tx>
                <c:rich>
                  <a:bodyPr/>
                  <a:lstStyle/>
                  <a:p>
                    <a:fld id="{41868D30-E2D7-4165-86D6-4EA6E8B12CE7}"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452-42B1-86A9-CB4FCF7CB2F6}"/>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CONVIVENCIA!$D$44:$D$46</c:f>
              <c:strCache>
                <c:ptCount val="3"/>
                <c:pt idx="0">
                  <c:v>INSTITUCIONALES</c:v>
                </c:pt>
                <c:pt idx="1">
                  <c:v>DIRECTIVOS</c:v>
                </c:pt>
                <c:pt idx="2">
                  <c:v>CON LOS COMPAÑEROS</c:v>
                </c:pt>
              </c:strCache>
            </c:strRef>
          </c:cat>
          <c:val>
            <c:numRef>
              <c:f>CONVIVENCIA!$F$44:$F$46</c:f>
              <c:numCache>
                <c:formatCode>###0</c:formatCode>
                <c:ptCount val="3"/>
                <c:pt idx="0">
                  <c:v>65.900000000000006</c:v>
                </c:pt>
                <c:pt idx="1">
                  <c:v>67.7</c:v>
                </c:pt>
                <c:pt idx="2">
                  <c:v>69.900000000000006</c:v>
                </c:pt>
              </c:numCache>
            </c:numRef>
          </c:val>
          <c:extLst>
            <c:ext xmlns:c16="http://schemas.microsoft.com/office/drawing/2014/chart" uri="{C3380CC4-5D6E-409C-BE32-E72D297353CC}">
              <c16:uniqueId val="{00000000-A944-492C-B642-A71CDFA58BAF}"/>
            </c:ext>
          </c:extLst>
        </c:ser>
        <c:dLbls>
          <c:dLblPos val="inEnd"/>
          <c:showLegendKey val="0"/>
          <c:showVal val="1"/>
          <c:showCatName val="0"/>
          <c:showSerName val="0"/>
          <c:showPercent val="0"/>
          <c:showBubbleSize val="0"/>
        </c:dLbls>
        <c:gapWidth val="100"/>
        <c:overlap val="-24"/>
        <c:axId val="678359464"/>
        <c:axId val="678360120"/>
      </c:barChart>
      <c:catAx>
        <c:axId val="6783594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8360120"/>
        <c:crosses val="autoZero"/>
        <c:auto val="1"/>
        <c:lblAlgn val="ctr"/>
        <c:lblOffset val="100"/>
        <c:noMultiLvlLbl val="0"/>
      </c:catAx>
      <c:valAx>
        <c:axId val="67836012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8359464"/>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DEPENDENCIAS</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spPr>
            <a:solidFill>
              <a:srgbClr val="990000"/>
            </a:solidFill>
          </c:spPr>
          <c:dPt>
            <c:idx val="0"/>
            <c:bubble3D val="0"/>
            <c:spPr>
              <a:solidFill>
                <a:schemeClr val="accent1">
                  <a:lumMod val="75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9921-4DE8-81AE-8B6A5D927523}"/>
              </c:ext>
            </c:extLst>
          </c:dPt>
          <c:dPt>
            <c:idx val="1"/>
            <c:bubble3D val="0"/>
            <c:spPr>
              <a:solidFill>
                <a:srgbClr val="99000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9921-4DE8-81AE-8B6A5D927523}"/>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'COMPARATIVO NIVELES'!$B$15:$B$16</c:f>
              <c:strCache>
                <c:ptCount val="2"/>
                <c:pt idx="0">
                  <c:v>SI</c:v>
                </c:pt>
                <c:pt idx="1">
                  <c:v>NO</c:v>
                </c:pt>
              </c:strCache>
            </c:strRef>
          </c:cat>
          <c:val>
            <c:numRef>
              <c:f>'COMPARATIVO NIVELES'!$C$15:$C$16</c:f>
              <c:numCache>
                <c:formatCode>General</c:formatCode>
                <c:ptCount val="2"/>
                <c:pt idx="0">
                  <c:v>26</c:v>
                </c:pt>
                <c:pt idx="1">
                  <c:v>20</c:v>
                </c:pt>
              </c:numCache>
            </c:numRef>
          </c:val>
          <c:extLst>
            <c:ext xmlns:c16="http://schemas.microsoft.com/office/drawing/2014/chart" uri="{C3380CC4-5D6E-409C-BE32-E72D297353CC}">
              <c16:uniqueId val="{00000004-9921-4DE8-81AE-8B6A5D927523}"/>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030A0"/>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284005A1-E47C-4D74-9A89-CE2BA999DB30}"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FDC-4E2B-9865-42E8764E89A8}"/>
                </c:ext>
              </c:extLst>
            </c:dLbl>
            <c:dLbl>
              <c:idx val="1"/>
              <c:tx>
                <c:rich>
                  <a:bodyPr/>
                  <a:lstStyle/>
                  <a:p>
                    <a:fld id="{5DC7C0B8-1FA8-4623-A738-2F307E30F86D}"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FDC-4E2B-9865-42E8764E89A8}"/>
                </c:ext>
              </c:extLst>
            </c:dLbl>
            <c:dLbl>
              <c:idx val="2"/>
              <c:tx>
                <c:rich>
                  <a:bodyPr/>
                  <a:lstStyle/>
                  <a:p>
                    <a:fld id="{DF066FC7-101E-45A0-BC21-4E8CA41A8388}"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6FDC-4E2B-9865-42E8764E89A8}"/>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CONVIVENCIA!$C$39:$C$41</c:f>
              <c:strCache>
                <c:ptCount val="3"/>
                <c:pt idx="0">
                  <c:v>NUNCA</c:v>
                </c:pt>
                <c:pt idx="1">
                  <c:v>ALGUNAS VECES</c:v>
                </c:pt>
                <c:pt idx="2">
                  <c:v>SIEMPRE</c:v>
                </c:pt>
              </c:strCache>
            </c:strRef>
          </c:cat>
          <c:val>
            <c:numRef>
              <c:f>CONVIVENCIA!$F$39:$F$41</c:f>
              <c:numCache>
                <c:formatCode>###0</c:formatCode>
                <c:ptCount val="3"/>
                <c:pt idx="0">
                  <c:v>17.613636363636363</c:v>
                </c:pt>
                <c:pt idx="1">
                  <c:v>55.68181818181818</c:v>
                </c:pt>
                <c:pt idx="2">
                  <c:v>26.704545454545453</c:v>
                </c:pt>
              </c:numCache>
            </c:numRef>
          </c:val>
          <c:extLst>
            <c:ext xmlns:c16="http://schemas.microsoft.com/office/drawing/2014/chart" uri="{C3380CC4-5D6E-409C-BE32-E72D297353CC}">
              <c16:uniqueId val="{00000000-DDFA-4DE3-9AE7-1AF29D270BC4}"/>
            </c:ext>
          </c:extLst>
        </c:ser>
        <c:dLbls>
          <c:dLblPos val="inEnd"/>
          <c:showLegendKey val="0"/>
          <c:showVal val="1"/>
          <c:showCatName val="0"/>
          <c:showSerName val="0"/>
          <c:showPercent val="0"/>
          <c:showBubbleSize val="0"/>
        </c:dLbls>
        <c:gapWidth val="100"/>
        <c:overlap val="-24"/>
        <c:axId val="678359464"/>
        <c:axId val="678360120"/>
      </c:barChart>
      <c:catAx>
        <c:axId val="6783594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8360120"/>
        <c:crosses val="autoZero"/>
        <c:auto val="1"/>
        <c:lblAlgn val="ctr"/>
        <c:lblOffset val="100"/>
        <c:noMultiLvlLbl val="0"/>
      </c:catAx>
      <c:valAx>
        <c:axId val="67836012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8359464"/>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558ED5"/>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layout>
                <c:manualLayout>
                  <c:x val="1.868526365348365E-3"/>
                  <c:y val="9.5853557504873288E-2"/>
                </c:manualLayout>
              </c:layout>
              <c:tx>
                <c:rich>
                  <a:bodyPr/>
                  <a:lstStyle/>
                  <a:p>
                    <a:r>
                      <a:rPr lang="en-US" dirty="0"/>
                      <a:t>17%</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ED6-4CE6-8A66-6DA64911C24B}"/>
                </c:ext>
              </c:extLst>
            </c:dLbl>
            <c:dLbl>
              <c:idx val="1"/>
              <c:layout>
                <c:manualLayout>
                  <c:x val="-6.851184194146352E-17"/>
                  <c:y val="9.5853557504873232E-2"/>
                </c:manualLayout>
              </c:layout>
              <c:tx>
                <c:rich>
                  <a:bodyPr/>
                  <a:lstStyle/>
                  <a:p>
                    <a:fld id="{14296655-0FEE-4359-B057-F4CF7F9B7D0C}" type="VALUE">
                      <a:rPr lang="en-US" smtClean="0"/>
                      <a:pPr/>
                      <a:t>[VALOR]</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ED6-4CE6-8A66-6DA64911C24B}"/>
                </c:ext>
              </c:extLst>
            </c:dLbl>
            <c:dLbl>
              <c:idx val="2"/>
              <c:tx>
                <c:rich>
                  <a:bodyPr/>
                  <a:lstStyle/>
                  <a:p>
                    <a:fld id="{1DED3749-3BE8-404B-B409-AF96ADD29B95}"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ED6-4CE6-8A66-6DA64911C24B}"/>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CONVIVENCIA!$C$39:$C$41</c:f>
              <c:strCache>
                <c:ptCount val="3"/>
                <c:pt idx="0">
                  <c:v>NUNCA</c:v>
                </c:pt>
                <c:pt idx="1">
                  <c:v>ALGUNAS VECES</c:v>
                </c:pt>
                <c:pt idx="2">
                  <c:v>SIEMPRE</c:v>
                </c:pt>
              </c:strCache>
            </c:strRef>
          </c:cat>
          <c:val>
            <c:numRef>
              <c:f>CONVIVENCIA!$F$39:$F$41</c:f>
              <c:numCache>
                <c:formatCode>###0</c:formatCode>
                <c:ptCount val="3"/>
                <c:pt idx="0">
                  <c:v>17.613636363636363</c:v>
                </c:pt>
                <c:pt idx="1">
                  <c:v>55.68181818181818</c:v>
                </c:pt>
                <c:pt idx="2">
                  <c:v>26.704545454545453</c:v>
                </c:pt>
              </c:numCache>
            </c:numRef>
          </c:val>
          <c:extLst>
            <c:ext xmlns:c16="http://schemas.microsoft.com/office/drawing/2014/chart" uri="{C3380CC4-5D6E-409C-BE32-E72D297353CC}">
              <c16:uniqueId val="{00000000-1D3B-4E30-91F6-E0E242E6270D}"/>
            </c:ext>
          </c:extLst>
        </c:ser>
        <c:dLbls>
          <c:dLblPos val="inEnd"/>
          <c:showLegendKey val="0"/>
          <c:showVal val="1"/>
          <c:showCatName val="0"/>
          <c:showSerName val="0"/>
          <c:showPercent val="0"/>
          <c:showBubbleSize val="0"/>
        </c:dLbls>
        <c:gapWidth val="100"/>
        <c:overlap val="-24"/>
        <c:axId val="678359464"/>
        <c:axId val="678360120"/>
      </c:barChart>
      <c:catAx>
        <c:axId val="6783594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8360120"/>
        <c:crosses val="autoZero"/>
        <c:auto val="1"/>
        <c:lblAlgn val="ctr"/>
        <c:lblOffset val="100"/>
        <c:noMultiLvlLbl val="0"/>
      </c:catAx>
      <c:valAx>
        <c:axId val="67836012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8359464"/>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558ED5"/>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layout>
                <c:manualLayout>
                  <c:x val="5.6055790960451981E-3"/>
                  <c:y val="7.1295321637426898E-2"/>
                </c:manualLayout>
              </c:layout>
              <c:tx>
                <c:rich>
                  <a:bodyPr/>
                  <a:lstStyle/>
                  <a:p>
                    <a:r>
                      <a:rPr lang="en-US" dirty="0"/>
                      <a:t>8%</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4F6-4E40-811B-93FA6C84A2C7}"/>
                </c:ext>
              </c:extLst>
            </c:dLbl>
            <c:dLbl>
              <c:idx val="1"/>
              <c:tx>
                <c:rich>
                  <a:bodyPr/>
                  <a:lstStyle/>
                  <a:p>
                    <a:fld id="{3124A12F-BAE4-4EDA-84E2-A4B7EA8F13BE}"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4F6-4E40-811B-93FA6C84A2C7}"/>
                </c:ext>
              </c:extLst>
            </c:dLbl>
            <c:dLbl>
              <c:idx val="2"/>
              <c:tx>
                <c:rich>
                  <a:bodyPr/>
                  <a:lstStyle/>
                  <a:p>
                    <a:fld id="{D59A039C-5786-4EC0-8755-6A4F67C59413}"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4F6-4E40-811B-93FA6C84A2C7}"/>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RELACION!$C$11:$C$13</c:f>
              <c:strCache>
                <c:ptCount val="3"/>
                <c:pt idx="0">
                  <c:v>NUNCA</c:v>
                </c:pt>
                <c:pt idx="1">
                  <c:v>ALGUNAS VECES</c:v>
                </c:pt>
                <c:pt idx="2">
                  <c:v>SIEMPRE</c:v>
                </c:pt>
              </c:strCache>
            </c:strRef>
          </c:cat>
          <c:val>
            <c:numRef>
              <c:f>RELACION!$F$11:$F$13</c:f>
              <c:numCache>
                <c:formatCode>###0</c:formatCode>
                <c:ptCount val="3"/>
                <c:pt idx="0">
                  <c:v>8.5227272727272716</c:v>
                </c:pt>
                <c:pt idx="1">
                  <c:v>57.95454545454546</c:v>
                </c:pt>
                <c:pt idx="2">
                  <c:v>33.522727272727273</c:v>
                </c:pt>
              </c:numCache>
            </c:numRef>
          </c:val>
          <c:extLst>
            <c:ext xmlns:c16="http://schemas.microsoft.com/office/drawing/2014/chart" uri="{C3380CC4-5D6E-409C-BE32-E72D297353CC}">
              <c16:uniqueId val="{00000000-5B26-4871-831A-93275DB9D8E8}"/>
            </c:ext>
          </c:extLst>
        </c:ser>
        <c:dLbls>
          <c:dLblPos val="inEnd"/>
          <c:showLegendKey val="0"/>
          <c:showVal val="1"/>
          <c:showCatName val="0"/>
          <c:showSerName val="0"/>
          <c:showPercent val="0"/>
          <c:showBubbleSize val="0"/>
        </c:dLbls>
        <c:gapWidth val="100"/>
        <c:overlap val="-24"/>
        <c:axId val="670145480"/>
        <c:axId val="670139576"/>
      </c:barChart>
      <c:catAx>
        <c:axId val="6701454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0139576"/>
        <c:crosses val="autoZero"/>
        <c:auto val="1"/>
        <c:lblAlgn val="ctr"/>
        <c:lblOffset val="100"/>
        <c:noMultiLvlLbl val="0"/>
      </c:catAx>
      <c:valAx>
        <c:axId val="670139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0145480"/>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558ED5"/>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layout>
                <c:manualLayout>
                  <c:x val="0"/>
                  <c:y val="9.5853557504873177E-2"/>
                </c:manualLayout>
              </c:layout>
              <c:tx>
                <c:rich>
                  <a:bodyPr/>
                  <a:lstStyle/>
                  <a:p>
                    <a:fld id="{1122895B-595F-490D-A28C-2A208C9C3E20}" type="VALUE">
                      <a:rPr lang="en-US" smtClean="0"/>
                      <a:pPr/>
                      <a:t>[VALOR]</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D67-42F9-AAAA-FE1EDA2151A9}"/>
                </c:ext>
              </c:extLst>
            </c:dLbl>
            <c:dLbl>
              <c:idx val="1"/>
              <c:tx>
                <c:rich>
                  <a:bodyPr/>
                  <a:lstStyle/>
                  <a:p>
                    <a:fld id="{6C2F38DA-E78B-477B-BF58-4C14482357F1}"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D67-42F9-AAAA-FE1EDA2151A9}"/>
                </c:ext>
              </c:extLst>
            </c:dLbl>
            <c:dLbl>
              <c:idx val="2"/>
              <c:tx>
                <c:rich>
                  <a:bodyPr/>
                  <a:lstStyle/>
                  <a:p>
                    <a:fld id="{C45D0C6C-D6BC-419F-A3FC-4A12BDF7E049}"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D67-42F9-AAAA-FE1EDA2151A9}"/>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RELACION!$C$18:$C$20</c:f>
              <c:strCache>
                <c:ptCount val="3"/>
                <c:pt idx="0">
                  <c:v>NUNCA</c:v>
                </c:pt>
                <c:pt idx="1">
                  <c:v>ALGUNAS VECES</c:v>
                </c:pt>
                <c:pt idx="2">
                  <c:v>SIEMPRE</c:v>
                </c:pt>
              </c:strCache>
            </c:strRef>
          </c:cat>
          <c:val>
            <c:numRef>
              <c:f>RELACION!$F$18:$F$20</c:f>
              <c:numCache>
                <c:formatCode>###0</c:formatCode>
                <c:ptCount val="3"/>
                <c:pt idx="0">
                  <c:v>14.772727272727273</c:v>
                </c:pt>
                <c:pt idx="1">
                  <c:v>52.272727272727273</c:v>
                </c:pt>
                <c:pt idx="2">
                  <c:v>32.954545454545453</c:v>
                </c:pt>
              </c:numCache>
            </c:numRef>
          </c:val>
          <c:extLst>
            <c:ext xmlns:c16="http://schemas.microsoft.com/office/drawing/2014/chart" uri="{C3380CC4-5D6E-409C-BE32-E72D297353CC}">
              <c16:uniqueId val="{00000000-69FF-4E3B-A783-084C518CCF08}"/>
            </c:ext>
          </c:extLst>
        </c:ser>
        <c:dLbls>
          <c:dLblPos val="inEnd"/>
          <c:showLegendKey val="0"/>
          <c:showVal val="1"/>
          <c:showCatName val="0"/>
          <c:showSerName val="0"/>
          <c:showPercent val="0"/>
          <c:showBubbleSize val="0"/>
        </c:dLbls>
        <c:gapWidth val="100"/>
        <c:overlap val="-24"/>
        <c:axId val="670145480"/>
        <c:axId val="670139576"/>
      </c:barChart>
      <c:catAx>
        <c:axId val="6701454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0139576"/>
        <c:crosses val="autoZero"/>
        <c:auto val="1"/>
        <c:lblAlgn val="ctr"/>
        <c:lblOffset val="100"/>
        <c:noMultiLvlLbl val="0"/>
      </c:catAx>
      <c:valAx>
        <c:axId val="670139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0145480"/>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558ED5"/>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CE962FB5-09EA-4F07-9A4B-4296DD96CFDF}"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ACF-4A8E-BDA3-E72DD91B222F}"/>
                </c:ext>
              </c:extLst>
            </c:dLbl>
            <c:dLbl>
              <c:idx val="1"/>
              <c:layout>
                <c:manualLayout>
                  <c:x val="0"/>
                  <c:y val="9.5853557504873288E-2"/>
                </c:manualLayout>
              </c:layout>
              <c:tx>
                <c:rich>
                  <a:bodyPr/>
                  <a:lstStyle/>
                  <a:p>
                    <a:fld id="{EF69F84D-5D0F-4457-9A93-DACF4AD8D14E}" type="VALUE">
                      <a:rPr lang="en-US" smtClean="0"/>
                      <a:pPr/>
                      <a:t>[VALOR]</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ACF-4A8E-BDA3-E72DD91B222F}"/>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RELACION!$C$25:$C$26</c:f>
              <c:strCache>
                <c:ptCount val="2"/>
                <c:pt idx="0">
                  <c:v>SI</c:v>
                </c:pt>
                <c:pt idx="1">
                  <c:v>NO</c:v>
                </c:pt>
              </c:strCache>
            </c:strRef>
          </c:cat>
          <c:val>
            <c:numRef>
              <c:f>RELACION!$F$25:$F$26</c:f>
              <c:numCache>
                <c:formatCode>###0</c:formatCode>
                <c:ptCount val="2"/>
                <c:pt idx="0">
                  <c:v>64.204545454545453</c:v>
                </c:pt>
                <c:pt idx="1">
                  <c:v>35.795454545454547</c:v>
                </c:pt>
              </c:numCache>
            </c:numRef>
          </c:val>
          <c:extLst>
            <c:ext xmlns:c16="http://schemas.microsoft.com/office/drawing/2014/chart" uri="{C3380CC4-5D6E-409C-BE32-E72D297353CC}">
              <c16:uniqueId val="{00000000-A7F7-46E6-B0C9-B9B6605D474B}"/>
            </c:ext>
          </c:extLst>
        </c:ser>
        <c:dLbls>
          <c:dLblPos val="inEnd"/>
          <c:showLegendKey val="0"/>
          <c:showVal val="1"/>
          <c:showCatName val="0"/>
          <c:showSerName val="0"/>
          <c:showPercent val="0"/>
          <c:showBubbleSize val="0"/>
        </c:dLbls>
        <c:gapWidth val="100"/>
        <c:overlap val="-24"/>
        <c:axId val="670145480"/>
        <c:axId val="670139576"/>
      </c:barChart>
      <c:catAx>
        <c:axId val="6701454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0139576"/>
        <c:crosses val="autoZero"/>
        <c:auto val="1"/>
        <c:lblAlgn val="ctr"/>
        <c:lblOffset val="100"/>
        <c:noMultiLvlLbl val="0"/>
      </c:catAx>
      <c:valAx>
        <c:axId val="670139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0145480"/>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558ED5"/>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10780099-FD83-46C1-ABED-6D5718EE3AE3}"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6CD-40F0-B2B5-5F1494901FB9}"/>
                </c:ext>
              </c:extLst>
            </c:dLbl>
            <c:dLbl>
              <c:idx val="1"/>
              <c:tx>
                <c:rich>
                  <a:bodyPr/>
                  <a:lstStyle/>
                  <a:p>
                    <a:fld id="{91F2C8EE-6F70-478C-8787-2B20488B6F83}"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6CD-40F0-B2B5-5F1494901FB9}"/>
                </c:ext>
              </c:extLst>
            </c:dLbl>
            <c:dLbl>
              <c:idx val="2"/>
              <c:tx>
                <c:rich>
                  <a:bodyPr/>
                  <a:lstStyle/>
                  <a:p>
                    <a:fld id="{3E58023E-72AF-4DCC-808F-A53E6080AE41}"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6CD-40F0-B2B5-5F1494901FB9}"/>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RELACION!$C$31:$C$33</c:f>
              <c:strCache>
                <c:ptCount val="3"/>
                <c:pt idx="0">
                  <c:v>NUNCA</c:v>
                </c:pt>
                <c:pt idx="1">
                  <c:v>ALGUNAS VECES</c:v>
                </c:pt>
                <c:pt idx="2">
                  <c:v>SIEMPRE</c:v>
                </c:pt>
              </c:strCache>
            </c:strRef>
          </c:cat>
          <c:val>
            <c:numRef>
              <c:f>RELACION!$F$31:$F$33</c:f>
              <c:numCache>
                <c:formatCode>###0</c:formatCode>
                <c:ptCount val="3"/>
                <c:pt idx="0">
                  <c:v>17.613636363636363</c:v>
                </c:pt>
                <c:pt idx="1">
                  <c:v>43.75</c:v>
                </c:pt>
                <c:pt idx="2">
                  <c:v>38.636363636363633</c:v>
                </c:pt>
              </c:numCache>
            </c:numRef>
          </c:val>
          <c:extLst>
            <c:ext xmlns:c16="http://schemas.microsoft.com/office/drawing/2014/chart" uri="{C3380CC4-5D6E-409C-BE32-E72D297353CC}">
              <c16:uniqueId val="{00000000-241E-4CCB-97C1-D3C12D9EFE79}"/>
            </c:ext>
          </c:extLst>
        </c:ser>
        <c:dLbls>
          <c:dLblPos val="inEnd"/>
          <c:showLegendKey val="0"/>
          <c:showVal val="1"/>
          <c:showCatName val="0"/>
          <c:showSerName val="0"/>
          <c:showPercent val="0"/>
          <c:showBubbleSize val="0"/>
        </c:dLbls>
        <c:gapWidth val="100"/>
        <c:overlap val="-24"/>
        <c:axId val="670145480"/>
        <c:axId val="670139576"/>
      </c:barChart>
      <c:catAx>
        <c:axId val="6701454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0139576"/>
        <c:crosses val="autoZero"/>
        <c:auto val="1"/>
        <c:lblAlgn val="ctr"/>
        <c:lblOffset val="100"/>
        <c:noMultiLvlLbl val="0"/>
      </c:catAx>
      <c:valAx>
        <c:axId val="670139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0145480"/>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558ED5"/>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layout>
                <c:manualLayout>
                  <c:x val="5.6055790960451981E-3"/>
                  <c:y val="9.5853557504873177E-2"/>
                </c:manualLayout>
              </c:layout>
              <c:tx>
                <c:rich>
                  <a:bodyPr/>
                  <a:lstStyle/>
                  <a:p>
                    <a:fld id="{84C3C6E4-972D-40B3-8DD7-ECC58073F895}" type="VALUE">
                      <a:rPr lang="en-US" smtClean="0"/>
                      <a:pPr/>
                      <a:t>[VALOR]</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2A9-459D-AA85-31DE9AB60538}"/>
                </c:ext>
              </c:extLst>
            </c:dLbl>
            <c:dLbl>
              <c:idx val="1"/>
              <c:tx>
                <c:rich>
                  <a:bodyPr/>
                  <a:lstStyle/>
                  <a:p>
                    <a:fld id="{C01FE756-F620-4808-A798-0DC3CC12446A}"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2A9-459D-AA85-31DE9AB60538}"/>
                </c:ext>
              </c:extLst>
            </c:dLbl>
            <c:dLbl>
              <c:idx val="2"/>
              <c:tx>
                <c:rich>
                  <a:bodyPr/>
                  <a:lstStyle/>
                  <a:p>
                    <a:fld id="{045CB6C6-980A-4D84-9B0C-92ACB4044F0E}"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62A9-459D-AA85-31DE9AB60538}"/>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RELACION!$C$38:$C$40</c:f>
              <c:strCache>
                <c:ptCount val="3"/>
                <c:pt idx="0">
                  <c:v>NUNCA</c:v>
                </c:pt>
                <c:pt idx="1">
                  <c:v>ALGUNAS VECES</c:v>
                </c:pt>
                <c:pt idx="2">
                  <c:v>SIEMPRE</c:v>
                </c:pt>
              </c:strCache>
            </c:strRef>
          </c:cat>
          <c:val>
            <c:numRef>
              <c:f>RELACION!$F$38:$F$40</c:f>
              <c:numCache>
                <c:formatCode>###0</c:formatCode>
                <c:ptCount val="3"/>
                <c:pt idx="0">
                  <c:v>13.636363636363635</c:v>
                </c:pt>
                <c:pt idx="1">
                  <c:v>43.18181818181818</c:v>
                </c:pt>
                <c:pt idx="2">
                  <c:v>43.18181818181818</c:v>
                </c:pt>
              </c:numCache>
            </c:numRef>
          </c:val>
          <c:extLst>
            <c:ext xmlns:c16="http://schemas.microsoft.com/office/drawing/2014/chart" uri="{C3380CC4-5D6E-409C-BE32-E72D297353CC}">
              <c16:uniqueId val="{00000000-5368-4FAC-B3F2-D139E8CCDA85}"/>
            </c:ext>
          </c:extLst>
        </c:ser>
        <c:dLbls>
          <c:dLblPos val="inEnd"/>
          <c:showLegendKey val="0"/>
          <c:showVal val="1"/>
          <c:showCatName val="0"/>
          <c:showSerName val="0"/>
          <c:showPercent val="0"/>
          <c:showBubbleSize val="0"/>
        </c:dLbls>
        <c:gapWidth val="100"/>
        <c:overlap val="-24"/>
        <c:axId val="670145480"/>
        <c:axId val="670139576"/>
      </c:barChart>
      <c:catAx>
        <c:axId val="6701454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0139576"/>
        <c:crosses val="autoZero"/>
        <c:auto val="1"/>
        <c:lblAlgn val="ctr"/>
        <c:lblOffset val="100"/>
        <c:noMultiLvlLbl val="0"/>
      </c:catAx>
      <c:valAx>
        <c:axId val="670139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0145480"/>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558ED5"/>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AA87116E-656C-4897-B6C8-AD394F6A3DA1}"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A4D-4A8F-ACE9-9C8B65DD0B8B}"/>
                </c:ext>
              </c:extLst>
            </c:dLbl>
            <c:dLbl>
              <c:idx val="1"/>
              <c:tx>
                <c:rich>
                  <a:bodyPr/>
                  <a:lstStyle/>
                  <a:p>
                    <a:fld id="{6C9E5536-72EE-4F4C-B84A-0D51CD224A77}"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A4D-4A8F-ACE9-9C8B65DD0B8B}"/>
                </c:ext>
              </c:extLst>
            </c:dLbl>
            <c:dLbl>
              <c:idx val="2"/>
              <c:tx>
                <c:rich>
                  <a:bodyPr/>
                  <a:lstStyle/>
                  <a:p>
                    <a:fld id="{F46260A4-E33A-4319-A7C4-60C0406507BD}"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A4D-4A8F-ACE9-9C8B65DD0B8B}"/>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RELACION!$C$45:$C$47</c:f>
              <c:strCache>
                <c:ptCount val="3"/>
                <c:pt idx="0">
                  <c:v>NUNCA</c:v>
                </c:pt>
                <c:pt idx="1">
                  <c:v>ALGUNAS VECES</c:v>
                </c:pt>
                <c:pt idx="2">
                  <c:v>SIEMPRE</c:v>
                </c:pt>
              </c:strCache>
            </c:strRef>
          </c:cat>
          <c:val>
            <c:numRef>
              <c:f>RELACION!$F$45:$F$47</c:f>
              <c:numCache>
                <c:formatCode>###0</c:formatCode>
                <c:ptCount val="3"/>
                <c:pt idx="0">
                  <c:v>18.75</c:v>
                </c:pt>
                <c:pt idx="1">
                  <c:v>49.43181818181818</c:v>
                </c:pt>
                <c:pt idx="2">
                  <c:v>31.818181818181817</c:v>
                </c:pt>
              </c:numCache>
            </c:numRef>
          </c:val>
          <c:extLst>
            <c:ext xmlns:c16="http://schemas.microsoft.com/office/drawing/2014/chart" uri="{C3380CC4-5D6E-409C-BE32-E72D297353CC}">
              <c16:uniqueId val="{00000000-35B7-49D3-98AE-66B1C0B642AB}"/>
            </c:ext>
          </c:extLst>
        </c:ser>
        <c:dLbls>
          <c:dLblPos val="inEnd"/>
          <c:showLegendKey val="0"/>
          <c:showVal val="1"/>
          <c:showCatName val="0"/>
          <c:showSerName val="0"/>
          <c:showPercent val="0"/>
          <c:showBubbleSize val="0"/>
        </c:dLbls>
        <c:gapWidth val="100"/>
        <c:overlap val="-24"/>
        <c:axId val="670145480"/>
        <c:axId val="670139576"/>
      </c:barChart>
      <c:catAx>
        <c:axId val="6701454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0139576"/>
        <c:crosses val="autoZero"/>
        <c:auto val="1"/>
        <c:lblAlgn val="ctr"/>
        <c:lblOffset val="100"/>
        <c:noMultiLvlLbl val="0"/>
      </c:catAx>
      <c:valAx>
        <c:axId val="670139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0145480"/>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C0000"/>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layout>
                <c:manualLayout>
                  <c:x val="3.7370527306967985E-3"/>
                  <c:y val="4.9593079922027293E-3"/>
                </c:manualLayout>
              </c:layout>
              <c:tx>
                <c:rich>
                  <a:bodyPr/>
                  <a:lstStyle/>
                  <a:p>
                    <a:fld id="{96CD33A0-FDB5-45E2-A234-D3EEE103B418}" type="VALUE">
                      <a:rPr lang="en-US" smtClean="0"/>
                      <a:pPr/>
                      <a:t>[VALOR]</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F98-417B-A399-24194CEAAC45}"/>
                </c:ext>
              </c:extLst>
            </c:dLbl>
            <c:dLbl>
              <c:idx val="1"/>
              <c:tx>
                <c:rich>
                  <a:bodyPr/>
                  <a:lstStyle/>
                  <a:p>
                    <a:fld id="{071F4803-DECD-431A-8027-236B906D40B3}"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F98-417B-A399-24194CEAAC45}"/>
                </c:ext>
              </c:extLst>
            </c:dLbl>
            <c:dLbl>
              <c:idx val="2"/>
              <c:tx>
                <c:rich>
                  <a:bodyPr/>
                  <a:lstStyle/>
                  <a:p>
                    <a:fld id="{810F7172-D463-4686-8663-0BBADB7F066C}"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0F98-417B-A399-24194CEAAC45}"/>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PUESTO!$C$4:$C$6</c:f>
              <c:strCache>
                <c:ptCount val="3"/>
                <c:pt idx="0">
                  <c:v>NUNCA</c:v>
                </c:pt>
                <c:pt idx="1">
                  <c:v>ALGUNAS VECES</c:v>
                </c:pt>
                <c:pt idx="2">
                  <c:v>SIEMPRE</c:v>
                </c:pt>
              </c:strCache>
            </c:strRef>
          </c:cat>
          <c:val>
            <c:numRef>
              <c:f>PUESTO!$F$4:$F$6</c:f>
              <c:numCache>
                <c:formatCode>###0</c:formatCode>
                <c:ptCount val="3"/>
                <c:pt idx="0">
                  <c:v>0.56818181818181823</c:v>
                </c:pt>
                <c:pt idx="1">
                  <c:v>11.363636363636363</c:v>
                </c:pt>
                <c:pt idx="2">
                  <c:v>88.068181818181827</c:v>
                </c:pt>
              </c:numCache>
            </c:numRef>
          </c:val>
          <c:extLst>
            <c:ext xmlns:c16="http://schemas.microsoft.com/office/drawing/2014/chart" uri="{C3380CC4-5D6E-409C-BE32-E72D297353CC}">
              <c16:uniqueId val="{00000000-9D73-45DF-9520-3A8ECCD235DF}"/>
            </c:ext>
          </c:extLst>
        </c:ser>
        <c:dLbls>
          <c:dLblPos val="inEnd"/>
          <c:showLegendKey val="0"/>
          <c:showVal val="1"/>
          <c:showCatName val="0"/>
          <c:showSerName val="0"/>
          <c:showPercent val="0"/>
          <c:showBubbleSize val="0"/>
        </c:dLbls>
        <c:gapWidth val="100"/>
        <c:overlap val="-24"/>
        <c:axId val="582412512"/>
        <c:axId val="582405952"/>
      </c:barChart>
      <c:catAx>
        <c:axId val="5824125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82405952"/>
        <c:crosses val="autoZero"/>
        <c:auto val="1"/>
        <c:lblAlgn val="ctr"/>
        <c:lblOffset val="100"/>
        <c:noMultiLvlLbl val="0"/>
      </c:catAx>
      <c:valAx>
        <c:axId val="5824059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82412512"/>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C0000"/>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B4FB5313-55A6-4026-8D36-EAED8FCAA075}"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04C-45F0-A98C-2A9E66BBF446}"/>
                </c:ext>
              </c:extLst>
            </c:dLbl>
            <c:dLbl>
              <c:idx val="1"/>
              <c:tx>
                <c:rich>
                  <a:bodyPr/>
                  <a:lstStyle/>
                  <a:p>
                    <a:fld id="{DB87FB60-7CD0-4996-A723-5E6FE48ED4D9}"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04C-45F0-A98C-2A9E66BBF446}"/>
                </c:ext>
              </c:extLst>
            </c:dLbl>
            <c:dLbl>
              <c:idx val="2"/>
              <c:tx>
                <c:rich>
                  <a:bodyPr/>
                  <a:lstStyle/>
                  <a:p>
                    <a:fld id="{CB60FADE-A360-45B1-B26E-BF52730C7A74}"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04C-45F0-A98C-2A9E66BBF446}"/>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PUESTO!$C$11:$C$13</c:f>
              <c:strCache>
                <c:ptCount val="3"/>
                <c:pt idx="0">
                  <c:v>NUNCA</c:v>
                </c:pt>
                <c:pt idx="1">
                  <c:v>ALGUNAS VECES</c:v>
                </c:pt>
                <c:pt idx="2">
                  <c:v>SIEMPRE</c:v>
                </c:pt>
              </c:strCache>
            </c:strRef>
          </c:cat>
          <c:val>
            <c:numRef>
              <c:f>PUESTO!$F$11:$F$13</c:f>
              <c:numCache>
                <c:formatCode>###0</c:formatCode>
                <c:ptCount val="3"/>
                <c:pt idx="0">
                  <c:v>0.56818181818181823</c:v>
                </c:pt>
                <c:pt idx="1">
                  <c:v>19.886363636363637</c:v>
                </c:pt>
                <c:pt idx="2">
                  <c:v>79</c:v>
                </c:pt>
              </c:numCache>
            </c:numRef>
          </c:val>
          <c:extLst>
            <c:ext xmlns:c16="http://schemas.microsoft.com/office/drawing/2014/chart" uri="{C3380CC4-5D6E-409C-BE32-E72D297353CC}">
              <c16:uniqueId val="{00000000-9D0E-4A35-AC18-DA3533C23F63}"/>
            </c:ext>
          </c:extLst>
        </c:ser>
        <c:dLbls>
          <c:dLblPos val="inEnd"/>
          <c:showLegendKey val="0"/>
          <c:showVal val="1"/>
          <c:showCatName val="0"/>
          <c:showSerName val="0"/>
          <c:showPercent val="0"/>
          <c:showBubbleSize val="0"/>
        </c:dLbls>
        <c:gapWidth val="100"/>
        <c:overlap val="-24"/>
        <c:axId val="582412512"/>
        <c:axId val="582405952"/>
      </c:barChart>
      <c:catAx>
        <c:axId val="5824125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82405952"/>
        <c:crosses val="autoZero"/>
        <c:auto val="1"/>
        <c:lblAlgn val="ctr"/>
        <c:lblOffset val="100"/>
        <c:noMultiLvlLbl val="0"/>
      </c:catAx>
      <c:valAx>
        <c:axId val="58240595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82412512"/>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PARTICIPACIÓN DOCENTE</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tx>
            <c:strRef>
              <c:f>Hoja1!$B$42</c:f>
              <c:strCache>
                <c:ptCount val="1"/>
                <c:pt idx="0">
                  <c:v>Columna2</c:v>
                </c:pt>
              </c:strCache>
            </c:strRef>
          </c:tx>
          <c:spPr>
            <a:solidFill>
              <a:schemeClr val="accent1">
                <a:lumMod val="75000"/>
              </a:schemeClr>
            </a:solidFill>
          </c:spPr>
          <c:dPt>
            <c:idx val="0"/>
            <c:bubble3D val="0"/>
            <c:spPr>
              <a:solidFill>
                <a:schemeClr val="accent1">
                  <a:lumMod val="75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DBD-4275-8A97-FFE2AF8F4B36}"/>
              </c:ext>
            </c:extLst>
          </c:dPt>
          <c:dPt>
            <c:idx val="1"/>
            <c:bubble3D val="0"/>
            <c:spPr>
              <a:solidFill>
                <a:srgbClr val="A5002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DBD-4275-8A97-FFE2AF8F4B36}"/>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Hoja1!$A$43:$A$44</c:f>
              <c:strCache>
                <c:ptCount val="2"/>
                <c:pt idx="0">
                  <c:v>ENCUESTADOS</c:v>
                </c:pt>
                <c:pt idx="1">
                  <c:v>NO DOCENTES</c:v>
                </c:pt>
              </c:strCache>
            </c:strRef>
          </c:cat>
          <c:val>
            <c:numRef>
              <c:f>Hoja1!$B$43:$B$44</c:f>
              <c:numCache>
                <c:formatCode>General</c:formatCode>
                <c:ptCount val="2"/>
                <c:pt idx="0">
                  <c:v>2</c:v>
                </c:pt>
                <c:pt idx="1">
                  <c:v>13</c:v>
                </c:pt>
              </c:numCache>
            </c:numRef>
          </c:val>
          <c:extLst>
            <c:ext xmlns:c16="http://schemas.microsoft.com/office/drawing/2014/chart" uri="{C3380CC4-5D6E-409C-BE32-E72D297353CC}">
              <c16:uniqueId val="{00000004-8DBD-4275-8A97-FFE2AF8F4B36}"/>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C0000"/>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layout>
                <c:manualLayout>
                  <c:x val="-1.8685263653483992E-3"/>
                  <c:y val="9.8948099415204618E-2"/>
                </c:manualLayout>
              </c:layout>
              <c:tx>
                <c:rich>
                  <a:bodyPr/>
                  <a:lstStyle/>
                  <a:p>
                    <a:fld id="{C9888857-D3CD-40BB-A285-CD4471CAD052}" type="VALUE">
                      <a:rPr lang="en-US" smtClean="0"/>
                      <a:pPr/>
                      <a:t>[VALOR]</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75F-4F3F-8A41-D5E7AE9B2A0D}"/>
                </c:ext>
              </c:extLst>
            </c:dLbl>
            <c:dLbl>
              <c:idx val="1"/>
              <c:tx>
                <c:rich>
                  <a:bodyPr/>
                  <a:lstStyle/>
                  <a:p>
                    <a:fld id="{096E2384-121E-480F-AAB1-6E9589690308}"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75F-4F3F-8A41-D5E7AE9B2A0D}"/>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PUESTO!$C$18:$C$19</c:f>
              <c:strCache>
                <c:ptCount val="2"/>
                <c:pt idx="0">
                  <c:v>NO</c:v>
                </c:pt>
                <c:pt idx="1">
                  <c:v>SI</c:v>
                </c:pt>
              </c:strCache>
            </c:strRef>
          </c:cat>
          <c:val>
            <c:numRef>
              <c:f>PUESTO!$F$18:$F$19</c:f>
              <c:numCache>
                <c:formatCode>###0</c:formatCode>
                <c:ptCount val="2"/>
                <c:pt idx="0">
                  <c:v>62</c:v>
                </c:pt>
                <c:pt idx="1">
                  <c:v>37.5</c:v>
                </c:pt>
              </c:numCache>
            </c:numRef>
          </c:val>
          <c:extLst>
            <c:ext xmlns:c16="http://schemas.microsoft.com/office/drawing/2014/chart" uri="{C3380CC4-5D6E-409C-BE32-E72D297353CC}">
              <c16:uniqueId val="{00000000-C879-4338-BFF7-1FE1CD7A3192}"/>
            </c:ext>
          </c:extLst>
        </c:ser>
        <c:dLbls>
          <c:dLblPos val="inEnd"/>
          <c:showLegendKey val="0"/>
          <c:showVal val="1"/>
          <c:showCatName val="0"/>
          <c:showSerName val="0"/>
          <c:showPercent val="0"/>
          <c:showBubbleSize val="0"/>
        </c:dLbls>
        <c:gapWidth val="100"/>
        <c:overlap val="-24"/>
        <c:axId val="582412512"/>
        <c:axId val="582405952"/>
      </c:barChart>
      <c:catAx>
        <c:axId val="5824125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82405952"/>
        <c:crosses val="autoZero"/>
        <c:auto val="1"/>
        <c:lblAlgn val="ctr"/>
        <c:lblOffset val="100"/>
        <c:noMultiLvlLbl val="0"/>
      </c:catAx>
      <c:valAx>
        <c:axId val="58240595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82412512"/>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C0000"/>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layout>
                <c:manualLayout>
                  <c:x val="3.7370527306967985E-3"/>
                  <c:y val="5.4552387914230019E-2"/>
                </c:manualLayout>
              </c:layout>
              <c:tx>
                <c:rich>
                  <a:bodyPr/>
                  <a:lstStyle/>
                  <a:p>
                    <a:fld id="{99A07A6A-7177-4EB3-98FE-A20391253FEC}" type="VALUE">
                      <a:rPr lang="en-US" smtClean="0"/>
                      <a:pPr/>
                      <a:t>[VALOR]</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BC3-4355-A6B1-7CEF24520A2F}"/>
                </c:ext>
              </c:extLst>
            </c:dLbl>
            <c:dLbl>
              <c:idx val="1"/>
              <c:tx>
                <c:rich>
                  <a:bodyPr/>
                  <a:lstStyle/>
                  <a:p>
                    <a:fld id="{00ABF609-8050-4147-B93B-7B1982D5FB0C}"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BC3-4355-A6B1-7CEF24520A2F}"/>
                </c:ext>
              </c:extLst>
            </c:dLbl>
            <c:dLbl>
              <c:idx val="2"/>
              <c:tx>
                <c:rich>
                  <a:bodyPr/>
                  <a:lstStyle/>
                  <a:p>
                    <a:fld id="{F0371C9E-AF93-4077-B0FB-BBF9D662F74B}"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BC3-4355-A6B1-7CEF24520A2F}"/>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PUESTO!$C$24:$C$26</c:f>
              <c:strCache>
                <c:ptCount val="3"/>
                <c:pt idx="0">
                  <c:v>NUNCA</c:v>
                </c:pt>
                <c:pt idx="1">
                  <c:v>ALGUNAS VECES</c:v>
                </c:pt>
                <c:pt idx="2">
                  <c:v>SIEMPRE</c:v>
                </c:pt>
              </c:strCache>
            </c:strRef>
          </c:cat>
          <c:val>
            <c:numRef>
              <c:f>PUESTO!$F$24:$F$26</c:f>
              <c:numCache>
                <c:formatCode>###0</c:formatCode>
                <c:ptCount val="3"/>
                <c:pt idx="0">
                  <c:v>6.25</c:v>
                </c:pt>
                <c:pt idx="1">
                  <c:v>36.93181818181818</c:v>
                </c:pt>
                <c:pt idx="2">
                  <c:v>56.81818181818182</c:v>
                </c:pt>
              </c:numCache>
            </c:numRef>
          </c:val>
          <c:extLst>
            <c:ext xmlns:c16="http://schemas.microsoft.com/office/drawing/2014/chart" uri="{C3380CC4-5D6E-409C-BE32-E72D297353CC}">
              <c16:uniqueId val="{00000000-6ECD-4124-B3E1-2EBC824E02C6}"/>
            </c:ext>
          </c:extLst>
        </c:ser>
        <c:dLbls>
          <c:dLblPos val="inEnd"/>
          <c:showLegendKey val="0"/>
          <c:showVal val="1"/>
          <c:showCatName val="0"/>
          <c:showSerName val="0"/>
          <c:showPercent val="0"/>
          <c:showBubbleSize val="0"/>
        </c:dLbls>
        <c:gapWidth val="100"/>
        <c:overlap val="-24"/>
        <c:axId val="582412512"/>
        <c:axId val="582405952"/>
      </c:barChart>
      <c:catAx>
        <c:axId val="5824125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82405952"/>
        <c:crosses val="autoZero"/>
        <c:auto val="1"/>
        <c:lblAlgn val="ctr"/>
        <c:lblOffset val="100"/>
        <c:noMultiLvlLbl val="0"/>
      </c:catAx>
      <c:valAx>
        <c:axId val="58240595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82412512"/>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C0000"/>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layout>
                <c:manualLayout>
                  <c:x val="1.8685263653483992E-3"/>
                  <c:y val="9.5853557504873288E-2"/>
                </c:manualLayout>
              </c:layout>
              <c:tx>
                <c:rich>
                  <a:bodyPr/>
                  <a:lstStyle/>
                  <a:p>
                    <a:fld id="{7BCF91D9-5A7A-44BE-B840-107A20C38BCF}" type="VALUE">
                      <a:rPr lang="en-US" smtClean="0"/>
                      <a:pPr/>
                      <a:t>[VALOR]</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447-45F2-86E7-2B250A74EC4E}"/>
                </c:ext>
              </c:extLst>
            </c:dLbl>
            <c:dLbl>
              <c:idx val="1"/>
              <c:tx>
                <c:rich>
                  <a:bodyPr/>
                  <a:lstStyle/>
                  <a:p>
                    <a:fld id="{268D60AC-8DBE-49E8-A0F4-7FD1C10A6413}"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447-45F2-86E7-2B250A74EC4E}"/>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PUESTO!$C$31:$C$32</c:f>
              <c:strCache>
                <c:ptCount val="2"/>
                <c:pt idx="0">
                  <c:v>NO</c:v>
                </c:pt>
                <c:pt idx="1">
                  <c:v>SI</c:v>
                </c:pt>
              </c:strCache>
            </c:strRef>
          </c:cat>
          <c:val>
            <c:numRef>
              <c:f>PUESTO!$F$31:$F$32</c:f>
              <c:numCache>
                <c:formatCode>###0</c:formatCode>
                <c:ptCount val="2"/>
                <c:pt idx="0">
                  <c:v>23.295454545454543</c:v>
                </c:pt>
                <c:pt idx="1">
                  <c:v>76.704545454545453</c:v>
                </c:pt>
              </c:numCache>
            </c:numRef>
          </c:val>
          <c:extLst>
            <c:ext xmlns:c16="http://schemas.microsoft.com/office/drawing/2014/chart" uri="{C3380CC4-5D6E-409C-BE32-E72D297353CC}">
              <c16:uniqueId val="{00000000-C5B4-4695-B0EA-5B785DE300C3}"/>
            </c:ext>
          </c:extLst>
        </c:ser>
        <c:dLbls>
          <c:dLblPos val="inEnd"/>
          <c:showLegendKey val="0"/>
          <c:showVal val="1"/>
          <c:showCatName val="0"/>
          <c:showSerName val="0"/>
          <c:showPercent val="0"/>
          <c:showBubbleSize val="0"/>
        </c:dLbls>
        <c:gapWidth val="100"/>
        <c:overlap val="-24"/>
        <c:axId val="582412512"/>
        <c:axId val="582405952"/>
      </c:barChart>
      <c:catAx>
        <c:axId val="5824125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82405952"/>
        <c:crosses val="autoZero"/>
        <c:auto val="1"/>
        <c:lblAlgn val="ctr"/>
        <c:lblOffset val="100"/>
        <c:noMultiLvlLbl val="0"/>
      </c:catAx>
      <c:valAx>
        <c:axId val="58240595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82412512"/>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C0000"/>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BA6F96DE-BCF7-43A1-B905-D430388F8C2B}"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CFF1-492F-ACA0-F7577EEAB23B}"/>
                </c:ext>
              </c:extLst>
            </c:dLbl>
            <c:dLbl>
              <c:idx val="1"/>
              <c:tx>
                <c:rich>
                  <a:bodyPr/>
                  <a:lstStyle/>
                  <a:p>
                    <a:fld id="{16210CB2-723C-4AAE-B51C-E3BED07BC980}"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FF1-492F-ACA0-F7577EEAB23B}"/>
                </c:ext>
              </c:extLst>
            </c:dLbl>
            <c:dLbl>
              <c:idx val="2"/>
              <c:layout>
                <c:manualLayout>
                  <c:x val="0"/>
                  <c:y val="9.5853557504873232E-2"/>
                </c:manualLayout>
              </c:layout>
              <c:tx>
                <c:rich>
                  <a:bodyPr/>
                  <a:lstStyle/>
                  <a:p>
                    <a:fld id="{8A38C132-0F36-4056-9925-3CA5F0093F41}" type="VALUE">
                      <a:rPr lang="en-US" smtClean="0"/>
                      <a:pPr/>
                      <a:t>[VALOR]</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FF1-492F-ACA0-F7577EEAB23B}"/>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PUESTO!$C$37:$C$39</c:f>
              <c:strCache>
                <c:ptCount val="3"/>
                <c:pt idx="0">
                  <c:v>NUNCA</c:v>
                </c:pt>
                <c:pt idx="1">
                  <c:v>ALGUNAS VECES</c:v>
                </c:pt>
                <c:pt idx="2">
                  <c:v>SIEMPRE</c:v>
                </c:pt>
              </c:strCache>
            </c:strRef>
          </c:cat>
          <c:val>
            <c:numRef>
              <c:f>PUESTO!$F$37:$F$39</c:f>
              <c:numCache>
                <c:formatCode>###0</c:formatCode>
                <c:ptCount val="3"/>
                <c:pt idx="0">
                  <c:v>6.8181818181818175</c:v>
                </c:pt>
                <c:pt idx="1">
                  <c:v>20.454545454545457</c:v>
                </c:pt>
                <c:pt idx="2">
                  <c:v>72.727272727272734</c:v>
                </c:pt>
              </c:numCache>
            </c:numRef>
          </c:val>
          <c:extLst>
            <c:ext xmlns:c16="http://schemas.microsoft.com/office/drawing/2014/chart" uri="{C3380CC4-5D6E-409C-BE32-E72D297353CC}">
              <c16:uniqueId val="{00000000-CD25-4BDF-BD9E-F0EC1DD52C90}"/>
            </c:ext>
          </c:extLst>
        </c:ser>
        <c:dLbls>
          <c:dLblPos val="inEnd"/>
          <c:showLegendKey val="0"/>
          <c:showVal val="1"/>
          <c:showCatName val="0"/>
          <c:showSerName val="0"/>
          <c:showPercent val="0"/>
          <c:showBubbleSize val="0"/>
        </c:dLbls>
        <c:gapWidth val="100"/>
        <c:overlap val="-24"/>
        <c:axId val="582412512"/>
        <c:axId val="582405952"/>
      </c:barChart>
      <c:catAx>
        <c:axId val="5824125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82405952"/>
        <c:crosses val="autoZero"/>
        <c:auto val="1"/>
        <c:lblAlgn val="ctr"/>
        <c:lblOffset val="100"/>
        <c:noMultiLvlLbl val="0"/>
      </c:catAx>
      <c:valAx>
        <c:axId val="58240595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82412512"/>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C0000"/>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layout>
                <c:manualLayout>
                  <c:x val="-1.8685263653483992E-3"/>
                  <c:y val="9.5853557504873288E-2"/>
                </c:manualLayout>
              </c:layout>
              <c:tx>
                <c:rich>
                  <a:bodyPr/>
                  <a:lstStyle/>
                  <a:p>
                    <a:fld id="{1DDB0FEA-41FB-46C2-9753-D6EF146C56DB}" type="VALUE">
                      <a:rPr lang="en-US" smtClean="0"/>
                      <a:pPr/>
                      <a:t>[VALOR]</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664-49BB-9C17-784A1A4C192D}"/>
                </c:ext>
              </c:extLst>
            </c:dLbl>
            <c:dLbl>
              <c:idx val="1"/>
              <c:tx>
                <c:rich>
                  <a:bodyPr/>
                  <a:lstStyle/>
                  <a:p>
                    <a:fld id="{6769BED1-B949-436B-A803-5053C586F97D}"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664-49BB-9C17-784A1A4C192D}"/>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PUESTO!$C$44:$C$45</c:f>
              <c:strCache>
                <c:ptCount val="2"/>
                <c:pt idx="0">
                  <c:v>NO</c:v>
                </c:pt>
                <c:pt idx="1">
                  <c:v>SI</c:v>
                </c:pt>
              </c:strCache>
            </c:strRef>
          </c:cat>
          <c:val>
            <c:numRef>
              <c:f>PUESTO!$F$44:$F$45</c:f>
              <c:numCache>
                <c:formatCode>###0</c:formatCode>
                <c:ptCount val="2"/>
                <c:pt idx="0">
                  <c:v>43.75</c:v>
                </c:pt>
                <c:pt idx="1">
                  <c:v>56.25</c:v>
                </c:pt>
              </c:numCache>
            </c:numRef>
          </c:val>
          <c:extLst>
            <c:ext xmlns:c16="http://schemas.microsoft.com/office/drawing/2014/chart" uri="{C3380CC4-5D6E-409C-BE32-E72D297353CC}">
              <c16:uniqueId val="{00000000-1E57-41B6-9DBB-B6FBF34BA50E}"/>
            </c:ext>
          </c:extLst>
        </c:ser>
        <c:dLbls>
          <c:dLblPos val="inEnd"/>
          <c:showLegendKey val="0"/>
          <c:showVal val="1"/>
          <c:showCatName val="0"/>
          <c:showSerName val="0"/>
          <c:showPercent val="0"/>
          <c:showBubbleSize val="0"/>
        </c:dLbls>
        <c:gapWidth val="100"/>
        <c:overlap val="-24"/>
        <c:axId val="582412512"/>
        <c:axId val="582405952"/>
      </c:barChart>
      <c:catAx>
        <c:axId val="5824125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82405952"/>
        <c:crosses val="autoZero"/>
        <c:auto val="1"/>
        <c:lblAlgn val="ctr"/>
        <c:lblOffset val="100"/>
        <c:noMultiLvlLbl val="0"/>
      </c:catAx>
      <c:valAx>
        <c:axId val="58240595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82412512"/>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C0000"/>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layout>
                <c:manualLayout>
                  <c:x val="0"/>
                  <c:y val="9.4035087719298253E-3"/>
                </c:manualLayout>
              </c:layout>
              <c:tx>
                <c:rich>
                  <a:bodyPr/>
                  <a:lstStyle/>
                  <a:p>
                    <a:fld id="{B2C967DD-8B20-4F8D-A65F-AB0DA513C2A8}" type="VALUE">
                      <a:rPr lang="en-US" smtClean="0"/>
                      <a:pPr/>
                      <a:t>[VALOR]</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730-435B-BE25-0D17060A9906}"/>
                </c:ext>
              </c:extLst>
            </c:dLbl>
            <c:dLbl>
              <c:idx val="1"/>
              <c:tx>
                <c:rich>
                  <a:bodyPr/>
                  <a:lstStyle/>
                  <a:p>
                    <a:fld id="{2A1C1797-D4E5-4B15-B392-FEDF519FBF74}"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730-435B-BE25-0D17060A9906}"/>
                </c:ext>
              </c:extLst>
            </c:dLbl>
            <c:dLbl>
              <c:idx val="2"/>
              <c:tx>
                <c:rich>
                  <a:bodyPr/>
                  <a:lstStyle/>
                  <a:p>
                    <a:fld id="{15CBE512-DAC2-4363-961B-33E122DC1BCA}"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730-435B-BE25-0D17060A9906}"/>
                </c:ext>
              </c:extLst>
            </c:dLbl>
            <c:dLbl>
              <c:idx val="3"/>
              <c:tx>
                <c:rich>
                  <a:bodyPr/>
                  <a:lstStyle/>
                  <a:p>
                    <a:fld id="{D509C1BB-73D8-482C-ADD4-639784DE2865}"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730-435B-BE25-0D17060A9906}"/>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PUESTO!$C$50:$C$53</c:f>
              <c:strCache>
                <c:ptCount val="4"/>
                <c:pt idx="0">
                  <c:v>NUNCA</c:v>
                </c:pt>
                <c:pt idx="1">
                  <c:v>ALGUNAS VECES</c:v>
                </c:pt>
                <c:pt idx="2">
                  <c:v>SIEMPRE</c:v>
                </c:pt>
                <c:pt idx="3">
                  <c:v>NO HE SIDO CONVOCADO</c:v>
                </c:pt>
              </c:strCache>
            </c:strRef>
          </c:cat>
          <c:val>
            <c:numRef>
              <c:f>PUESTO!$F$50:$F$53</c:f>
              <c:numCache>
                <c:formatCode>###0</c:formatCode>
                <c:ptCount val="4"/>
                <c:pt idx="0">
                  <c:v>1.1363636363636365</c:v>
                </c:pt>
                <c:pt idx="1">
                  <c:v>28.40909090909091</c:v>
                </c:pt>
                <c:pt idx="2">
                  <c:v>58.522727272727273</c:v>
                </c:pt>
                <c:pt idx="3">
                  <c:v>11.931818181818182</c:v>
                </c:pt>
              </c:numCache>
            </c:numRef>
          </c:val>
          <c:extLst>
            <c:ext xmlns:c16="http://schemas.microsoft.com/office/drawing/2014/chart" uri="{C3380CC4-5D6E-409C-BE32-E72D297353CC}">
              <c16:uniqueId val="{00000000-D23D-4956-B970-8D58FABF029E}"/>
            </c:ext>
          </c:extLst>
        </c:ser>
        <c:dLbls>
          <c:dLblPos val="inEnd"/>
          <c:showLegendKey val="0"/>
          <c:showVal val="1"/>
          <c:showCatName val="0"/>
          <c:showSerName val="0"/>
          <c:showPercent val="0"/>
          <c:showBubbleSize val="0"/>
        </c:dLbls>
        <c:gapWidth val="100"/>
        <c:overlap val="-24"/>
        <c:axId val="582412512"/>
        <c:axId val="582405952"/>
      </c:barChart>
      <c:catAx>
        <c:axId val="5824125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82405952"/>
        <c:crosses val="autoZero"/>
        <c:auto val="1"/>
        <c:lblAlgn val="ctr"/>
        <c:lblOffset val="100"/>
        <c:noMultiLvlLbl val="0"/>
      </c:catAx>
      <c:valAx>
        <c:axId val="58240595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82412512"/>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C0000"/>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layout>
                <c:manualLayout>
                  <c:x val="5.6055790960451981E-3"/>
                  <c:y val="9.5853557504873177E-2"/>
                </c:manualLayout>
              </c:layout>
              <c:tx>
                <c:rich>
                  <a:bodyPr/>
                  <a:lstStyle/>
                  <a:p>
                    <a:fld id="{A68D7339-8373-47A4-ACF6-422844810915}" type="VALUE">
                      <a:rPr lang="en-US" smtClean="0"/>
                      <a:pPr/>
                      <a:t>[VALOR]</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5EF-405F-9139-B8B05B9F9B06}"/>
                </c:ext>
              </c:extLst>
            </c:dLbl>
            <c:dLbl>
              <c:idx val="1"/>
              <c:tx>
                <c:rich>
                  <a:bodyPr/>
                  <a:lstStyle/>
                  <a:p>
                    <a:fld id="{BC288022-9207-4B89-B94F-8E48D9EC2838}"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5EF-405F-9139-B8B05B9F9B06}"/>
                </c:ext>
              </c:extLst>
            </c:dLbl>
            <c:dLbl>
              <c:idx val="2"/>
              <c:tx>
                <c:rich>
                  <a:bodyPr/>
                  <a:lstStyle/>
                  <a:p>
                    <a:fld id="{C5591E69-40CE-47C9-8923-5B45B81FF091}"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5EF-405F-9139-B8B05B9F9B0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PUESTO!$C$58:$C$60</c:f>
              <c:strCache>
                <c:ptCount val="3"/>
                <c:pt idx="0">
                  <c:v>NUNCA</c:v>
                </c:pt>
                <c:pt idx="1">
                  <c:v>ALGUNAS VECES</c:v>
                </c:pt>
                <c:pt idx="2">
                  <c:v>SIEMPRE</c:v>
                </c:pt>
              </c:strCache>
            </c:strRef>
          </c:cat>
          <c:val>
            <c:numRef>
              <c:f>PUESTO!$F$58:$F$60</c:f>
              <c:numCache>
                <c:formatCode>###0</c:formatCode>
                <c:ptCount val="3"/>
                <c:pt idx="0">
                  <c:v>13.636363636363635</c:v>
                </c:pt>
                <c:pt idx="1">
                  <c:v>30.113636363636363</c:v>
                </c:pt>
                <c:pt idx="2">
                  <c:v>56.25</c:v>
                </c:pt>
              </c:numCache>
            </c:numRef>
          </c:val>
          <c:extLst>
            <c:ext xmlns:c16="http://schemas.microsoft.com/office/drawing/2014/chart" uri="{C3380CC4-5D6E-409C-BE32-E72D297353CC}">
              <c16:uniqueId val="{00000000-3A5A-406D-9263-DB4931307C40}"/>
            </c:ext>
          </c:extLst>
        </c:ser>
        <c:dLbls>
          <c:dLblPos val="inEnd"/>
          <c:showLegendKey val="0"/>
          <c:showVal val="1"/>
          <c:showCatName val="0"/>
          <c:showSerName val="0"/>
          <c:showPercent val="0"/>
          <c:showBubbleSize val="0"/>
        </c:dLbls>
        <c:gapWidth val="100"/>
        <c:overlap val="-24"/>
        <c:axId val="582412512"/>
        <c:axId val="582405952"/>
      </c:barChart>
      <c:catAx>
        <c:axId val="5824125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82405952"/>
        <c:crosses val="autoZero"/>
        <c:auto val="1"/>
        <c:lblAlgn val="ctr"/>
        <c:lblOffset val="100"/>
        <c:noMultiLvlLbl val="0"/>
      </c:catAx>
      <c:valAx>
        <c:axId val="58240595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824125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a:t>DE BASURA</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BFBFBF"/>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828C44EE-98C6-4393-88DC-41A1994AE7A5}"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F9D-4A04-A141-A795B62A2D6B}"/>
                </c:ext>
              </c:extLst>
            </c:dLbl>
            <c:dLbl>
              <c:idx val="1"/>
              <c:tx>
                <c:rich>
                  <a:bodyPr/>
                  <a:lstStyle/>
                  <a:p>
                    <a:fld id="{7E1DBB77-785D-4A41-86D5-18D2938DDE2C}"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F9D-4A04-A141-A795B62A2D6B}"/>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MEDIO!$C$4:$C$5</c:f>
              <c:strCache>
                <c:ptCount val="2"/>
                <c:pt idx="0">
                  <c:v>NO</c:v>
                </c:pt>
                <c:pt idx="1">
                  <c:v>SI</c:v>
                </c:pt>
              </c:strCache>
            </c:strRef>
          </c:cat>
          <c:val>
            <c:numRef>
              <c:f>MEDIO!$F$4:$F$5</c:f>
              <c:numCache>
                <c:formatCode>###0</c:formatCode>
                <c:ptCount val="2"/>
                <c:pt idx="0">
                  <c:v>29.545454545454547</c:v>
                </c:pt>
                <c:pt idx="1">
                  <c:v>70.454545454545453</c:v>
                </c:pt>
              </c:numCache>
            </c:numRef>
          </c:val>
          <c:extLst>
            <c:ext xmlns:c16="http://schemas.microsoft.com/office/drawing/2014/chart" uri="{C3380CC4-5D6E-409C-BE32-E72D297353CC}">
              <c16:uniqueId val="{00000000-9217-48F4-84E6-0305992DC1C1}"/>
            </c:ext>
          </c:extLst>
        </c:ser>
        <c:dLbls>
          <c:dLblPos val="inEnd"/>
          <c:showLegendKey val="0"/>
          <c:showVal val="1"/>
          <c:showCatName val="0"/>
          <c:showSerName val="0"/>
          <c:showPercent val="0"/>
          <c:showBubbleSize val="0"/>
        </c:dLbls>
        <c:gapWidth val="100"/>
        <c:overlap val="-24"/>
        <c:axId val="670143512"/>
        <c:axId val="670158928"/>
      </c:barChart>
      <c:catAx>
        <c:axId val="6701435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0158928"/>
        <c:crosses val="autoZero"/>
        <c:auto val="1"/>
        <c:lblAlgn val="ctr"/>
        <c:lblOffset val="100"/>
        <c:noMultiLvlLbl val="0"/>
      </c:catAx>
      <c:valAx>
        <c:axId val="6701589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0143512"/>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dirty="0"/>
              <a:t>DE OLORES DESAGRADABLES</a:t>
            </a:r>
          </a:p>
        </c:rich>
      </c:tx>
      <c:layout>
        <c:manualLayout>
          <c:xMode val="edge"/>
          <c:yMode val="edge"/>
          <c:x val="0.31564177259887005"/>
          <c:y val="1.5472709551656919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BFBFBF"/>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layout>
                <c:manualLayout>
                  <c:x val="0"/>
                  <c:y val="9.5853557504873288E-2"/>
                </c:manualLayout>
              </c:layout>
              <c:tx>
                <c:rich>
                  <a:bodyPr/>
                  <a:lstStyle/>
                  <a:p>
                    <a:fld id="{A0551E2F-FA8C-44B6-A004-03E2D5E2F5B5}" type="VALUE">
                      <a:rPr lang="en-US" smtClean="0"/>
                      <a:pPr/>
                      <a:t>[VALOR]</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900-47D9-A6EB-680508523561}"/>
                </c:ext>
              </c:extLst>
            </c:dLbl>
            <c:dLbl>
              <c:idx val="1"/>
              <c:tx>
                <c:rich>
                  <a:bodyPr/>
                  <a:lstStyle/>
                  <a:p>
                    <a:fld id="{BF490795-C0A3-42CF-9140-5015043D9515}"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900-47D9-A6EB-68050852356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MEDIO!$C$10:$C$11</c:f>
              <c:strCache>
                <c:ptCount val="2"/>
                <c:pt idx="0">
                  <c:v>NO</c:v>
                </c:pt>
                <c:pt idx="1">
                  <c:v>SI</c:v>
                </c:pt>
              </c:strCache>
            </c:strRef>
          </c:cat>
          <c:val>
            <c:numRef>
              <c:f>MEDIO!$F$10:$F$11</c:f>
              <c:numCache>
                <c:formatCode>###0</c:formatCode>
                <c:ptCount val="2"/>
                <c:pt idx="0">
                  <c:v>27.27272727272727</c:v>
                </c:pt>
                <c:pt idx="1">
                  <c:v>72.727272727272734</c:v>
                </c:pt>
              </c:numCache>
            </c:numRef>
          </c:val>
          <c:extLst>
            <c:ext xmlns:c16="http://schemas.microsoft.com/office/drawing/2014/chart" uri="{C3380CC4-5D6E-409C-BE32-E72D297353CC}">
              <c16:uniqueId val="{00000000-190E-49F6-A5A6-09A6279981FA}"/>
            </c:ext>
          </c:extLst>
        </c:ser>
        <c:dLbls>
          <c:dLblPos val="inEnd"/>
          <c:showLegendKey val="0"/>
          <c:showVal val="1"/>
          <c:showCatName val="0"/>
          <c:showSerName val="0"/>
          <c:showPercent val="0"/>
          <c:showBubbleSize val="0"/>
        </c:dLbls>
        <c:gapWidth val="100"/>
        <c:overlap val="-24"/>
        <c:axId val="670143512"/>
        <c:axId val="670158928"/>
      </c:barChart>
      <c:catAx>
        <c:axId val="6701435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0158928"/>
        <c:crosses val="autoZero"/>
        <c:auto val="1"/>
        <c:lblAlgn val="ctr"/>
        <c:lblOffset val="100"/>
        <c:noMultiLvlLbl val="0"/>
      </c:catAx>
      <c:valAx>
        <c:axId val="6701589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01435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dirty="0"/>
              <a:t>DE PLAGAS</a:t>
            </a:r>
          </a:p>
        </c:rich>
      </c:tx>
      <c:layout>
        <c:manualLayout>
          <c:xMode val="edge"/>
          <c:yMode val="edge"/>
          <c:x val="0.42550185381355932"/>
          <c:y val="1.8567251461988305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BFBFBF"/>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221965D4-5FDC-440D-95B2-C1B970B26222}"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31F-429F-BDB4-817248720311}"/>
                </c:ext>
              </c:extLst>
            </c:dLbl>
            <c:dLbl>
              <c:idx val="1"/>
              <c:tx>
                <c:rich>
                  <a:bodyPr/>
                  <a:lstStyle/>
                  <a:p>
                    <a:fld id="{20EC814B-F1C8-490C-ABE0-A4D0EAC10688}"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31F-429F-BDB4-81724872031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MEDIO!$C$16:$C$17</c:f>
              <c:strCache>
                <c:ptCount val="2"/>
                <c:pt idx="0">
                  <c:v>NO</c:v>
                </c:pt>
                <c:pt idx="1">
                  <c:v>SI</c:v>
                </c:pt>
              </c:strCache>
            </c:strRef>
          </c:cat>
          <c:val>
            <c:numRef>
              <c:f>MEDIO!$F$16:$F$17</c:f>
              <c:numCache>
                <c:formatCode>###0</c:formatCode>
                <c:ptCount val="2"/>
                <c:pt idx="0">
                  <c:v>17.045454545454543</c:v>
                </c:pt>
                <c:pt idx="1">
                  <c:v>82.954545454545453</c:v>
                </c:pt>
              </c:numCache>
            </c:numRef>
          </c:val>
          <c:extLst>
            <c:ext xmlns:c16="http://schemas.microsoft.com/office/drawing/2014/chart" uri="{C3380CC4-5D6E-409C-BE32-E72D297353CC}">
              <c16:uniqueId val="{00000000-9D2F-4F0A-A634-DF7EE0BB0503}"/>
            </c:ext>
          </c:extLst>
        </c:ser>
        <c:dLbls>
          <c:dLblPos val="inEnd"/>
          <c:showLegendKey val="0"/>
          <c:showVal val="1"/>
          <c:showCatName val="0"/>
          <c:showSerName val="0"/>
          <c:showPercent val="0"/>
          <c:showBubbleSize val="0"/>
        </c:dLbls>
        <c:gapWidth val="100"/>
        <c:overlap val="-24"/>
        <c:axId val="670143512"/>
        <c:axId val="670158928"/>
      </c:barChart>
      <c:catAx>
        <c:axId val="6701435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0158928"/>
        <c:crosses val="autoZero"/>
        <c:auto val="1"/>
        <c:lblAlgn val="ctr"/>
        <c:lblOffset val="100"/>
        <c:noMultiLvlLbl val="0"/>
      </c:catAx>
      <c:valAx>
        <c:axId val="6701589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01435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r>
              <a:rPr lang="en-US" dirty="0"/>
              <a:t>PARTICIPACIÓN GENERAL TRABAJADORES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endParaRPr lang="es-MX"/>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2423522065981655E-2"/>
          <c:y val="0.17506265336191965"/>
          <c:w val="0.95515295586803672"/>
          <c:h val="0.63215986633949461"/>
        </c:manualLayout>
      </c:layout>
      <c:pie3DChart>
        <c:varyColors val="1"/>
        <c:ser>
          <c:idx val="0"/>
          <c:order val="0"/>
          <c:tx>
            <c:strRef>
              <c:f>Hoja1!$B$19</c:f>
              <c:strCache>
                <c:ptCount val="1"/>
                <c:pt idx="0">
                  <c:v>Columna2</c:v>
                </c:pt>
              </c:strCache>
            </c:strRef>
          </c:tx>
          <c:dPt>
            <c:idx val="0"/>
            <c:bubble3D val="0"/>
            <c:spPr>
              <a:solidFill>
                <a:schemeClr val="accent1">
                  <a:lumMod val="75000"/>
                </a:schemeClr>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A980-42DA-A869-BF72462FF57D}"/>
              </c:ext>
            </c:extLst>
          </c:dPt>
          <c:dPt>
            <c:idx val="1"/>
            <c:bubble3D val="0"/>
            <c:spPr>
              <a:solidFill>
                <a:srgbClr val="A5002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A980-42DA-A869-BF72462FF57D}"/>
              </c:ext>
            </c:extLst>
          </c:dPt>
          <c:dLbls>
            <c:dLbl>
              <c:idx val="0"/>
              <c:layout>
                <c:manualLayout>
                  <c:x val="-0.1164332956397727"/>
                  <c:y val="-9.566247044168949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A980-42DA-A869-BF72462FF57D}"/>
                </c:ext>
              </c:extLst>
            </c:dLbl>
            <c:dLbl>
              <c:idx val="1"/>
              <c:layout>
                <c:manualLayout>
                  <c:x val="9.1905461660512375E-2"/>
                  <c:y val="7.4283580115311901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A980-42DA-A869-BF72462FF57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Hoja1!$A$20:$A$21</c:f>
              <c:strCache>
                <c:ptCount val="2"/>
                <c:pt idx="0">
                  <c:v>ENCUESTADOS</c:v>
                </c:pt>
                <c:pt idx="1">
                  <c:v>NO ENCUESTADOS</c:v>
                </c:pt>
              </c:strCache>
            </c:strRef>
          </c:cat>
          <c:val>
            <c:numRef>
              <c:f>Hoja1!$B$20:$B$21</c:f>
              <c:numCache>
                <c:formatCode>General</c:formatCode>
                <c:ptCount val="2"/>
                <c:pt idx="0">
                  <c:v>3108</c:v>
                </c:pt>
                <c:pt idx="1">
                  <c:v>1467</c:v>
                </c:pt>
              </c:numCache>
            </c:numRef>
          </c:val>
          <c:extLst>
            <c:ext xmlns:c16="http://schemas.microsoft.com/office/drawing/2014/chart" uri="{C3380CC4-5D6E-409C-BE32-E72D297353CC}">
              <c16:uniqueId val="{00000004-A980-42DA-A869-BF72462FF57D}"/>
            </c:ext>
          </c:extLst>
        </c:ser>
        <c:dLbls>
          <c:dLblPos val="inEnd"/>
          <c:showLegendKey val="0"/>
          <c:showVal val="0"/>
          <c:showCatName val="0"/>
          <c:showSerName val="0"/>
          <c:showPercent val="1"/>
          <c:showBubbleSize val="0"/>
          <c:showLeaderLines val="1"/>
        </c:dLbls>
      </c:pie3D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400" b="0" i="0" u="none" strike="noStrike" kern="1200" baseline="0">
              <a:solidFill>
                <a:schemeClr val="dk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MX"/>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dirty="0"/>
              <a:t>DE AGUA ESTANCADA</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BFBFBF"/>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layout>
                <c:manualLayout>
                  <c:x val="3.7370527306967985E-3"/>
                  <c:y val="9.5853557504873288E-2"/>
                </c:manualLayout>
              </c:layout>
              <c:tx>
                <c:rich>
                  <a:bodyPr/>
                  <a:lstStyle/>
                  <a:p>
                    <a:fld id="{807B1D92-EB9D-4F1A-9D0C-3180227A3865}" type="VALUE">
                      <a:rPr lang="en-US" smtClean="0"/>
                      <a:pPr/>
                      <a:t>[VALOR]</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8E2-43A3-9E09-47B7B65FE278}"/>
                </c:ext>
              </c:extLst>
            </c:dLbl>
            <c:dLbl>
              <c:idx val="1"/>
              <c:tx>
                <c:rich>
                  <a:bodyPr/>
                  <a:lstStyle/>
                  <a:p>
                    <a:fld id="{AEB8BFA7-BCD4-434C-83ED-A765630B5882}"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8E2-43A3-9E09-47B7B65FE27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MEDIO!$C$22:$C$23</c:f>
              <c:strCache>
                <c:ptCount val="2"/>
                <c:pt idx="0">
                  <c:v>NO</c:v>
                </c:pt>
                <c:pt idx="1">
                  <c:v>SI</c:v>
                </c:pt>
              </c:strCache>
            </c:strRef>
          </c:cat>
          <c:val>
            <c:numRef>
              <c:f>MEDIO!$F$22:$F$23</c:f>
              <c:numCache>
                <c:formatCode>###0</c:formatCode>
                <c:ptCount val="2"/>
                <c:pt idx="0">
                  <c:v>16.477272727272727</c:v>
                </c:pt>
                <c:pt idx="1">
                  <c:v>83.522727272727266</c:v>
                </c:pt>
              </c:numCache>
            </c:numRef>
          </c:val>
          <c:extLst>
            <c:ext xmlns:c16="http://schemas.microsoft.com/office/drawing/2014/chart" uri="{C3380CC4-5D6E-409C-BE32-E72D297353CC}">
              <c16:uniqueId val="{00000000-816F-409A-A599-2A0F59234E72}"/>
            </c:ext>
          </c:extLst>
        </c:ser>
        <c:dLbls>
          <c:dLblPos val="inEnd"/>
          <c:showLegendKey val="0"/>
          <c:showVal val="1"/>
          <c:showCatName val="0"/>
          <c:showSerName val="0"/>
          <c:showPercent val="0"/>
          <c:showBubbleSize val="0"/>
        </c:dLbls>
        <c:gapWidth val="100"/>
        <c:overlap val="-24"/>
        <c:axId val="670143512"/>
        <c:axId val="670158928"/>
      </c:barChart>
      <c:catAx>
        <c:axId val="6701435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0158928"/>
        <c:crosses val="autoZero"/>
        <c:auto val="1"/>
        <c:lblAlgn val="ctr"/>
        <c:lblOffset val="100"/>
        <c:noMultiLvlLbl val="0"/>
      </c:catAx>
      <c:valAx>
        <c:axId val="6701589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01435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dirty="0"/>
              <a:t>DE AGUA</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BFBFBF"/>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8E110D92-3322-4F32-AC62-B90B5C3D2F66}"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330-4E33-B218-6CD531A2DEB7}"/>
                </c:ext>
              </c:extLst>
            </c:dLbl>
            <c:dLbl>
              <c:idx val="1"/>
              <c:tx>
                <c:rich>
                  <a:bodyPr/>
                  <a:lstStyle/>
                  <a:p>
                    <a:fld id="{BC7AD878-409B-4FDE-AEEE-B4FC6E62F7E5}"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330-4E33-B218-6CD531A2DEB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MEDIO!$C$28:$C$29</c:f>
              <c:strCache>
                <c:ptCount val="2"/>
                <c:pt idx="0">
                  <c:v>NO</c:v>
                </c:pt>
                <c:pt idx="1">
                  <c:v>SI</c:v>
                </c:pt>
              </c:strCache>
            </c:strRef>
          </c:cat>
          <c:val>
            <c:numRef>
              <c:f>MEDIO!$F$28:$F$29</c:f>
              <c:numCache>
                <c:formatCode>###0</c:formatCode>
                <c:ptCount val="2"/>
                <c:pt idx="0">
                  <c:v>45.454545454545453</c:v>
                </c:pt>
                <c:pt idx="1">
                  <c:v>54.54545454545454</c:v>
                </c:pt>
              </c:numCache>
            </c:numRef>
          </c:val>
          <c:extLst>
            <c:ext xmlns:c16="http://schemas.microsoft.com/office/drawing/2014/chart" uri="{C3380CC4-5D6E-409C-BE32-E72D297353CC}">
              <c16:uniqueId val="{00000000-8BBA-43E7-825B-9D76D69E72A6}"/>
            </c:ext>
          </c:extLst>
        </c:ser>
        <c:dLbls>
          <c:dLblPos val="inEnd"/>
          <c:showLegendKey val="0"/>
          <c:showVal val="1"/>
          <c:showCatName val="0"/>
          <c:showSerName val="0"/>
          <c:showPercent val="0"/>
          <c:showBubbleSize val="0"/>
        </c:dLbls>
        <c:gapWidth val="100"/>
        <c:overlap val="-24"/>
        <c:axId val="670143512"/>
        <c:axId val="670158928"/>
      </c:barChart>
      <c:catAx>
        <c:axId val="6701435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0158928"/>
        <c:crosses val="autoZero"/>
        <c:auto val="1"/>
        <c:lblAlgn val="ctr"/>
        <c:lblOffset val="100"/>
        <c:noMultiLvlLbl val="0"/>
      </c:catAx>
      <c:valAx>
        <c:axId val="670158928"/>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01435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dirty="0"/>
              <a:t>DE INSUMOS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BFBFBF"/>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92E80800-24AC-4FD7-8FB3-6E007B0E8D59}"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88D-41C8-B3C5-068B594F10D8}"/>
                </c:ext>
              </c:extLst>
            </c:dLbl>
            <c:dLbl>
              <c:idx val="1"/>
              <c:tx>
                <c:rich>
                  <a:bodyPr/>
                  <a:lstStyle/>
                  <a:p>
                    <a:fld id="{ED2D1F69-3F45-4E51-B3E2-0EAE678EC3F6}"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88D-41C8-B3C5-068B594F10D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MEDIO!$C$34:$C$35</c:f>
              <c:strCache>
                <c:ptCount val="2"/>
                <c:pt idx="0">
                  <c:v>NO</c:v>
                </c:pt>
                <c:pt idx="1">
                  <c:v>SI</c:v>
                </c:pt>
              </c:strCache>
            </c:strRef>
          </c:cat>
          <c:val>
            <c:numRef>
              <c:f>MEDIO!$F$34:$F$35</c:f>
              <c:numCache>
                <c:formatCode>###0</c:formatCode>
                <c:ptCount val="2"/>
                <c:pt idx="0">
                  <c:v>44.886363636363633</c:v>
                </c:pt>
                <c:pt idx="1">
                  <c:v>55.113636363636367</c:v>
                </c:pt>
              </c:numCache>
            </c:numRef>
          </c:val>
          <c:extLst>
            <c:ext xmlns:c16="http://schemas.microsoft.com/office/drawing/2014/chart" uri="{C3380CC4-5D6E-409C-BE32-E72D297353CC}">
              <c16:uniqueId val="{00000000-01CC-4D16-B72E-8281C18A7317}"/>
            </c:ext>
          </c:extLst>
        </c:ser>
        <c:dLbls>
          <c:dLblPos val="inEnd"/>
          <c:showLegendKey val="0"/>
          <c:showVal val="1"/>
          <c:showCatName val="0"/>
          <c:showSerName val="0"/>
          <c:showPercent val="0"/>
          <c:showBubbleSize val="0"/>
        </c:dLbls>
        <c:gapWidth val="100"/>
        <c:overlap val="-24"/>
        <c:axId val="670143512"/>
        <c:axId val="670158928"/>
      </c:barChart>
      <c:catAx>
        <c:axId val="6701435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0158928"/>
        <c:crosses val="autoZero"/>
        <c:auto val="1"/>
        <c:lblAlgn val="ctr"/>
        <c:lblOffset val="100"/>
        <c:noMultiLvlLbl val="0"/>
      </c:catAx>
      <c:valAx>
        <c:axId val="670158928"/>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01435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dirty="0"/>
              <a:t>DE ENERGIA</a:t>
            </a:r>
            <a:r>
              <a:rPr lang="es-MX" sz="1800" baseline="0" dirty="0"/>
              <a:t> ELECTRICA</a:t>
            </a:r>
            <a:endParaRPr lang="es-MX" sz="1800" dirty="0"/>
          </a:p>
        </c:rich>
      </c:tx>
      <c:layout>
        <c:manualLayout>
          <c:xMode val="edge"/>
          <c:yMode val="edge"/>
          <c:x val="0.35018155602636536"/>
          <c:y val="1.8567251461988305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BFBFBF"/>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799F6C78-2530-45DA-B8A9-B954F7FC74EC}"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466-42AE-9FB1-CC4C6656540D}"/>
                </c:ext>
              </c:extLst>
            </c:dLbl>
            <c:dLbl>
              <c:idx val="1"/>
              <c:tx>
                <c:rich>
                  <a:bodyPr/>
                  <a:lstStyle/>
                  <a:p>
                    <a:fld id="{FF4B77E6-265B-4CE6-B639-D476B430AEC4}"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466-42AE-9FB1-CC4C6656540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MEDIO!$C$40:$C$41</c:f>
              <c:strCache>
                <c:ptCount val="2"/>
                <c:pt idx="0">
                  <c:v>NO</c:v>
                </c:pt>
                <c:pt idx="1">
                  <c:v>SI</c:v>
                </c:pt>
              </c:strCache>
            </c:strRef>
          </c:cat>
          <c:val>
            <c:numRef>
              <c:f>MEDIO!$F$40:$F$41</c:f>
              <c:numCache>
                <c:formatCode>###0</c:formatCode>
                <c:ptCount val="2"/>
                <c:pt idx="0">
                  <c:v>50.56818181818182</c:v>
                </c:pt>
                <c:pt idx="1">
                  <c:v>49.43181818181818</c:v>
                </c:pt>
              </c:numCache>
            </c:numRef>
          </c:val>
          <c:extLst>
            <c:ext xmlns:c16="http://schemas.microsoft.com/office/drawing/2014/chart" uri="{C3380CC4-5D6E-409C-BE32-E72D297353CC}">
              <c16:uniqueId val="{00000000-8A94-4C38-A8A4-5891ADD5BAE3}"/>
            </c:ext>
          </c:extLst>
        </c:ser>
        <c:dLbls>
          <c:dLblPos val="inEnd"/>
          <c:showLegendKey val="0"/>
          <c:showVal val="1"/>
          <c:showCatName val="0"/>
          <c:showSerName val="0"/>
          <c:showPercent val="0"/>
          <c:showBubbleSize val="0"/>
        </c:dLbls>
        <c:gapWidth val="100"/>
        <c:overlap val="-24"/>
        <c:axId val="670143512"/>
        <c:axId val="670158928"/>
      </c:barChart>
      <c:catAx>
        <c:axId val="6701435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0158928"/>
        <c:crosses val="autoZero"/>
        <c:auto val="1"/>
        <c:lblAlgn val="ctr"/>
        <c:lblOffset val="100"/>
        <c:noMultiLvlLbl val="0"/>
      </c:catAx>
      <c:valAx>
        <c:axId val="670158928"/>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01435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dirty="0"/>
              <a:t>DE DESECHOS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BFBFBF"/>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layout>
                <c:manualLayout>
                  <c:x val="9.3426318267419619E-3"/>
                  <c:y val="0.10204264132553606"/>
                </c:manualLayout>
              </c:layout>
              <c:tx>
                <c:rich>
                  <a:bodyPr/>
                  <a:lstStyle/>
                  <a:p>
                    <a:fld id="{E07D8CDF-870B-49DC-BA3D-74047086BEFA}" type="VALUE">
                      <a:rPr lang="en-US" smtClean="0"/>
                      <a:pPr/>
                      <a:t>[VALOR]</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3A5-4B47-A657-AD3FDBB70052}"/>
                </c:ext>
              </c:extLst>
            </c:dLbl>
            <c:dLbl>
              <c:idx val="1"/>
              <c:tx>
                <c:rich>
                  <a:bodyPr/>
                  <a:lstStyle/>
                  <a:p>
                    <a:fld id="{246D6C60-A108-4B35-A246-4AA367164E73}"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3A5-4B47-A657-AD3FDBB7005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MEDIO!$C$46:$C$47</c:f>
              <c:strCache>
                <c:ptCount val="2"/>
                <c:pt idx="0">
                  <c:v>NO</c:v>
                </c:pt>
                <c:pt idx="1">
                  <c:v>SI</c:v>
                </c:pt>
              </c:strCache>
            </c:strRef>
          </c:cat>
          <c:val>
            <c:numRef>
              <c:f>MEDIO!$F$46:$F$47</c:f>
              <c:numCache>
                <c:formatCode>###0</c:formatCode>
                <c:ptCount val="2"/>
                <c:pt idx="0">
                  <c:v>46.590909090909086</c:v>
                </c:pt>
                <c:pt idx="1">
                  <c:v>53.409090909090907</c:v>
                </c:pt>
              </c:numCache>
            </c:numRef>
          </c:val>
          <c:extLst>
            <c:ext xmlns:c16="http://schemas.microsoft.com/office/drawing/2014/chart" uri="{C3380CC4-5D6E-409C-BE32-E72D297353CC}">
              <c16:uniqueId val="{00000000-0BA1-4DF2-826B-F294E4E18D65}"/>
            </c:ext>
          </c:extLst>
        </c:ser>
        <c:dLbls>
          <c:dLblPos val="inEnd"/>
          <c:showLegendKey val="0"/>
          <c:showVal val="1"/>
          <c:showCatName val="0"/>
          <c:showSerName val="0"/>
          <c:showPercent val="0"/>
          <c:showBubbleSize val="0"/>
        </c:dLbls>
        <c:gapWidth val="100"/>
        <c:overlap val="-24"/>
        <c:axId val="670143512"/>
        <c:axId val="670158928"/>
      </c:barChart>
      <c:catAx>
        <c:axId val="6701435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0158928"/>
        <c:crosses val="autoZero"/>
        <c:auto val="1"/>
        <c:lblAlgn val="ctr"/>
        <c:lblOffset val="100"/>
        <c:noMultiLvlLbl val="0"/>
      </c:catAx>
      <c:valAx>
        <c:axId val="670158928"/>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01435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dirty="0"/>
              <a:t>DE ÁREAS VERDES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BFBFBF"/>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layout>
                <c:manualLayout>
                  <c:x val="0"/>
                  <c:y val="9.5853557504873288E-2"/>
                </c:manualLayout>
              </c:layout>
              <c:tx>
                <c:rich>
                  <a:bodyPr/>
                  <a:lstStyle/>
                  <a:p>
                    <a:fld id="{0349CE92-3D33-4B1A-BB4E-4B8DB287A854}" type="VALUE">
                      <a:rPr lang="en-US" smtClean="0"/>
                      <a:pPr/>
                      <a:t>[VALOR]</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3FA-455A-9096-E322378FDB16}"/>
                </c:ext>
              </c:extLst>
            </c:dLbl>
            <c:dLbl>
              <c:idx val="1"/>
              <c:tx>
                <c:rich>
                  <a:bodyPr/>
                  <a:lstStyle/>
                  <a:p>
                    <a:fld id="{D5AD861C-828A-4129-8C69-F377F54B467D}"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3FA-455A-9096-E322378FDB1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MEDIO!$C$52:$C$53</c:f>
              <c:strCache>
                <c:ptCount val="2"/>
                <c:pt idx="0">
                  <c:v>NO</c:v>
                </c:pt>
                <c:pt idx="1">
                  <c:v>SI</c:v>
                </c:pt>
              </c:strCache>
            </c:strRef>
          </c:cat>
          <c:val>
            <c:numRef>
              <c:f>MEDIO!$F$52:$F$53</c:f>
              <c:numCache>
                <c:formatCode>###0</c:formatCode>
                <c:ptCount val="2"/>
                <c:pt idx="0">
                  <c:v>30.681818181818183</c:v>
                </c:pt>
                <c:pt idx="1">
                  <c:v>69.318181818181827</c:v>
                </c:pt>
              </c:numCache>
            </c:numRef>
          </c:val>
          <c:extLst>
            <c:ext xmlns:c16="http://schemas.microsoft.com/office/drawing/2014/chart" uri="{C3380CC4-5D6E-409C-BE32-E72D297353CC}">
              <c16:uniqueId val="{00000000-017D-4D8A-B2B0-FF8BE9D8D1E4}"/>
            </c:ext>
          </c:extLst>
        </c:ser>
        <c:dLbls>
          <c:dLblPos val="inEnd"/>
          <c:showLegendKey val="0"/>
          <c:showVal val="1"/>
          <c:showCatName val="0"/>
          <c:showSerName val="0"/>
          <c:showPercent val="0"/>
          <c:showBubbleSize val="0"/>
        </c:dLbls>
        <c:gapWidth val="100"/>
        <c:overlap val="-24"/>
        <c:axId val="670143512"/>
        <c:axId val="670158928"/>
      </c:barChart>
      <c:catAx>
        <c:axId val="6701435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0158928"/>
        <c:crosses val="autoZero"/>
        <c:auto val="1"/>
        <c:lblAlgn val="ctr"/>
        <c:lblOffset val="100"/>
        <c:noMultiLvlLbl val="0"/>
      </c:catAx>
      <c:valAx>
        <c:axId val="670158928"/>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01435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dirty="0"/>
              <a:t>CURSOS DE MEDIO AMBIENTE</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BFBFBF"/>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layout>
                <c:manualLayout>
                  <c:x val="0"/>
                  <c:y val="8.8293859649122813E-2"/>
                </c:manualLayout>
              </c:layout>
              <c:tx>
                <c:rich>
                  <a:bodyPr/>
                  <a:lstStyle/>
                  <a:p>
                    <a:fld id="{9B4A10F0-76AB-4C52-AA16-21C067AAFEF4}" type="VALUE">
                      <a:rPr lang="en-US" smtClean="0"/>
                      <a:pPr/>
                      <a:t>[VALOR]</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AD8-4B9F-9C75-A7CAC19E91AF}"/>
                </c:ext>
              </c:extLst>
            </c:dLbl>
            <c:dLbl>
              <c:idx val="1"/>
              <c:tx>
                <c:rich>
                  <a:bodyPr/>
                  <a:lstStyle/>
                  <a:p>
                    <a:fld id="{430FAC92-913B-4A32-852C-37EF943D7920}"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AD8-4B9F-9C75-A7CAC19E91A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MEDIO!$C$58:$C$59</c:f>
              <c:strCache>
                <c:ptCount val="2"/>
                <c:pt idx="0">
                  <c:v>NO</c:v>
                </c:pt>
                <c:pt idx="1">
                  <c:v>SI</c:v>
                </c:pt>
              </c:strCache>
            </c:strRef>
          </c:cat>
          <c:val>
            <c:numRef>
              <c:f>MEDIO!$F$58:$F$59</c:f>
              <c:numCache>
                <c:formatCode>###0</c:formatCode>
                <c:ptCount val="2"/>
                <c:pt idx="0">
                  <c:v>11.363636363636363</c:v>
                </c:pt>
                <c:pt idx="1">
                  <c:v>88.63636363636364</c:v>
                </c:pt>
              </c:numCache>
            </c:numRef>
          </c:val>
          <c:extLst>
            <c:ext xmlns:c16="http://schemas.microsoft.com/office/drawing/2014/chart" uri="{C3380CC4-5D6E-409C-BE32-E72D297353CC}">
              <c16:uniqueId val="{00000000-C854-4701-A7E7-B0338C6DDBD8}"/>
            </c:ext>
          </c:extLst>
        </c:ser>
        <c:dLbls>
          <c:dLblPos val="inEnd"/>
          <c:showLegendKey val="0"/>
          <c:showVal val="1"/>
          <c:showCatName val="0"/>
          <c:showSerName val="0"/>
          <c:showPercent val="0"/>
          <c:showBubbleSize val="0"/>
        </c:dLbls>
        <c:gapWidth val="100"/>
        <c:overlap val="-24"/>
        <c:axId val="670143512"/>
        <c:axId val="670158928"/>
      </c:barChart>
      <c:catAx>
        <c:axId val="6701435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0158928"/>
        <c:crosses val="autoZero"/>
        <c:auto val="1"/>
        <c:lblAlgn val="ctr"/>
        <c:lblOffset val="100"/>
        <c:noMultiLvlLbl val="0"/>
      </c:catAx>
      <c:valAx>
        <c:axId val="670158928"/>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01435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dirty="0"/>
              <a:t>PARTICIPACIÓN ADMINISTRATIVA</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tx>
            <c:strRef>
              <c:f>Hoja1!$B$42</c:f>
              <c:strCache>
                <c:ptCount val="1"/>
                <c:pt idx="0">
                  <c:v>Columna2</c:v>
                </c:pt>
              </c:strCache>
            </c:strRef>
          </c:tx>
          <c:spPr>
            <a:solidFill>
              <a:schemeClr val="accent1">
                <a:lumMod val="75000"/>
              </a:schemeClr>
            </a:solidFill>
          </c:spPr>
          <c:dPt>
            <c:idx val="0"/>
            <c:bubble3D val="0"/>
            <c:spPr>
              <a:solidFill>
                <a:schemeClr val="accent1">
                  <a:lumMod val="75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3BD-429F-B7B0-E8C46ECBA33C}"/>
              </c:ext>
            </c:extLst>
          </c:dPt>
          <c:dPt>
            <c:idx val="1"/>
            <c:bubble3D val="0"/>
            <c:spPr>
              <a:solidFill>
                <a:srgbClr val="A5002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3BD-429F-B7B0-E8C46ECBA33C}"/>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Hoja1!$A$43:$A$44</c:f>
              <c:strCache>
                <c:ptCount val="2"/>
                <c:pt idx="0">
                  <c:v>ENCUESTADOS</c:v>
                </c:pt>
                <c:pt idx="1">
                  <c:v>NO ADMINISTRATIVO</c:v>
                </c:pt>
              </c:strCache>
            </c:strRef>
          </c:cat>
          <c:val>
            <c:numRef>
              <c:f>Hoja1!$B$43:$B$44</c:f>
              <c:numCache>
                <c:formatCode>General</c:formatCode>
                <c:ptCount val="2"/>
                <c:pt idx="0">
                  <c:v>10</c:v>
                </c:pt>
                <c:pt idx="1">
                  <c:v>5</c:v>
                </c:pt>
              </c:numCache>
            </c:numRef>
          </c:val>
          <c:extLst>
            <c:ext xmlns:c16="http://schemas.microsoft.com/office/drawing/2014/chart" uri="{C3380CC4-5D6E-409C-BE32-E72D297353CC}">
              <c16:uniqueId val="{00000004-83BD-429F-B7B0-E8C46ECBA33C}"/>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dirty="0"/>
              <a:t>PARTICIPACIÓN MANUALES</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tx>
            <c:strRef>
              <c:f>Hoja1!$B$42</c:f>
              <c:strCache>
                <c:ptCount val="1"/>
                <c:pt idx="0">
                  <c:v>Columna2</c:v>
                </c:pt>
              </c:strCache>
            </c:strRef>
          </c:tx>
          <c:spPr>
            <a:solidFill>
              <a:schemeClr val="accent1">
                <a:lumMod val="75000"/>
              </a:schemeClr>
            </a:solidFill>
          </c:spPr>
          <c:dPt>
            <c:idx val="0"/>
            <c:bubble3D val="0"/>
            <c:spPr>
              <a:solidFill>
                <a:schemeClr val="accent1">
                  <a:lumMod val="75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3666-446D-96BF-7537579C1EA1}"/>
              </c:ext>
            </c:extLst>
          </c:dPt>
          <c:dPt>
            <c:idx val="1"/>
            <c:bubble3D val="0"/>
            <c:spPr>
              <a:solidFill>
                <a:srgbClr val="A5002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3666-446D-96BF-7537579C1EA1}"/>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Hoja1!$A$43:$A$44</c:f>
              <c:strCache>
                <c:ptCount val="2"/>
                <c:pt idx="0">
                  <c:v>ENCUESTADOS</c:v>
                </c:pt>
                <c:pt idx="1">
                  <c:v>NO MANUALES</c:v>
                </c:pt>
              </c:strCache>
            </c:strRef>
          </c:cat>
          <c:val>
            <c:numRef>
              <c:f>Hoja1!$B$43:$B$44</c:f>
              <c:numCache>
                <c:formatCode>General</c:formatCode>
                <c:ptCount val="2"/>
                <c:pt idx="0">
                  <c:v>2</c:v>
                </c:pt>
                <c:pt idx="1">
                  <c:v>13</c:v>
                </c:pt>
              </c:numCache>
            </c:numRef>
          </c:val>
          <c:extLst>
            <c:ext xmlns:c16="http://schemas.microsoft.com/office/drawing/2014/chart" uri="{C3380CC4-5D6E-409C-BE32-E72D297353CC}">
              <c16:uniqueId val="{00000004-3666-446D-96BF-7537579C1EA1}"/>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dirty="0"/>
              <a:t>PARTICIPACIÓN DIRECTIVA</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tx>
            <c:strRef>
              <c:f>Hoja1!$B$42</c:f>
              <c:strCache>
                <c:ptCount val="1"/>
                <c:pt idx="0">
                  <c:v>Columna2</c:v>
                </c:pt>
              </c:strCache>
            </c:strRef>
          </c:tx>
          <c:spPr>
            <a:solidFill>
              <a:schemeClr val="accent1">
                <a:lumMod val="75000"/>
              </a:schemeClr>
            </a:solidFill>
          </c:spPr>
          <c:dPt>
            <c:idx val="0"/>
            <c:bubble3D val="0"/>
            <c:spPr>
              <a:solidFill>
                <a:schemeClr val="accent1">
                  <a:lumMod val="75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1708-4B05-BFE7-142E1C7925C4}"/>
              </c:ext>
            </c:extLst>
          </c:dPt>
          <c:dPt>
            <c:idx val="1"/>
            <c:bubble3D val="0"/>
            <c:spPr>
              <a:solidFill>
                <a:srgbClr val="A5002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1708-4B05-BFE7-142E1C7925C4}"/>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Hoja1!$A$43:$A$44</c:f>
              <c:strCache>
                <c:ptCount val="2"/>
                <c:pt idx="0">
                  <c:v>ENCUESTADOS</c:v>
                </c:pt>
                <c:pt idx="1">
                  <c:v>NO DIRECTIVA</c:v>
                </c:pt>
              </c:strCache>
            </c:strRef>
          </c:cat>
          <c:val>
            <c:numRef>
              <c:f>Hoja1!$B$43:$B$44</c:f>
              <c:numCache>
                <c:formatCode>General</c:formatCode>
                <c:ptCount val="2"/>
                <c:pt idx="0">
                  <c:v>1</c:v>
                </c:pt>
                <c:pt idx="1">
                  <c:v>14</c:v>
                </c:pt>
              </c:numCache>
            </c:numRef>
          </c:val>
          <c:extLst>
            <c:ext xmlns:c16="http://schemas.microsoft.com/office/drawing/2014/chart" uri="{C3380CC4-5D6E-409C-BE32-E72D297353CC}">
              <c16:uniqueId val="{00000004-1708-4B05-BFE7-142E1C7925C4}"/>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6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6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6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6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6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6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6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7.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2C82CA-3600-44D3-8211-1B763B7D2BD4}" type="datetimeFigureOut">
              <a:rPr lang="es-MX" smtClean="0"/>
              <a:t>22/10/2021</a:t>
            </a:fld>
            <a:endParaRPr lang="es-MX"/>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A6A447-C21C-4932-8B8E-AAC55AC451E0}" type="slidenum">
              <a:rPr lang="es-MX" smtClean="0"/>
              <a:t>‹Nº›</a:t>
            </a:fld>
            <a:endParaRPr lang="es-MX"/>
          </a:p>
        </p:txBody>
      </p:sp>
    </p:spTree>
    <p:extLst>
      <p:ext uri="{BB962C8B-B14F-4D97-AF65-F5344CB8AC3E}">
        <p14:creationId xmlns:p14="http://schemas.microsoft.com/office/powerpoint/2010/main" val="9106914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285144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5797542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944122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840660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9205555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9631267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307534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194071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305883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1968204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904675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943461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40702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7743535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1437239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695865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6160011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961343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14685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491004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154485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180203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581811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228738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0031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400646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277744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126109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698268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7406091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2105428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7462840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1549909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0132314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2416398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9321430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6022178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6807794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36257393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5071849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7058796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9089411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556454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3835129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26633577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3307194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3797267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2768379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6544150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1562822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6504213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0324520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71046546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782611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9450449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4371179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43390338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611600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3384449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4605016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19659480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0912019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2068354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9622430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153372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98930489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51073618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556194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82918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68998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9ECE28F2-3F3A-4B02-A796-C85DC5C61A02}" type="datetimeFigureOut">
              <a:rPr lang="es-MX" smtClean="0"/>
              <a:t>22/10/2021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CC1942D-E1C3-42D8-BA87-92BCB4B469C7}" type="slidenum">
              <a:rPr lang="es-MX" smtClean="0"/>
              <a:t>‹Nº›</a:t>
            </a:fld>
            <a:endParaRPr lang="es-MX"/>
          </a:p>
        </p:txBody>
      </p:sp>
    </p:spTree>
    <p:extLst>
      <p:ext uri="{BB962C8B-B14F-4D97-AF65-F5344CB8AC3E}">
        <p14:creationId xmlns:p14="http://schemas.microsoft.com/office/powerpoint/2010/main" val="3883303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ECE28F2-3F3A-4B02-A796-C85DC5C61A02}" type="datetimeFigureOut">
              <a:rPr lang="es-MX" smtClean="0"/>
              <a:t>22/10/2021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CC1942D-E1C3-42D8-BA87-92BCB4B469C7}" type="slidenum">
              <a:rPr lang="es-MX" smtClean="0"/>
              <a:t>‹Nº›</a:t>
            </a:fld>
            <a:endParaRPr lang="es-MX"/>
          </a:p>
        </p:txBody>
      </p:sp>
    </p:spTree>
    <p:extLst>
      <p:ext uri="{BB962C8B-B14F-4D97-AF65-F5344CB8AC3E}">
        <p14:creationId xmlns:p14="http://schemas.microsoft.com/office/powerpoint/2010/main" val="3202693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ECE28F2-3F3A-4B02-A796-C85DC5C61A02}" type="datetimeFigureOut">
              <a:rPr lang="es-MX" smtClean="0"/>
              <a:t>22/10/2021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CC1942D-E1C3-42D8-BA87-92BCB4B469C7}" type="slidenum">
              <a:rPr lang="es-MX" smtClean="0"/>
              <a:t>‹Nº›</a:t>
            </a:fld>
            <a:endParaRPr lang="es-MX"/>
          </a:p>
        </p:txBody>
      </p:sp>
    </p:spTree>
    <p:extLst>
      <p:ext uri="{BB962C8B-B14F-4D97-AF65-F5344CB8AC3E}">
        <p14:creationId xmlns:p14="http://schemas.microsoft.com/office/powerpoint/2010/main" val="1479216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ECE28F2-3F3A-4B02-A796-C85DC5C61A02}" type="datetimeFigureOut">
              <a:rPr lang="es-MX" smtClean="0"/>
              <a:t>22/10/2021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CC1942D-E1C3-42D8-BA87-92BCB4B469C7}" type="slidenum">
              <a:rPr lang="es-MX" smtClean="0"/>
              <a:t>‹Nº›</a:t>
            </a:fld>
            <a:endParaRPr lang="es-MX"/>
          </a:p>
        </p:txBody>
      </p:sp>
    </p:spTree>
    <p:extLst>
      <p:ext uri="{BB962C8B-B14F-4D97-AF65-F5344CB8AC3E}">
        <p14:creationId xmlns:p14="http://schemas.microsoft.com/office/powerpoint/2010/main" val="1269017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9ECE28F2-3F3A-4B02-A796-C85DC5C61A02}" type="datetimeFigureOut">
              <a:rPr lang="es-MX" smtClean="0"/>
              <a:t>22/10/2021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CC1942D-E1C3-42D8-BA87-92BCB4B469C7}" type="slidenum">
              <a:rPr lang="es-MX" smtClean="0"/>
              <a:t>‹Nº›</a:t>
            </a:fld>
            <a:endParaRPr lang="es-MX"/>
          </a:p>
        </p:txBody>
      </p:sp>
    </p:spTree>
    <p:extLst>
      <p:ext uri="{BB962C8B-B14F-4D97-AF65-F5344CB8AC3E}">
        <p14:creationId xmlns:p14="http://schemas.microsoft.com/office/powerpoint/2010/main" val="1582943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ECE28F2-3F3A-4B02-A796-C85DC5C61A02}" type="datetimeFigureOut">
              <a:rPr lang="es-MX" smtClean="0"/>
              <a:t>22/10/2021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CCC1942D-E1C3-42D8-BA87-92BCB4B469C7}" type="slidenum">
              <a:rPr lang="es-MX" smtClean="0"/>
              <a:t>‹Nº›</a:t>
            </a:fld>
            <a:endParaRPr lang="es-MX"/>
          </a:p>
        </p:txBody>
      </p:sp>
    </p:spTree>
    <p:extLst>
      <p:ext uri="{BB962C8B-B14F-4D97-AF65-F5344CB8AC3E}">
        <p14:creationId xmlns:p14="http://schemas.microsoft.com/office/powerpoint/2010/main" val="1501508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ECE28F2-3F3A-4B02-A796-C85DC5C61A02}" type="datetimeFigureOut">
              <a:rPr lang="es-MX" smtClean="0"/>
              <a:t>22/10/2021</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CCC1942D-E1C3-42D8-BA87-92BCB4B469C7}" type="slidenum">
              <a:rPr lang="es-MX" smtClean="0"/>
              <a:t>‹Nº›</a:t>
            </a:fld>
            <a:endParaRPr lang="es-MX"/>
          </a:p>
        </p:txBody>
      </p:sp>
    </p:spTree>
    <p:extLst>
      <p:ext uri="{BB962C8B-B14F-4D97-AF65-F5344CB8AC3E}">
        <p14:creationId xmlns:p14="http://schemas.microsoft.com/office/powerpoint/2010/main" val="2644020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9ECE28F2-3F3A-4B02-A796-C85DC5C61A02}" type="datetimeFigureOut">
              <a:rPr lang="es-MX" smtClean="0"/>
              <a:t>22/10/2021</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CCC1942D-E1C3-42D8-BA87-92BCB4B469C7}" type="slidenum">
              <a:rPr lang="es-MX" smtClean="0"/>
              <a:t>‹Nº›</a:t>
            </a:fld>
            <a:endParaRPr lang="es-MX"/>
          </a:p>
        </p:txBody>
      </p:sp>
    </p:spTree>
    <p:extLst>
      <p:ext uri="{BB962C8B-B14F-4D97-AF65-F5344CB8AC3E}">
        <p14:creationId xmlns:p14="http://schemas.microsoft.com/office/powerpoint/2010/main" val="2338181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CE28F2-3F3A-4B02-A796-C85DC5C61A02}" type="datetimeFigureOut">
              <a:rPr lang="es-MX" smtClean="0"/>
              <a:t>22/10/2021</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CCC1942D-E1C3-42D8-BA87-92BCB4B469C7}" type="slidenum">
              <a:rPr lang="es-MX" smtClean="0"/>
              <a:t>‹Nº›</a:t>
            </a:fld>
            <a:endParaRPr lang="es-MX"/>
          </a:p>
        </p:txBody>
      </p:sp>
    </p:spTree>
    <p:extLst>
      <p:ext uri="{BB962C8B-B14F-4D97-AF65-F5344CB8AC3E}">
        <p14:creationId xmlns:p14="http://schemas.microsoft.com/office/powerpoint/2010/main" val="899178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9ECE28F2-3F3A-4B02-A796-C85DC5C61A02}" type="datetimeFigureOut">
              <a:rPr lang="es-MX" smtClean="0"/>
              <a:t>22/10/2021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CCC1942D-E1C3-42D8-BA87-92BCB4B469C7}" type="slidenum">
              <a:rPr lang="es-MX" smtClean="0"/>
              <a:t>‹Nº›</a:t>
            </a:fld>
            <a:endParaRPr lang="es-MX"/>
          </a:p>
        </p:txBody>
      </p:sp>
    </p:spTree>
    <p:extLst>
      <p:ext uri="{BB962C8B-B14F-4D97-AF65-F5344CB8AC3E}">
        <p14:creationId xmlns:p14="http://schemas.microsoft.com/office/powerpoint/2010/main" val="2599728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9ECE28F2-3F3A-4B02-A796-C85DC5C61A02}" type="datetimeFigureOut">
              <a:rPr lang="es-MX" smtClean="0"/>
              <a:t>22/10/2021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CCC1942D-E1C3-42D8-BA87-92BCB4B469C7}" type="slidenum">
              <a:rPr lang="es-MX" smtClean="0"/>
              <a:t>‹Nº›</a:t>
            </a:fld>
            <a:endParaRPr lang="es-MX"/>
          </a:p>
        </p:txBody>
      </p:sp>
    </p:spTree>
    <p:extLst>
      <p:ext uri="{BB962C8B-B14F-4D97-AF65-F5344CB8AC3E}">
        <p14:creationId xmlns:p14="http://schemas.microsoft.com/office/powerpoint/2010/main" val="3392517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CE28F2-3F3A-4B02-A796-C85DC5C61A02}" type="datetimeFigureOut">
              <a:rPr lang="es-MX" smtClean="0"/>
              <a:t>22/10/2021</a:t>
            </a:fld>
            <a:endParaRPr lang="es-MX"/>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C1942D-E1C3-42D8-BA87-92BCB4B469C7}" type="slidenum">
              <a:rPr lang="es-MX" smtClean="0"/>
              <a:t>‹Nº›</a:t>
            </a:fld>
            <a:endParaRPr lang="es-MX"/>
          </a:p>
        </p:txBody>
      </p:sp>
    </p:spTree>
    <p:extLst>
      <p:ext uri="{BB962C8B-B14F-4D97-AF65-F5344CB8AC3E}">
        <p14:creationId xmlns:p14="http://schemas.microsoft.com/office/powerpoint/2010/main" val="10011228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chart" Target="../charts/chart12.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chart" Target="../charts/chart13.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chart" Target="../charts/chart14.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chart" Target="../charts/chart15.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chart" Target="../charts/chart16.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chart" Target="../charts/chart17.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chart" Target="../charts/chart18.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chart" Target="../charts/chart19.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chart" Target="../charts/chart20.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chart" Target="../charts/chart21.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chart" Target="../charts/chart22.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chart" Target="../charts/chart23.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chart" Target="../charts/chart24.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chart" Target="../charts/chart25.xml"/><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chart" Target="../charts/chart26.xml"/><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chart" Target="../charts/chart27.xml"/><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chart" Target="../charts/chart28.xml"/><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chart" Target="../charts/chart29.xml"/><Relationship Id="rId4" Type="http://schemas.microsoft.com/office/2007/relationships/hdphoto" Target="../media/hdphoto1.wdp"/></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chart" Target="../charts/chart30.xml"/><Relationship Id="rId4" Type="http://schemas.microsoft.com/office/2007/relationships/hdphoto" Target="../media/hdphoto1.wdp"/></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chart" Target="../charts/chart31.xml"/><Relationship Id="rId4" Type="http://schemas.microsoft.com/office/2007/relationships/hdphoto" Target="../media/hdphoto1.wdp"/></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chart" Target="../charts/chart3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chart" Target="../charts/chart33.xml"/><Relationship Id="rId4" Type="http://schemas.microsoft.com/office/2007/relationships/hdphoto" Target="../media/hdphoto1.wdp"/></Relationships>
</file>

<file path=ppt/slides/_rels/slide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microsoft.com/office/2007/relationships/hdphoto" Target="../media/hdphoto1.wdp"/></Relationships>
</file>

<file path=ppt/slides/_rels/slide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microsoft.com/office/2007/relationships/hdphoto" Target="../media/hdphoto1.wdp"/></Relationships>
</file>

<file path=ppt/slides/_rels/slide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microsoft.com/office/2007/relationships/hdphoto" Target="../media/hdphoto1.wdp"/></Relationships>
</file>

<file path=ppt/slides/_rels/slide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microsoft.com/office/2007/relationships/hdphoto" Target="../media/hdphoto1.wdp"/></Relationships>
</file>

<file path=ppt/slides/_rels/slide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chart" Target="../charts/chart34.xml"/><Relationship Id="rId4" Type="http://schemas.microsoft.com/office/2007/relationships/hdphoto" Target="../media/hdphoto1.wdp"/></Relationships>
</file>

<file path=ppt/slides/_rels/slide4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chart" Target="../charts/chart35.xml"/><Relationship Id="rId4" Type="http://schemas.microsoft.com/office/2007/relationships/hdphoto" Target="../media/hdphoto1.wdp"/></Relationships>
</file>

<file path=ppt/slides/_rels/slide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chart" Target="../charts/chart36.xml"/><Relationship Id="rId4" Type="http://schemas.microsoft.com/office/2007/relationships/hdphoto" Target="../media/hdphoto1.wdp"/></Relationships>
</file>

<file path=ppt/slides/_rels/slide4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chart" Target="../charts/chart37.xml"/><Relationship Id="rId4" Type="http://schemas.microsoft.com/office/2007/relationships/hdphoto" Target="../media/hdphoto1.wdp"/></Relationships>
</file>

<file path=ppt/slides/_rels/slide4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chart" Target="../charts/chart38.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chart" Target="../charts/chart39.xml"/><Relationship Id="rId4" Type="http://schemas.microsoft.com/office/2007/relationships/hdphoto" Target="../media/hdphoto1.wdp"/></Relationships>
</file>

<file path=ppt/slides/_rels/slide5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chart" Target="../charts/chart40.xml"/><Relationship Id="rId4" Type="http://schemas.microsoft.com/office/2007/relationships/hdphoto" Target="../media/hdphoto1.wdp"/></Relationships>
</file>

<file path=ppt/slides/_rels/slide5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microsoft.com/office/2007/relationships/hdphoto" Target="../media/hdphoto1.wdp"/></Relationships>
</file>

<file path=ppt/slides/_rels/slide5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microsoft.com/office/2007/relationships/hdphoto" Target="../media/hdphoto1.wdp"/></Relationships>
</file>

<file path=ppt/slides/_rels/slide5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1.xml"/><Relationship Id="rId1" Type="http://schemas.openxmlformats.org/officeDocument/2006/relationships/slideLayout" Target="../slideLayouts/slideLayout1.xml"/><Relationship Id="rId5" Type="http://schemas.openxmlformats.org/officeDocument/2006/relationships/chart" Target="../charts/chart41.xml"/><Relationship Id="rId4" Type="http://schemas.microsoft.com/office/2007/relationships/hdphoto" Target="../media/hdphoto1.wdp"/></Relationships>
</file>

<file path=ppt/slides/_rels/slide5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2.xml"/><Relationship Id="rId1" Type="http://schemas.openxmlformats.org/officeDocument/2006/relationships/slideLayout" Target="../slideLayouts/slideLayout1.xml"/><Relationship Id="rId5" Type="http://schemas.openxmlformats.org/officeDocument/2006/relationships/chart" Target="../charts/chart42.xml"/><Relationship Id="rId4" Type="http://schemas.microsoft.com/office/2007/relationships/hdphoto" Target="../media/hdphoto1.wdp"/></Relationships>
</file>

<file path=ppt/slides/_rels/slide5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3.xml"/><Relationship Id="rId1" Type="http://schemas.openxmlformats.org/officeDocument/2006/relationships/slideLayout" Target="../slideLayouts/slideLayout1.xml"/><Relationship Id="rId5" Type="http://schemas.openxmlformats.org/officeDocument/2006/relationships/chart" Target="../charts/chart43.xml"/><Relationship Id="rId4" Type="http://schemas.microsoft.com/office/2007/relationships/hdphoto" Target="../media/hdphoto1.wdp"/></Relationships>
</file>

<file path=ppt/slides/_rels/slide5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4.xml"/><Relationship Id="rId1" Type="http://schemas.openxmlformats.org/officeDocument/2006/relationships/slideLayout" Target="../slideLayouts/slideLayout1.xml"/><Relationship Id="rId5" Type="http://schemas.openxmlformats.org/officeDocument/2006/relationships/chart" Target="../charts/chart44.xml"/><Relationship Id="rId4" Type="http://schemas.microsoft.com/office/2007/relationships/hdphoto" Target="../media/hdphoto1.wdp"/></Relationships>
</file>

<file path=ppt/slides/_rels/slide5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5.xml"/><Relationship Id="rId1" Type="http://schemas.openxmlformats.org/officeDocument/2006/relationships/slideLayout" Target="../slideLayouts/slideLayout1.xml"/><Relationship Id="rId5" Type="http://schemas.openxmlformats.org/officeDocument/2006/relationships/chart" Target="../charts/chart45.xml"/><Relationship Id="rId4" Type="http://schemas.microsoft.com/office/2007/relationships/hdphoto" Target="../media/hdphoto1.wdp"/></Relationships>
</file>

<file path=ppt/slides/_rels/slide5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6.xml"/><Relationship Id="rId1" Type="http://schemas.openxmlformats.org/officeDocument/2006/relationships/slideLayout" Target="../slideLayouts/slideLayout1.xml"/><Relationship Id="rId5" Type="http://schemas.openxmlformats.org/officeDocument/2006/relationships/chart" Target="../charts/chart46.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6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7.xml"/><Relationship Id="rId1" Type="http://schemas.openxmlformats.org/officeDocument/2006/relationships/slideLayout" Target="../slideLayouts/slideLayout1.xml"/><Relationship Id="rId5" Type="http://schemas.openxmlformats.org/officeDocument/2006/relationships/chart" Target="../charts/chart47.xml"/><Relationship Id="rId4" Type="http://schemas.microsoft.com/office/2007/relationships/hdphoto" Target="../media/hdphoto1.wdp"/></Relationships>
</file>

<file path=ppt/slides/_rels/slide6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8.xml"/><Relationship Id="rId1" Type="http://schemas.openxmlformats.org/officeDocument/2006/relationships/slideLayout" Target="../slideLayouts/slideLayout1.xml"/><Relationship Id="rId4" Type="http://schemas.microsoft.com/office/2007/relationships/hdphoto" Target="../media/hdphoto1.wdp"/></Relationships>
</file>

<file path=ppt/slides/_rels/slide6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9.xml"/><Relationship Id="rId1" Type="http://schemas.openxmlformats.org/officeDocument/2006/relationships/slideLayout" Target="../slideLayouts/slideLayout1.xml"/><Relationship Id="rId4" Type="http://schemas.microsoft.com/office/2007/relationships/hdphoto" Target="../media/hdphoto1.wdp"/></Relationships>
</file>

<file path=ppt/slides/_rels/slide6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0.xml"/><Relationship Id="rId1" Type="http://schemas.openxmlformats.org/officeDocument/2006/relationships/slideLayout" Target="../slideLayouts/slideLayout1.xml"/><Relationship Id="rId5" Type="http://schemas.openxmlformats.org/officeDocument/2006/relationships/chart" Target="../charts/chart48.xml"/><Relationship Id="rId4" Type="http://schemas.microsoft.com/office/2007/relationships/hdphoto" Target="../media/hdphoto1.wdp"/></Relationships>
</file>

<file path=ppt/slides/_rels/slide6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1.xml"/><Relationship Id="rId1" Type="http://schemas.openxmlformats.org/officeDocument/2006/relationships/slideLayout" Target="../slideLayouts/slideLayout1.xml"/><Relationship Id="rId5" Type="http://schemas.openxmlformats.org/officeDocument/2006/relationships/chart" Target="../charts/chart49.xml"/><Relationship Id="rId4" Type="http://schemas.microsoft.com/office/2007/relationships/hdphoto" Target="../media/hdphoto1.wdp"/></Relationships>
</file>

<file path=ppt/slides/_rels/slide6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2.xml"/><Relationship Id="rId1" Type="http://schemas.openxmlformats.org/officeDocument/2006/relationships/slideLayout" Target="../slideLayouts/slideLayout1.xml"/><Relationship Id="rId5" Type="http://schemas.openxmlformats.org/officeDocument/2006/relationships/chart" Target="../charts/chart50.xml"/><Relationship Id="rId4" Type="http://schemas.microsoft.com/office/2007/relationships/hdphoto" Target="../media/hdphoto1.wdp"/></Relationships>
</file>

<file path=ppt/slides/_rels/slide6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3.xml"/><Relationship Id="rId1" Type="http://schemas.openxmlformats.org/officeDocument/2006/relationships/slideLayout" Target="../slideLayouts/slideLayout1.xml"/><Relationship Id="rId5" Type="http://schemas.openxmlformats.org/officeDocument/2006/relationships/chart" Target="../charts/chart51.xml"/><Relationship Id="rId4" Type="http://schemas.microsoft.com/office/2007/relationships/hdphoto" Target="../media/hdphoto1.wdp"/></Relationships>
</file>

<file path=ppt/slides/_rels/slide6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4.xml"/><Relationship Id="rId1" Type="http://schemas.openxmlformats.org/officeDocument/2006/relationships/slideLayout" Target="../slideLayouts/slideLayout1.xml"/><Relationship Id="rId5" Type="http://schemas.openxmlformats.org/officeDocument/2006/relationships/chart" Target="../charts/chart52.xml"/><Relationship Id="rId4" Type="http://schemas.microsoft.com/office/2007/relationships/hdphoto" Target="../media/hdphoto1.wdp"/></Relationships>
</file>

<file path=ppt/slides/_rels/slide6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5.xml"/><Relationship Id="rId1" Type="http://schemas.openxmlformats.org/officeDocument/2006/relationships/slideLayout" Target="../slideLayouts/slideLayout1.xml"/><Relationship Id="rId5" Type="http://schemas.openxmlformats.org/officeDocument/2006/relationships/chart" Target="../charts/chart53.xml"/><Relationship Id="rId4" Type="http://schemas.microsoft.com/office/2007/relationships/hdphoto" Target="../media/hdphoto1.wdp"/></Relationships>
</file>

<file path=ppt/slides/_rels/slide6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6.xml"/><Relationship Id="rId1" Type="http://schemas.openxmlformats.org/officeDocument/2006/relationships/slideLayout" Target="../slideLayouts/slideLayout1.xml"/><Relationship Id="rId5" Type="http://schemas.openxmlformats.org/officeDocument/2006/relationships/chart" Target="../charts/chart54.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8" Type="http://schemas.openxmlformats.org/officeDocument/2006/relationships/chart" Target="../charts/chart10.xml"/><Relationship Id="rId3" Type="http://schemas.openxmlformats.org/officeDocument/2006/relationships/chart" Target="../charts/chart5.xml"/><Relationship Id="rId7" Type="http://schemas.openxmlformats.org/officeDocument/2006/relationships/chart" Target="../charts/chart9.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chart" Target="../charts/chart6.xml"/><Relationship Id="rId9" Type="http://schemas.openxmlformats.org/officeDocument/2006/relationships/chart" Target="../charts/chart11.xml"/></Relationships>
</file>

<file path=ppt/slides/_rels/slide7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7.xml"/><Relationship Id="rId1" Type="http://schemas.openxmlformats.org/officeDocument/2006/relationships/slideLayout" Target="../slideLayouts/slideLayout1.xml"/><Relationship Id="rId5" Type="http://schemas.openxmlformats.org/officeDocument/2006/relationships/chart" Target="../charts/chart55.xml"/><Relationship Id="rId4" Type="http://schemas.microsoft.com/office/2007/relationships/hdphoto" Target="../media/hdphoto1.wdp"/></Relationships>
</file>

<file path=ppt/slides/_rels/slide7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8.xml"/><Relationship Id="rId1" Type="http://schemas.openxmlformats.org/officeDocument/2006/relationships/slideLayout" Target="../slideLayouts/slideLayout1.xml"/><Relationship Id="rId5" Type="http://schemas.openxmlformats.org/officeDocument/2006/relationships/chart" Target="../charts/chart56.xml"/><Relationship Id="rId4" Type="http://schemas.microsoft.com/office/2007/relationships/hdphoto" Target="../media/hdphoto1.wdp"/></Relationships>
</file>

<file path=ppt/slides/_rels/slide7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9.xml"/><Relationship Id="rId1" Type="http://schemas.openxmlformats.org/officeDocument/2006/relationships/slideLayout" Target="../slideLayouts/slideLayout1.xml"/><Relationship Id="rId4" Type="http://schemas.microsoft.com/office/2007/relationships/hdphoto" Target="../media/hdphoto1.wdp"/></Relationships>
</file>

<file path=ppt/slides/_rels/slide7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0.xml"/><Relationship Id="rId1" Type="http://schemas.openxmlformats.org/officeDocument/2006/relationships/slideLayout" Target="../slideLayouts/slideLayout1.xml"/><Relationship Id="rId4" Type="http://schemas.microsoft.com/office/2007/relationships/hdphoto" Target="../media/hdphoto1.wdp"/></Relationships>
</file>

<file path=ppt/slides/_rels/slide7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1.xml"/><Relationship Id="rId1" Type="http://schemas.openxmlformats.org/officeDocument/2006/relationships/slideLayout" Target="../slideLayouts/slideLayout1.xml"/><Relationship Id="rId5" Type="http://schemas.openxmlformats.org/officeDocument/2006/relationships/chart" Target="../charts/chart57.xml"/><Relationship Id="rId4" Type="http://schemas.microsoft.com/office/2007/relationships/hdphoto" Target="../media/hdphoto1.wdp"/></Relationships>
</file>

<file path=ppt/slides/_rels/slide7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2.xml"/><Relationship Id="rId1" Type="http://schemas.openxmlformats.org/officeDocument/2006/relationships/slideLayout" Target="../slideLayouts/slideLayout1.xml"/><Relationship Id="rId5" Type="http://schemas.openxmlformats.org/officeDocument/2006/relationships/chart" Target="../charts/chart58.xml"/><Relationship Id="rId4" Type="http://schemas.microsoft.com/office/2007/relationships/hdphoto" Target="../media/hdphoto1.wdp"/></Relationships>
</file>

<file path=ppt/slides/_rels/slide7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3.xml"/><Relationship Id="rId1" Type="http://schemas.openxmlformats.org/officeDocument/2006/relationships/slideLayout" Target="../slideLayouts/slideLayout1.xml"/><Relationship Id="rId5" Type="http://schemas.openxmlformats.org/officeDocument/2006/relationships/chart" Target="../charts/chart59.xml"/><Relationship Id="rId4" Type="http://schemas.microsoft.com/office/2007/relationships/hdphoto" Target="../media/hdphoto1.wdp"/></Relationships>
</file>

<file path=ppt/slides/_rels/slide7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4.xml"/><Relationship Id="rId1" Type="http://schemas.openxmlformats.org/officeDocument/2006/relationships/slideLayout" Target="../slideLayouts/slideLayout1.xml"/><Relationship Id="rId5" Type="http://schemas.openxmlformats.org/officeDocument/2006/relationships/chart" Target="../charts/chart60.xml"/><Relationship Id="rId4" Type="http://schemas.microsoft.com/office/2007/relationships/hdphoto" Target="../media/hdphoto1.wdp"/></Relationships>
</file>

<file path=ppt/slides/_rels/slide7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5.xml"/><Relationship Id="rId1" Type="http://schemas.openxmlformats.org/officeDocument/2006/relationships/slideLayout" Target="../slideLayouts/slideLayout1.xml"/><Relationship Id="rId5" Type="http://schemas.openxmlformats.org/officeDocument/2006/relationships/chart" Target="../charts/chart61.xml"/><Relationship Id="rId4" Type="http://schemas.microsoft.com/office/2007/relationships/hdphoto" Target="../media/hdphoto1.wdp"/></Relationships>
</file>

<file path=ppt/slides/_rels/slide7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6.xml"/><Relationship Id="rId1" Type="http://schemas.openxmlformats.org/officeDocument/2006/relationships/slideLayout" Target="../slideLayouts/slideLayout1.xml"/><Relationship Id="rId5" Type="http://schemas.openxmlformats.org/officeDocument/2006/relationships/chart" Target="../charts/chart62.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7.xml"/><Relationship Id="rId1" Type="http://schemas.openxmlformats.org/officeDocument/2006/relationships/slideLayout" Target="../slideLayouts/slideLayout1.xml"/><Relationship Id="rId5" Type="http://schemas.openxmlformats.org/officeDocument/2006/relationships/chart" Target="../charts/chart63.xml"/><Relationship Id="rId4" Type="http://schemas.microsoft.com/office/2007/relationships/hdphoto" Target="../media/hdphoto1.wdp"/></Relationships>
</file>

<file path=ppt/slides/_rels/slide8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8.xml"/><Relationship Id="rId1" Type="http://schemas.openxmlformats.org/officeDocument/2006/relationships/slideLayout" Target="../slideLayouts/slideLayout1.xml"/><Relationship Id="rId5" Type="http://schemas.openxmlformats.org/officeDocument/2006/relationships/chart" Target="../charts/chart64.xml"/><Relationship Id="rId4" Type="http://schemas.microsoft.com/office/2007/relationships/hdphoto" Target="../media/hdphoto1.wdp"/></Relationships>
</file>

<file path=ppt/slides/_rels/slide8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9.xml"/><Relationship Id="rId1" Type="http://schemas.openxmlformats.org/officeDocument/2006/relationships/slideLayout" Target="../slideLayouts/slideLayout1.xml"/><Relationship Id="rId5" Type="http://schemas.openxmlformats.org/officeDocument/2006/relationships/chart" Target="../charts/chart65.xml"/><Relationship Id="rId4" Type="http://schemas.microsoft.com/office/2007/relationships/hdphoto" Target="../media/hdphoto1.wdp"/></Relationships>
</file>

<file path=ppt/slides/_rels/slide8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0.xml"/><Relationship Id="rId1" Type="http://schemas.openxmlformats.org/officeDocument/2006/relationships/slideLayout" Target="../slideLayouts/slideLayout1.xml"/><Relationship Id="rId5" Type="http://schemas.openxmlformats.org/officeDocument/2006/relationships/chart" Target="../charts/chart66.xml"/><Relationship Id="rId4" Type="http://schemas.microsoft.com/office/2007/relationships/hdphoto" Target="../media/hdphoto1.wdp"/></Relationships>
</file>

<file path=ppt/slides/_rels/slide8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1.xml"/><Relationship Id="rId1" Type="http://schemas.openxmlformats.org/officeDocument/2006/relationships/slideLayout" Target="../slideLayouts/slideLayout1.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pic>
        <p:nvPicPr>
          <p:cNvPr id="2" name="13 Imagen">
            <a:extLst>
              <a:ext uri="{FF2B5EF4-FFF2-40B4-BE49-F238E27FC236}">
                <a16:creationId xmlns:a16="http://schemas.microsoft.com/office/drawing/2014/main" id="{0773553A-93D2-4B36-B02D-D1AB15721C6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7975" y="207649"/>
            <a:ext cx="7702997" cy="1584185"/>
          </a:xfrm>
          <a:prstGeom prst="rect">
            <a:avLst/>
          </a:prstGeom>
        </p:spPr>
      </p:pic>
      <p:sp>
        <p:nvSpPr>
          <p:cNvPr id="4" name="22 CuadroTexto">
            <a:extLst>
              <a:ext uri="{FF2B5EF4-FFF2-40B4-BE49-F238E27FC236}">
                <a16:creationId xmlns:a16="http://schemas.microsoft.com/office/drawing/2014/main" id="{9AF0880D-AE85-476A-A34E-8CA1A6720F5D}"/>
              </a:ext>
            </a:extLst>
          </p:cNvPr>
          <p:cNvSpPr txBox="1"/>
          <p:nvPr/>
        </p:nvSpPr>
        <p:spPr>
          <a:xfrm>
            <a:off x="1920305" y="2492897"/>
            <a:ext cx="6110454" cy="1200329"/>
          </a:xfrm>
          <a:prstGeom prst="rect">
            <a:avLst/>
          </a:prstGeom>
          <a:noFill/>
        </p:spPr>
        <p:txBody>
          <a:bodyPr wrap="none" rtlCol="0">
            <a:spAutoFit/>
          </a:bodyPr>
          <a:lstStyle/>
          <a:p>
            <a:pPr algn="ctr"/>
            <a:r>
              <a:rPr lang="es-MX" sz="2400" b="1" dirty="0"/>
              <a:t>SECRETARÍA DE FINANZAS Y ADMINISTRACIÓN</a:t>
            </a:r>
          </a:p>
          <a:p>
            <a:pPr algn="ctr"/>
            <a:endParaRPr lang="es-MX" sz="2400" b="1" dirty="0"/>
          </a:p>
          <a:p>
            <a:pPr algn="ctr"/>
            <a:r>
              <a:rPr lang="es-MX" sz="2400" b="1" dirty="0"/>
              <a:t>DIRECCIÓN DE RECURSOS HUMANOS</a:t>
            </a:r>
          </a:p>
        </p:txBody>
      </p:sp>
      <p:sp>
        <p:nvSpPr>
          <p:cNvPr id="6" name="23 CuadroTexto">
            <a:extLst>
              <a:ext uri="{FF2B5EF4-FFF2-40B4-BE49-F238E27FC236}">
                <a16:creationId xmlns:a16="http://schemas.microsoft.com/office/drawing/2014/main" id="{12E21035-C51A-4D4C-8C3C-46987C4A2DD2}"/>
              </a:ext>
            </a:extLst>
          </p:cNvPr>
          <p:cNvSpPr txBox="1"/>
          <p:nvPr/>
        </p:nvSpPr>
        <p:spPr>
          <a:xfrm>
            <a:off x="2674660" y="4653137"/>
            <a:ext cx="4406271" cy="923330"/>
          </a:xfrm>
          <a:prstGeom prst="rect">
            <a:avLst/>
          </a:prstGeom>
          <a:noFill/>
        </p:spPr>
        <p:txBody>
          <a:bodyPr wrap="none" rtlCol="0">
            <a:spAutoFit/>
          </a:bodyPr>
          <a:lstStyle/>
          <a:p>
            <a:pPr algn="ctr"/>
            <a:r>
              <a:rPr lang="es-MX" b="1" dirty="0"/>
              <a:t>RESULTADOS EVALUACIÓN DE </a:t>
            </a:r>
          </a:p>
          <a:p>
            <a:pPr algn="ctr"/>
            <a:r>
              <a:rPr lang="es-MX" b="1" dirty="0"/>
              <a:t>AMBIENTE DE TRABAJO 2019</a:t>
            </a:r>
          </a:p>
          <a:p>
            <a:pPr algn="ctr"/>
            <a:r>
              <a:rPr lang="es-MX" b="1" dirty="0"/>
              <a:t>UNIDAD ACADÉMICA DE CIENCIAS SOCIALES</a:t>
            </a:r>
          </a:p>
        </p:txBody>
      </p:sp>
      <p:sp>
        <p:nvSpPr>
          <p:cNvPr id="8" name="24 CuadroTexto">
            <a:extLst>
              <a:ext uri="{FF2B5EF4-FFF2-40B4-BE49-F238E27FC236}">
                <a16:creationId xmlns:a16="http://schemas.microsoft.com/office/drawing/2014/main" id="{F3CBD4A2-F75A-4412-8666-C114FDB359C8}"/>
              </a:ext>
            </a:extLst>
          </p:cNvPr>
          <p:cNvSpPr txBox="1"/>
          <p:nvPr/>
        </p:nvSpPr>
        <p:spPr>
          <a:xfrm>
            <a:off x="7033681" y="6021288"/>
            <a:ext cx="1463286" cy="338554"/>
          </a:xfrm>
          <a:prstGeom prst="rect">
            <a:avLst/>
          </a:prstGeom>
          <a:noFill/>
        </p:spPr>
        <p:txBody>
          <a:bodyPr wrap="none" rtlCol="0">
            <a:spAutoFit/>
          </a:bodyPr>
          <a:lstStyle/>
          <a:p>
            <a:r>
              <a:rPr lang="es-MX" sz="1600" b="1" dirty="0"/>
              <a:t>OCTUBRE 2021</a:t>
            </a:r>
          </a:p>
        </p:txBody>
      </p:sp>
    </p:spTree>
    <p:extLst>
      <p:ext uri="{BB962C8B-B14F-4D97-AF65-F5344CB8AC3E}">
        <p14:creationId xmlns:p14="http://schemas.microsoft.com/office/powerpoint/2010/main" val="4088006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pic>
        <p:nvPicPr>
          <p:cNvPr id="2" name="Imagen 1">
            <a:extLst>
              <a:ext uri="{FF2B5EF4-FFF2-40B4-BE49-F238E27FC236}">
                <a16:creationId xmlns:a16="http://schemas.microsoft.com/office/drawing/2014/main" id="{BCDF25E2-FC12-4AEA-B1C9-7107CD0CE1FD}"/>
              </a:ext>
            </a:extLst>
          </p:cNvPr>
          <p:cNvPicPr>
            <a:picLocks noChangeAspect="1"/>
          </p:cNvPicPr>
          <p:nvPr/>
        </p:nvPicPr>
        <p:blipFill>
          <a:blip r:embed="rId3"/>
          <a:stretch>
            <a:fillRect/>
          </a:stretch>
        </p:blipFill>
        <p:spPr>
          <a:xfrm>
            <a:off x="1197582" y="548680"/>
            <a:ext cx="7550882" cy="5693461"/>
          </a:xfrm>
          <a:prstGeom prst="rect">
            <a:avLst/>
          </a:prstGeom>
        </p:spPr>
      </p:pic>
    </p:spTree>
    <p:extLst>
      <p:ext uri="{BB962C8B-B14F-4D97-AF65-F5344CB8AC3E}">
        <p14:creationId xmlns:p14="http://schemas.microsoft.com/office/powerpoint/2010/main" val="24237712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pic>
        <p:nvPicPr>
          <p:cNvPr id="2" name="Imagen 1">
            <a:extLst>
              <a:ext uri="{FF2B5EF4-FFF2-40B4-BE49-F238E27FC236}">
                <a16:creationId xmlns:a16="http://schemas.microsoft.com/office/drawing/2014/main" id="{45FDBB05-71F1-45E2-805B-1650F76A8A61}"/>
              </a:ext>
            </a:extLst>
          </p:cNvPr>
          <p:cNvPicPr>
            <a:picLocks noChangeAspect="1"/>
          </p:cNvPicPr>
          <p:nvPr/>
        </p:nvPicPr>
        <p:blipFill>
          <a:blip r:embed="rId3"/>
          <a:stretch>
            <a:fillRect/>
          </a:stretch>
        </p:blipFill>
        <p:spPr>
          <a:xfrm>
            <a:off x="1102652" y="548681"/>
            <a:ext cx="7816118" cy="5498896"/>
          </a:xfrm>
          <a:prstGeom prst="rect">
            <a:avLst/>
          </a:prstGeom>
        </p:spPr>
      </p:pic>
    </p:spTree>
    <p:extLst>
      <p:ext uri="{BB962C8B-B14F-4D97-AF65-F5344CB8AC3E}">
        <p14:creationId xmlns:p14="http://schemas.microsoft.com/office/powerpoint/2010/main" val="40924515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pic>
        <p:nvPicPr>
          <p:cNvPr id="2" name="Imagen 1">
            <a:extLst>
              <a:ext uri="{FF2B5EF4-FFF2-40B4-BE49-F238E27FC236}">
                <a16:creationId xmlns:a16="http://schemas.microsoft.com/office/drawing/2014/main" id="{C56991FF-D302-4159-B2EB-C39C17BEEF9E}"/>
              </a:ext>
            </a:extLst>
          </p:cNvPr>
          <p:cNvPicPr>
            <a:picLocks noChangeAspect="1"/>
          </p:cNvPicPr>
          <p:nvPr/>
        </p:nvPicPr>
        <p:blipFill>
          <a:blip r:embed="rId3"/>
          <a:stretch>
            <a:fillRect/>
          </a:stretch>
        </p:blipFill>
        <p:spPr>
          <a:xfrm>
            <a:off x="1056183" y="588146"/>
            <a:ext cx="7692280" cy="5531439"/>
          </a:xfrm>
          <a:prstGeom prst="rect">
            <a:avLst/>
          </a:prstGeom>
        </p:spPr>
      </p:pic>
    </p:spTree>
    <p:extLst>
      <p:ext uri="{BB962C8B-B14F-4D97-AF65-F5344CB8AC3E}">
        <p14:creationId xmlns:p14="http://schemas.microsoft.com/office/powerpoint/2010/main" val="32240554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pic>
        <p:nvPicPr>
          <p:cNvPr id="2" name="Imagen 1">
            <a:extLst>
              <a:ext uri="{FF2B5EF4-FFF2-40B4-BE49-F238E27FC236}">
                <a16:creationId xmlns:a16="http://schemas.microsoft.com/office/drawing/2014/main" id="{F9E184E2-0566-459A-8E5B-E5210870AE90}"/>
              </a:ext>
            </a:extLst>
          </p:cNvPr>
          <p:cNvPicPr>
            <a:picLocks noChangeAspect="1"/>
          </p:cNvPicPr>
          <p:nvPr/>
        </p:nvPicPr>
        <p:blipFill>
          <a:blip r:embed="rId3"/>
          <a:stretch>
            <a:fillRect/>
          </a:stretch>
        </p:blipFill>
        <p:spPr>
          <a:xfrm>
            <a:off x="1056932" y="538719"/>
            <a:ext cx="7691531" cy="5580865"/>
          </a:xfrm>
          <a:prstGeom prst="rect">
            <a:avLst/>
          </a:prstGeom>
        </p:spPr>
      </p:pic>
    </p:spTree>
    <p:extLst>
      <p:ext uri="{BB962C8B-B14F-4D97-AF65-F5344CB8AC3E}">
        <p14:creationId xmlns:p14="http://schemas.microsoft.com/office/powerpoint/2010/main" val="40223658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79440"/>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5 CuadroTexto">
            <a:extLst>
              <a:ext uri="{FF2B5EF4-FFF2-40B4-BE49-F238E27FC236}">
                <a16:creationId xmlns:a16="http://schemas.microsoft.com/office/drawing/2014/main" id="{C6FF5609-8E36-42DB-A204-74AAF55B3196}"/>
              </a:ext>
            </a:extLst>
          </p:cNvPr>
          <p:cNvSpPr txBox="1"/>
          <p:nvPr/>
        </p:nvSpPr>
        <p:spPr>
          <a:xfrm>
            <a:off x="2063148" y="2420889"/>
            <a:ext cx="6253267" cy="1938992"/>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I .- IDENTIDAD INSTITUCIONAL</a:t>
            </a:r>
          </a:p>
          <a:p>
            <a:pPr algn="ctr"/>
            <a:r>
              <a:rPr lang="es-MX" sz="4000" b="1" dirty="0">
                <a:effectLst>
                  <a:outerShdw blurRad="38100" dist="38100" dir="2700000" algn="tl">
                    <a:srgbClr val="000000">
                      <a:alpha val="43137"/>
                    </a:srgbClr>
                  </a:outerShdw>
                </a:effectLst>
              </a:rPr>
              <a:t>(II)</a:t>
            </a:r>
          </a:p>
        </p:txBody>
      </p:sp>
    </p:spTree>
    <p:extLst>
      <p:ext uri="{BB962C8B-B14F-4D97-AF65-F5344CB8AC3E}">
        <p14:creationId xmlns:p14="http://schemas.microsoft.com/office/powerpoint/2010/main" val="29566037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12836"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CuadroTexto 6">
            <a:extLst>
              <a:ext uri="{FF2B5EF4-FFF2-40B4-BE49-F238E27FC236}">
                <a16:creationId xmlns:a16="http://schemas.microsoft.com/office/drawing/2014/main" id="{930E5806-2D64-40EF-91D0-33093C14F9C3}"/>
              </a:ext>
            </a:extLst>
          </p:cNvPr>
          <p:cNvSpPr txBox="1"/>
          <p:nvPr/>
        </p:nvSpPr>
        <p:spPr>
          <a:xfrm>
            <a:off x="2097438" y="5373216"/>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8" name="CuadroTexto 7">
            <a:extLst>
              <a:ext uri="{FF2B5EF4-FFF2-40B4-BE49-F238E27FC236}">
                <a16:creationId xmlns:a16="http://schemas.microsoft.com/office/drawing/2014/main" id="{7F71E537-73F3-4476-A51C-CFE3E6388ABC}"/>
              </a:ext>
            </a:extLst>
          </p:cNvPr>
          <p:cNvSpPr txBox="1"/>
          <p:nvPr/>
        </p:nvSpPr>
        <p:spPr>
          <a:xfrm>
            <a:off x="1155137" y="954503"/>
            <a:ext cx="6833726" cy="338554"/>
          </a:xfrm>
          <a:prstGeom prst="rect">
            <a:avLst/>
          </a:prstGeom>
          <a:noFill/>
        </p:spPr>
        <p:txBody>
          <a:bodyPr wrap="square" rtlCol="0">
            <a:spAutoFit/>
          </a:bodyPr>
          <a:lstStyle/>
          <a:p>
            <a:r>
              <a:rPr lang="es-MX" sz="1600" b="1" dirty="0">
                <a:solidFill>
                  <a:schemeClr val="tx2"/>
                </a:solidFill>
              </a:rPr>
              <a:t>CUADRO II-1</a:t>
            </a:r>
            <a:r>
              <a:rPr lang="es-MX" sz="1600" dirty="0">
                <a:solidFill>
                  <a:schemeClr val="tx2"/>
                </a:solidFill>
              </a:rPr>
              <a:t>. ¿TE SIENTES ORGULLOSO DE FORMAR PARTE DE LA INSTITUCIÓN? </a:t>
            </a:r>
          </a:p>
        </p:txBody>
      </p:sp>
      <p:graphicFrame>
        <p:nvGraphicFramePr>
          <p:cNvPr id="20" name="Gráfico 19">
            <a:extLst>
              <a:ext uri="{FF2B5EF4-FFF2-40B4-BE49-F238E27FC236}">
                <a16:creationId xmlns:a16="http://schemas.microsoft.com/office/drawing/2014/main" id="{63F344A2-5ABE-4B62-9FED-4634D2D5658E}"/>
              </a:ext>
            </a:extLst>
          </p:cNvPr>
          <p:cNvGraphicFramePr>
            <a:graphicFrameLocks/>
          </p:cNvGraphicFramePr>
          <p:nvPr>
            <p:extLst>
              <p:ext uri="{D42A27DB-BD31-4B8C-83A1-F6EECF244321}">
                <p14:modId xmlns:p14="http://schemas.microsoft.com/office/powerpoint/2010/main" val="622286000"/>
              </p:ext>
            </p:extLst>
          </p:nvPr>
        </p:nvGraphicFramePr>
        <p:xfrm>
          <a:off x="1625827"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274357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2545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1">
            <a:extLst>
              <a:ext uri="{FF2B5EF4-FFF2-40B4-BE49-F238E27FC236}">
                <a16:creationId xmlns:a16="http://schemas.microsoft.com/office/drawing/2014/main" id="{D71BB9D3-D960-4C01-A5C0-5E2E15F9EF81}"/>
              </a:ext>
            </a:extLst>
          </p:cNvPr>
          <p:cNvSpPr txBox="1"/>
          <p:nvPr/>
        </p:nvSpPr>
        <p:spPr>
          <a:xfrm>
            <a:off x="4896008" y="3861048"/>
            <a:ext cx="677739"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MX" sz="1050" b="1" dirty="0">
              <a:solidFill>
                <a:schemeClr val="tx1"/>
              </a:solidFill>
            </a:endParaRPr>
          </a:p>
        </p:txBody>
      </p:sp>
      <p:sp>
        <p:nvSpPr>
          <p:cNvPr id="24" name="CuadroTexto 1">
            <a:extLst>
              <a:ext uri="{FF2B5EF4-FFF2-40B4-BE49-F238E27FC236}">
                <a16:creationId xmlns:a16="http://schemas.microsoft.com/office/drawing/2014/main" id="{D71BB9D3-D960-4C01-A5C0-5E2E15F9EF81}"/>
              </a:ext>
            </a:extLst>
          </p:cNvPr>
          <p:cNvSpPr txBox="1"/>
          <p:nvPr/>
        </p:nvSpPr>
        <p:spPr>
          <a:xfrm>
            <a:off x="6660232" y="4293096"/>
            <a:ext cx="677739"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MX" sz="1050" b="1" dirty="0">
              <a:solidFill>
                <a:schemeClr val="tx1"/>
              </a:solidFill>
            </a:endParaRPr>
          </a:p>
        </p:txBody>
      </p:sp>
      <p:sp>
        <p:nvSpPr>
          <p:cNvPr id="26" name="CuadroTexto 25">
            <a:extLst>
              <a:ext uri="{FF2B5EF4-FFF2-40B4-BE49-F238E27FC236}">
                <a16:creationId xmlns:a16="http://schemas.microsoft.com/office/drawing/2014/main" id="{1252FE93-5FE8-4F37-B81F-70D3BD4AD944}"/>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II-2</a:t>
            </a:r>
            <a:r>
              <a:rPr lang="es-MX" sz="1600" dirty="0">
                <a:solidFill>
                  <a:schemeClr val="tx2"/>
                </a:solidFill>
              </a:rPr>
              <a:t>. SELECCIONA 3 DE LOS SIGUIENTES ELEMENTOS DE LA UAN CON LOS QUE TE         DENTIFICAS MÁS</a:t>
            </a:r>
          </a:p>
        </p:txBody>
      </p:sp>
      <p:sp>
        <p:nvSpPr>
          <p:cNvPr id="27" name="CuadroTexto 26">
            <a:extLst>
              <a:ext uri="{FF2B5EF4-FFF2-40B4-BE49-F238E27FC236}">
                <a16:creationId xmlns:a16="http://schemas.microsoft.com/office/drawing/2014/main" id="{AA5F62D9-EAA4-45FB-80A5-DDF4BDD5E8C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graphicFrame>
        <p:nvGraphicFramePr>
          <p:cNvPr id="20" name="Gráfico 19">
            <a:extLst>
              <a:ext uri="{FF2B5EF4-FFF2-40B4-BE49-F238E27FC236}">
                <a16:creationId xmlns:a16="http://schemas.microsoft.com/office/drawing/2014/main" id="{14697ADA-2FB4-4ADE-8ED0-03E9779378E3}"/>
              </a:ext>
            </a:extLst>
          </p:cNvPr>
          <p:cNvGraphicFramePr>
            <a:graphicFrameLocks/>
          </p:cNvGraphicFramePr>
          <p:nvPr>
            <p:extLst>
              <p:ext uri="{D42A27DB-BD31-4B8C-83A1-F6EECF244321}">
                <p14:modId xmlns:p14="http://schemas.microsoft.com/office/powerpoint/2010/main" val="972134609"/>
              </p:ext>
            </p:extLst>
          </p:nvPr>
        </p:nvGraphicFramePr>
        <p:xfrm>
          <a:off x="1474776" y="1447937"/>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6673210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5754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3EF6BE6-9F94-4EB8-AE3A-72936C7F6A95}"/>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DE2357FB-0EF5-470F-B88D-CD668DF13711}"/>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II-3</a:t>
            </a:r>
            <a:r>
              <a:rPr lang="es-MX" sz="1600" dirty="0">
                <a:solidFill>
                  <a:schemeClr val="tx2"/>
                </a:solidFill>
              </a:rPr>
              <a:t>. ¿CONOCES EL CÓDIGO DE ÉTICA DE LA INSTITUCIÓN?</a:t>
            </a:r>
          </a:p>
        </p:txBody>
      </p:sp>
      <p:graphicFrame>
        <p:nvGraphicFramePr>
          <p:cNvPr id="20" name="Gráfico 19">
            <a:extLst>
              <a:ext uri="{FF2B5EF4-FFF2-40B4-BE49-F238E27FC236}">
                <a16:creationId xmlns:a16="http://schemas.microsoft.com/office/drawing/2014/main" id="{76028FA4-E486-4D3E-BBB5-EA7158B27C8E}"/>
              </a:ext>
            </a:extLst>
          </p:cNvPr>
          <p:cNvGraphicFramePr>
            <a:graphicFrameLocks/>
          </p:cNvGraphicFramePr>
          <p:nvPr>
            <p:extLst>
              <p:ext uri="{D42A27DB-BD31-4B8C-83A1-F6EECF244321}">
                <p14:modId xmlns:p14="http://schemas.microsoft.com/office/powerpoint/2010/main" val="3870792493"/>
              </p:ext>
            </p:extLst>
          </p:nvPr>
        </p:nvGraphicFramePr>
        <p:xfrm>
          <a:off x="1605648"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892802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5025"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966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9" name="CuadroTexto 28">
            <a:extLst>
              <a:ext uri="{FF2B5EF4-FFF2-40B4-BE49-F238E27FC236}">
                <a16:creationId xmlns:a16="http://schemas.microsoft.com/office/drawing/2014/main" id="{DA775932-1740-476A-9BD2-E2529C581AC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30" name="CuadroTexto 29">
            <a:extLst>
              <a:ext uri="{FF2B5EF4-FFF2-40B4-BE49-F238E27FC236}">
                <a16:creationId xmlns:a16="http://schemas.microsoft.com/office/drawing/2014/main" id="{62701ED4-F1C1-4586-A5A2-316A8D055F9E}"/>
              </a:ext>
            </a:extLst>
          </p:cNvPr>
          <p:cNvSpPr txBox="1"/>
          <p:nvPr/>
        </p:nvSpPr>
        <p:spPr>
          <a:xfrm>
            <a:off x="940824" y="855327"/>
            <a:ext cx="8117474" cy="584775"/>
          </a:xfrm>
          <a:prstGeom prst="rect">
            <a:avLst/>
          </a:prstGeom>
          <a:noFill/>
        </p:spPr>
        <p:txBody>
          <a:bodyPr wrap="square" rtlCol="0">
            <a:spAutoFit/>
          </a:bodyPr>
          <a:lstStyle/>
          <a:p>
            <a:r>
              <a:rPr lang="es-MX" sz="1600" b="1" dirty="0">
                <a:solidFill>
                  <a:schemeClr val="tx2"/>
                </a:solidFill>
              </a:rPr>
              <a:t>CUADRO II-4</a:t>
            </a:r>
            <a:r>
              <a:rPr lang="es-MX" sz="1600" dirty="0">
                <a:solidFill>
                  <a:schemeClr val="tx2"/>
                </a:solidFill>
              </a:rPr>
              <a:t>. ENUMERA DEL 1 AL 8 LOS SIGUIENTES VALORES INSTITUCIONALES (SIENDO EL 1 EL MÁS IMPORTANTE)</a:t>
            </a:r>
          </a:p>
        </p:txBody>
      </p:sp>
      <p:graphicFrame>
        <p:nvGraphicFramePr>
          <p:cNvPr id="25" name="Gráfico 24">
            <a:extLst>
              <a:ext uri="{FF2B5EF4-FFF2-40B4-BE49-F238E27FC236}">
                <a16:creationId xmlns:a16="http://schemas.microsoft.com/office/drawing/2014/main" id="{8561586A-EFD9-4AE1-9EE0-521AD687D378}"/>
              </a:ext>
            </a:extLst>
          </p:cNvPr>
          <p:cNvGraphicFramePr>
            <a:graphicFrameLocks/>
          </p:cNvGraphicFramePr>
          <p:nvPr>
            <p:extLst>
              <p:ext uri="{D42A27DB-BD31-4B8C-83A1-F6EECF244321}">
                <p14:modId xmlns:p14="http://schemas.microsoft.com/office/powerpoint/2010/main" val="2185786416"/>
              </p:ext>
            </p:extLst>
          </p:nvPr>
        </p:nvGraphicFramePr>
        <p:xfrm>
          <a:off x="1546901" y="1565857"/>
          <a:ext cx="6796800" cy="4104000"/>
        </p:xfrm>
        <a:graphic>
          <a:graphicData uri="http://schemas.openxmlformats.org/drawingml/2006/chart">
            <c:chart xmlns:c="http://schemas.openxmlformats.org/drawingml/2006/chart" xmlns:r="http://schemas.openxmlformats.org/officeDocument/2006/relationships" r:id="rId5"/>
          </a:graphicData>
        </a:graphic>
      </p:graphicFrame>
      <p:sp>
        <p:nvSpPr>
          <p:cNvPr id="26" name="CuadroTexto 25">
            <a:extLst>
              <a:ext uri="{FF2B5EF4-FFF2-40B4-BE49-F238E27FC236}">
                <a16:creationId xmlns:a16="http://schemas.microsoft.com/office/drawing/2014/main" id="{70B2AB75-78F3-417C-972B-2F5FB7DCDAA5}"/>
              </a:ext>
            </a:extLst>
          </p:cNvPr>
          <p:cNvSpPr txBox="1"/>
          <p:nvPr/>
        </p:nvSpPr>
        <p:spPr>
          <a:xfrm>
            <a:off x="7719995" y="4060174"/>
            <a:ext cx="346784" cy="276999"/>
          </a:xfrm>
          <a:prstGeom prst="rect">
            <a:avLst/>
          </a:prstGeom>
          <a:noFill/>
        </p:spPr>
        <p:txBody>
          <a:bodyPr wrap="square" rtlCol="0">
            <a:spAutoFit/>
          </a:bodyPr>
          <a:lstStyle/>
          <a:p>
            <a:r>
              <a:rPr lang="es-MX" sz="1200" dirty="0"/>
              <a:t>8</a:t>
            </a:r>
          </a:p>
        </p:txBody>
      </p:sp>
      <p:sp>
        <p:nvSpPr>
          <p:cNvPr id="27" name="CuadroTexto 26">
            <a:extLst>
              <a:ext uri="{FF2B5EF4-FFF2-40B4-BE49-F238E27FC236}">
                <a16:creationId xmlns:a16="http://schemas.microsoft.com/office/drawing/2014/main" id="{5F998644-6F45-4575-A9F9-2D781F574537}"/>
              </a:ext>
            </a:extLst>
          </p:cNvPr>
          <p:cNvSpPr txBox="1"/>
          <p:nvPr/>
        </p:nvSpPr>
        <p:spPr>
          <a:xfrm>
            <a:off x="6945130" y="4059049"/>
            <a:ext cx="346784" cy="276999"/>
          </a:xfrm>
          <a:prstGeom prst="rect">
            <a:avLst/>
          </a:prstGeom>
          <a:noFill/>
        </p:spPr>
        <p:txBody>
          <a:bodyPr wrap="square" rtlCol="0">
            <a:spAutoFit/>
          </a:bodyPr>
          <a:lstStyle/>
          <a:p>
            <a:r>
              <a:rPr lang="es-MX" sz="1200" dirty="0"/>
              <a:t>7</a:t>
            </a:r>
          </a:p>
        </p:txBody>
      </p:sp>
      <p:sp>
        <p:nvSpPr>
          <p:cNvPr id="28" name="CuadroTexto 27">
            <a:extLst>
              <a:ext uri="{FF2B5EF4-FFF2-40B4-BE49-F238E27FC236}">
                <a16:creationId xmlns:a16="http://schemas.microsoft.com/office/drawing/2014/main" id="{7AC15D70-DD46-4E7D-BBAA-FDABDA2F6743}"/>
              </a:ext>
            </a:extLst>
          </p:cNvPr>
          <p:cNvSpPr txBox="1"/>
          <p:nvPr/>
        </p:nvSpPr>
        <p:spPr>
          <a:xfrm>
            <a:off x="6158419" y="4058558"/>
            <a:ext cx="346784" cy="276999"/>
          </a:xfrm>
          <a:prstGeom prst="rect">
            <a:avLst/>
          </a:prstGeom>
          <a:noFill/>
        </p:spPr>
        <p:txBody>
          <a:bodyPr wrap="square" rtlCol="0">
            <a:spAutoFit/>
          </a:bodyPr>
          <a:lstStyle/>
          <a:p>
            <a:r>
              <a:rPr lang="es-MX" sz="1200" dirty="0"/>
              <a:t>6</a:t>
            </a:r>
          </a:p>
        </p:txBody>
      </p:sp>
      <p:sp>
        <p:nvSpPr>
          <p:cNvPr id="31" name="CuadroTexto 30">
            <a:extLst>
              <a:ext uri="{FF2B5EF4-FFF2-40B4-BE49-F238E27FC236}">
                <a16:creationId xmlns:a16="http://schemas.microsoft.com/office/drawing/2014/main" id="{79193EB2-EB95-4CDA-84EE-8D1A9E316B10}"/>
              </a:ext>
            </a:extLst>
          </p:cNvPr>
          <p:cNvSpPr txBox="1"/>
          <p:nvPr/>
        </p:nvSpPr>
        <p:spPr>
          <a:xfrm>
            <a:off x="5403749" y="4057775"/>
            <a:ext cx="346784" cy="276999"/>
          </a:xfrm>
          <a:prstGeom prst="rect">
            <a:avLst/>
          </a:prstGeom>
          <a:noFill/>
        </p:spPr>
        <p:txBody>
          <a:bodyPr wrap="square" rtlCol="0">
            <a:spAutoFit/>
          </a:bodyPr>
          <a:lstStyle/>
          <a:p>
            <a:r>
              <a:rPr lang="es-MX" sz="1200" dirty="0"/>
              <a:t>5</a:t>
            </a:r>
          </a:p>
        </p:txBody>
      </p:sp>
      <p:sp>
        <p:nvSpPr>
          <p:cNvPr id="32" name="CuadroTexto 31">
            <a:extLst>
              <a:ext uri="{FF2B5EF4-FFF2-40B4-BE49-F238E27FC236}">
                <a16:creationId xmlns:a16="http://schemas.microsoft.com/office/drawing/2014/main" id="{498F7512-4275-46BC-AD1F-486AE7A5BB20}"/>
              </a:ext>
            </a:extLst>
          </p:cNvPr>
          <p:cNvSpPr txBox="1"/>
          <p:nvPr/>
        </p:nvSpPr>
        <p:spPr>
          <a:xfrm>
            <a:off x="4572447" y="4086067"/>
            <a:ext cx="346784" cy="276999"/>
          </a:xfrm>
          <a:prstGeom prst="rect">
            <a:avLst/>
          </a:prstGeom>
          <a:noFill/>
        </p:spPr>
        <p:txBody>
          <a:bodyPr wrap="square" rtlCol="0">
            <a:spAutoFit/>
          </a:bodyPr>
          <a:lstStyle/>
          <a:p>
            <a:r>
              <a:rPr lang="es-MX" sz="1200" dirty="0"/>
              <a:t>4</a:t>
            </a:r>
          </a:p>
        </p:txBody>
      </p:sp>
      <p:sp>
        <p:nvSpPr>
          <p:cNvPr id="33" name="CuadroTexto 32">
            <a:extLst>
              <a:ext uri="{FF2B5EF4-FFF2-40B4-BE49-F238E27FC236}">
                <a16:creationId xmlns:a16="http://schemas.microsoft.com/office/drawing/2014/main" id="{A813A439-E71F-46BD-8306-6454FC78B649}"/>
              </a:ext>
            </a:extLst>
          </p:cNvPr>
          <p:cNvSpPr txBox="1"/>
          <p:nvPr/>
        </p:nvSpPr>
        <p:spPr>
          <a:xfrm>
            <a:off x="3788464" y="4057140"/>
            <a:ext cx="346784" cy="276999"/>
          </a:xfrm>
          <a:prstGeom prst="rect">
            <a:avLst/>
          </a:prstGeom>
          <a:noFill/>
        </p:spPr>
        <p:txBody>
          <a:bodyPr wrap="square" rtlCol="0">
            <a:spAutoFit/>
          </a:bodyPr>
          <a:lstStyle/>
          <a:p>
            <a:r>
              <a:rPr lang="es-MX" sz="1200" dirty="0"/>
              <a:t>3</a:t>
            </a:r>
          </a:p>
        </p:txBody>
      </p:sp>
      <p:sp>
        <p:nvSpPr>
          <p:cNvPr id="34" name="CuadroTexto 33">
            <a:extLst>
              <a:ext uri="{FF2B5EF4-FFF2-40B4-BE49-F238E27FC236}">
                <a16:creationId xmlns:a16="http://schemas.microsoft.com/office/drawing/2014/main" id="{91B4769F-4EF9-4715-B81A-FA16AE6953FC}"/>
              </a:ext>
            </a:extLst>
          </p:cNvPr>
          <p:cNvSpPr txBox="1"/>
          <p:nvPr/>
        </p:nvSpPr>
        <p:spPr>
          <a:xfrm>
            <a:off x="2194514" y="4031106"/>
            <a:ext cx="346784" cy="276999"/>
          </a:xfrm>
          <a:prstGeom prst="rect">
            <a:avLst/>
          </a:prstGeom>
          <a:noFill/>
        </p:spPr>
        <p:txBody>
          <a:bodyPr wrap="square" rtlCol="0">
            <a:spAutoFit/>
          </a:bodyPr>
          <a:lstStyle/>
          <a:p>
            <a:r>
              <a:rPr lang="es-MX" sz="1200" dirty="0"/>
              <a:t>1</a:t>
            </a:r>
          </a:p>
        </p:txBody>
      </p:sp>
      <p:sp>
        <p:nvSpPr>
          <p:cNvPr id="35" name="CuadroTexto 34">
            <a:extLst>
              <a:ext uri="{FF2B5EF4-FFF2-40B4-BE49-F238E27FC236}">
                <a16:creationId xmlns:a16="http://schemas.microsoft.com/office/drawing/2014/main" id="{B9699351-37BD-4BF3-B792-EEB5CC9061F1}"/>
              </a:ext>
            </a:extLst>
          </p:cNvPr>
          <p:cNvSpPr txBox="1"/>
          <p:nvPr/>
        </p:nvSpPr>
        <p:spPr>
          <a:xfrm>
            <a:off x="3039644" y="4056507"/>
            <a:ext cx="346784" cy="276999"/>
          </a:xfrm>
          <a:prstGeom prst="rect">
            <a:avLst/>
          </a:prstGeom>
          <a:noFill/>
        </p:spPr>
        <p:txBody>
          <a:bodyPr wrap="square" rtlCol="0">
            <a:spAutoFit/>
          </a:bodyPr>
          <a:lstStyle/>
          <a:p>
            <a:r>
              <a:rPr lang="es-MX" sz="1200" dirty="0"/>
              <a:t>2</a:t>
            </a:r>
          </a:p>
        </p:txBody>
      </p:sp>
    </p:spTree>
    <p:extLst>
      <p:ext uri="{BB962C8B-B14F-4D97-AF65-F5344CB8AC3E}">
        <p14:creationId xmlns:p14="http://schemas.microsoft.com/office/powerpoint/2010/main" val="39837590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CFC7118-AE6E-43B8-9F58-2997E3F51168}"/>
              </a:ext>
            </a:extLst>
          </p:cNvPr>
          <p:cNvSpPr txBox="1"/>
          <p:nvPr/>
        </p:nvSpPr>
        <p:spPr>
          <a:xfrm>
            <a:off x="1026655" y="232499"/>
            <a:ext cx="7854991" cy="954107"/>
          </a:xfrm>
          <a:prstGeom prst="rect">
            <a:avLst/>
          </a:prstGeom>
          <a:noFill/>
        </p:spPr>
        <p:txBody>
          <a:bodyPr wrap="square" rtlCol="0">
            <a:spAutoFit/>
          </a:bodyPr>
          <a:lstStyle/>
          <a:p>
            <a:pPr algn="ctr"/>
            <a:r>
              <a:rPr lang="es-MX" sz="2800" b="1" dirty="0">
                <a:effectLst>
                  <a:outerShdw blurRad="38100" dist="38100" dir="2700000" algn="tl">
                    <a:srgbClr val="000000">
                      <a:alpha val="43137"/>
                    </a:srgbClr>
                  </a:outerShdw>
                </a:effectLst>
              </a:rPr>
              <a:t>IDENTIDAD INSTITUCIONAL</a:t>
            </a:r>
          </a:p>
          <a:p>
            <a:pPr algn="ctr"/>
            <a:r>
              <a:rPr lang="es-MX" sz="2800" b="1" dirty="0">
                <a:effectLst>
                  <a:outerShdw blurRad="38100" dist="38100" dir="2700000" algn="tl">
                    <a:srgbClr val="000000">
                      <a:alpha val="43137"/>
                    </a:srgbClr>
                  </a:outerShdw>
                </a:effectLst>
              </a:rPr>
              <a:t>(II)</a:t>
            </a:r>
          </a:p>
        </p:txBody>
      </p:sp>
      <p:sp>
        <p:nvSpPr>
          <p:cNvPr id="6" name="CuadroTexto 5">
            <a:extLst>
              <a:ext uri="{FF2B5EF4-FFF2-40B4-BE49-F238E27FC236}">
                <a16:creationId xmlns:a16="http://schemas.microsoft.com/office/drawing/2014/main" id="{FEDAC781-EE8C-4AED-BF2E-79DD4B35545D}"/>
              </a:ext>
            </a:extLst>
          </p:cNvPr>
          <p:cNvSpPr txBox="1"/>
          <p:nvPr/>
        </p:nvSpPr>
        <p:spPr>
          <a:xfrm>
            <a:off x="1403648" y="1073035"/>
            <a:ext cx="7325386" cy="4982582"/>
          </a:xfrm>
          <a:prstGeom prst="rect">
            <a:avLst/>
          </a:prstGeom>
          <a:noFill/>
        </p:spPr>
        <p:txBody>
          <a:bodyPr wrap="square" rtlCol="0">
            <a:spAutoFit/>
          </a:bodyPr>
          <a:lstStyle/>
          <a:p>
            <a:pPr>
              <a:lnSpc>
                <a:spcPct val="106000"/>
              </a:lnSpc>
              <a:spcAft>
                <a:spcPts val="800"/>
              </a:spcAft>
            </a:pPr>
            <a:r>
              <a:rPr lang="es-MX" sz="16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 el rubro </a:t>
            </a:r>
            <a:r>
              <a:rPr lang="es-MX" sz="16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a:t>
            </a:r>
            <a:r>
              <a:rPr lang="es-MX" sz="16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de </a:t>
            </a:r>
            <a:r>
              <a:rPr lang="es-MX" sz="16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“Identidad Institucional</a:t>
            </a:r>
            <a:r>
              <a:rPr lang="es-MX" sz="16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se puede apreciar que un 98% de los encuestados se sienten </a:t>
            </a:r>
            <a:r>
              <a:rPr lang="es-MX" sz="16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orgullosos</a:t>
            </a:r>
            <a:r>
              <a:rPr lang="es-MX" sz="16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de formar parte de la institución, por otro lado, los </a:t>
            </a:r>
            <a:r>
              <a:rPr lang="es-MX" sz="16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elementos</a:t>
            </a:r>
            <a:r>
              <a:rPr lang="es-MX" sz="16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con los que se sienten más identificados son:</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buFont typeface="Symbol" panose="05050102010706020507" pitchFamily="18" charset="2"/>
              <a:buChar char=""/>
              <a:tabLst>
                <a:tab pos="457200" algn="l"/>
              </a:tabLst>
            </a:pPr>
            <a:r>
              <a:rPr lang="es-MX" sz="16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Escudo con un 61%</a:t>
            </a:r>
            <a:endParaRPr lang="es-MX" sz="1600" dirty="0">
              <a:effectLst/>
              <a:latin typeface="Times New Roman" panose="02020603050405020304" pitchFamily="18" charset="0"/>
              <a:ea typeface="Times New Roman" panose="02020603050405020304" pitchFamily="18" charset="0"/>
            </a:endParaRPr>
          </a:p>
          <a:p>
            <a:pPr marL="342900" lvl="0" indent="-342900">
              <a:lnSpc>
                <a:spcPct val="106000"/>
              </a:lnSpc>
              <a:buFont typeface="Symbol" panose="05050102010706020507" pitchFamily="18" charset="2"/>
              <a:buChar char=""/>
              <a:tabLst>
                <a:tab pos="457200" algn="l"/>
              </a:tabLst>
            </a:pPr>
            <a:r>
              <a:rPr lang="es-MX" sz="16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Egresados con un 52%</a:t>
            </a:r>
            <a:endParaRPr lang="es-MX" sz="1600" dirty="0">
              <a:effectLst/>
              <a:latin typeface="Times New Roman" panose="02020603050405020304" pitchFamily="18" charset="0"/>
              <a:ea typeface="Times New Roman" panose="02020603050405020304" pitchFamily="18" charset="0"/>
            </a:endParaRPr>
          </a:p>
          <a:p>
            <a:pPr marL="342900" lvl="0" indent="-342900">
              <a:lnSpc>
                <a:spcPct val="106000"/>
              </a:lnSpc>
              <a:buFont typeface="Symbol" panose="05050102010706020507" pitchFamily="18" charset="2"/>
              <a:buChar char=""/>
              <a:tabLst>
                <a:tab pos="457200" algn="l"/>
              </a:tabLst>
            </a:pPr>
            <a:r>
              <a:rPr lang="es-MX" sz="16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Historia con un 67%</a:t>
            </a:r>
            <a:endParaRPr lang="es-MX" sz="1600" dirty="0">
              <a:effectLst/>
              <a:latin typeface="Times New Roman" panose="02020603050405020304" pitchFamily="18" charset="0"/>
              <a:ea typeface="Times New Roman" panose="02020603050405020304" pitchFamily="18" charset="0"/>
            </a:endParaRPr>
          </a:p>
          <a:p>
            <a:pPr>
              <a:lnSpc>
                <a:spcPct val="106000"/>
              </a:lnSpc>
              <a:spcAft>
                <a:spcPts val="800"/>
              </a:spcAft>
            </a:pPr>
            <a:r>
              <a:rPr lang="es-MX" sz="16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Además, el 51% de los encuestados no conocen el </a:t>
            </a:r>
            <a:r>
              <a:rPr lang="es-MX" sz="16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código de ética</a:t>
            </a:r>
            <a:r>
              <a:rPr lang="es-MX" sz="16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de la institución, viendo una oportunidad para realizar más difusión para el incremento de este porcentaje. Los </a:t>
            </a:r>
            <a:r>
              <a:rPr lang="es-MX" sz="16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valores</a:t>
            </a:r>
            <a:r>
              <a:rPr lang="es-MX" sz="16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de la institución a consideración de los encuestados tienen el siguiente orden de importancia:</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buFont typeface="+mj-lt"/>
              <a:buAutoNum type="arabicPeriod"/>
              <a:tabLst>
                <a:tab pos="457200" algn="l"/>
              </a:tabLst>
            </a:pPr>
            <a:r>
              <a:rPr lang="es-MX" sz="16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Transparencia y Rendición de Cuentas</a:t>
            </a:r>
            <a:endParaRPr lang="es-MX" sz="1600" dirty="0">
              <a:effectLst/>
              <a:latin typeface="Times New Roman" panose="02020603050405020304" pitchFamily="18" charset="0"/>
              <a:ea typeface="Times New Roman" panose="02020603050405020304" pitchFamily="18" charset="0"/>
            </a:endParaRPr>
          </a:p>
          <a:p>
            <a:pPr marL="342900" lvl="0" indent="-342900">
              <a:lnSpc>
                <a:spcPct val="106000"/>
              </a:lnSpc>
              <a:buFont typeface="+mj-lt"/>
              <a:buAutoNum type="arabicPeriod"/>
              <a:tabLst>
                <a:tab pos="457200" algn="l"/>
              </a:tabLst>
            </a:pPr>
            <a:r>
              <a:rPr lang="es-MX" sz="16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Profesionalismo e integridad</a:t>
            </a:r>
            <a:endParaRPr lang="es-MX" sz="1600" dirty="0">
              <a:effectLst/>
              <a:latin typeface="Times New Roman" panose="02020603050405020304" pitchFamily="18" charset="0"/>
              <a:ea typeface="Times New Roman" panose="02020603050405020304" pitchFamily="18" charset="0"/>
            </a:endParaRPr>
          </a:p>
          <a:p>
            <a:pPr marL="342900" lvl="0" indent="-342900">
              <a:lnSpc>
                <a:spcPct val="106000"/>
              </a:lnSpc>
              <a:buFont typeface="+mj-lt"/>
              <a:buAutoNum type="arabicPeriod"/>
              <a:tabLst>
                <a:tab pos="457200" algn="l"/>
              </a:tabLst>
            </a:pPr>
            <a:r>
              <a:rPr lang="es-MX" sz="16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Responsabilidad</a:t>
            </a:r>
            <a:endParaRPr lang="es-MX" sz="1600" dirty="0">
              <a:effectLst/>
              <a:latin typeface="Times New Roman" panose="02020603050405020304" pitchFamily="18" charset="0"/>
              <a:ea typeface="Times New Roman" panose="02020603050405020304" pitchFamily="18" charset="0"/>
            </a:endParaRPr>
          </a:p>
          <a:p>
            <a:pPr marL="342900" lvl="0" indent="-342900">
              <a:lnSpc>
                <a:spcPct val="106000"/>
              </a:lnSpc>
              <a:buFont typeface="+mj-lt"/>
              <a:buAutoNum type="arabicPeriod"/>
              <a:tabLst>
                <a:tab pos="457200" algn="l"/>
              </a:tabLst>
            </a:pPr>
            <a:r>
              <a:rPr lang="es-MX" sz="16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Lealtad y compromiso</a:t>
            </a:r>
            <a:endParaRPr lang="es-MX" sz="1600" dirty="0">
              <a:effectLst/>
              <a:latin typeface="Times New Roman" panose="02020603050405020304" pitchFamily="18" charset="0"/>
              <a:ea typeface="Times New Roman" panose="02020603050405020304" pitchFamily="18" charset="0"/>
            </a:endParaRPr>
          </a:p>
          <a:p>
            <a:pPr marL="342900" lvl="0" indent="-342900">
              <a:lnSpc>
                <a:spcPct val="106000"/>
              </a:lnSpc>
              <a:buFont typeface="+mj-lt"/>
              <a:buAutoNum type="arabicPeriod"/>
              <a:tabLst>
                <a:tab pos="457200" algn="l"/>
              </a:tabLst>
            </a:pPr>
            <a:r>
              <a:rPr lang="es-MX" sz="16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Justicia</a:t>
            </a:r>
            <a:endParaRPr lang="es-MX" sz="1600" dirty="0">
              <a:effectLst/>
              <a:latin typeface="Times New Roman" panose="02020603050405020304" pitchFamily="18" charset="0"/>
              <a:ea typeface="Times New Roman" panose="02020603050405020304" pitchFamily="18" charset="0"/>
            </a:endParaRPr>
          </a:p>
          <a:p>
            <a:pPr marL="342900" lvl="0" indent="-342900">
              <a:lnSpc>
                <a:spcPct val="106000"/>
              </a:lnSpc>
              <a:buFont typeface="+mj-lt"/>
              <a:buAutoNum type="arabicPeriod"/>
              <a:tabLst>
                <a:tab pos="457200" algn="l"/>
              </a:tabLst>
            </a:pPr>
            <a:r>
              <a:rPr lang="es-MX" sz="16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Tolerancia</a:t>
            </a:r>
            <a:endParaRPr lang="es-MX" sz="1600" dirty="0">
              <a:effectLst/>
              <a:latin typeface="Times New Roman" panose="02020603050405020304" pitchFamily="18" charset="0"/>
              <a:ea typeface="Times New Roman" panose="02020603050405020304" pitchFamily="18" charset="0"/>
            </a:endParaRPr>
          </a:p>
          <a:p>
            <a:pPr marL="342900" lvl="0" indent="-342900">
              <a:lnSpc>
                <a:spcPct val="106000"/>
              </a:lnSpc>
              <a:buFont typeface="+mj-lt"/>
              <a:buAutoNum type="arabicPeriod"/>
              <a:tabLst>
                <a:tab pos="457200" algn="l"/>
              </a:tabLst>
            </a:pPr>
            <a:r>
              <a:rPr lang="es-MX" sz="16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Equidad</a:t>
            </a:r>
            <a:endParaRPr lang="es-MX" sz="1600" dirty="0">
              <a:effectLst/>
              <a:latin typeface="Times New Roman" panose="02020603050405020304" pitchFamily="18" charset="0"/>
              <a:ea typeface="Times New Roman" panose="02020603050405020304" pitchFamily="18" charset="0"/>
            </a:endParaRPr>
          </a:p>
          <a:p>
            <a:pPr marL="342900" lvl="0" indent="-342900">
              <a:lnSpc>
                <a:spcPct val="106000"/>
              </a:lnSpc>
              <a:buFont typeface="+mj-lt"/>
              <a:buAutoNum type="arabicPeriod"/>
              <a:tabLst>
                <a:tab pos="457200" algn="l"/>
              </a:tabLst>
            </a:pPr>
            <a:r>
              <a:rPr lang="es-MX" sz="16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Conciencia ecológica</a:t>
            </a:r>
            <a:endParaRPr lang="es-MX"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810122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graphicFrame>
        <p:nvGraphicFramePr>
          <p:cNvPr id="2" name="Tabla 1">
            <a:extLst>
              <a:ext uri="{FF2B5EF4-FFF2-40B4-BE49-F238E27FC236}">
                <a16:creationId xmlns:a16="http://schemas.microsoft.com/office/drawing/2014/main" id="{906E6E84-2EF0-4F20-8F35-3F7B8E3DF48E}"/>
              </a:ext>
            </a:extLst>
          </p:cNvPr>
          <p:cNvGraphicFramePr>
            <a:graphicFrameLocks noGrp="1"/>
          </p:cNvGraphicFramePr>
          <p:nvPr>
            <p:extLst>
              <p:ext uri="{D42A27DB-BD31-4B8C-83A1-F6EECF244321}">
                <p14:modId xmlns:p14="http://schemas.microsoft.com/office/powerpoint/2010/main" val="1134916948"/>
              </p:ext>
            </p:extLst>
          </p:nvPr>
        </p:nvGraphicFramePr>
        <p:xfrm>
          <a:off x="2195706" y="1347727"/>
          <a:ext cx="5400000" cy="3960000"/>
        </p:xfrm>
        <a:graphic>
          <a:graphicData uri="http://schemas.openxmlformats.org/drawingml/2006/table">
            <a:tbl>
              <a:tblPr/>
              <a:tblGrid>
                <a:gridCol w="2719804">
                  <a:extLst>
                    <a:ext uri="{9D8B030D-6E8A-4147-A177-3AD203B41FA5}">
                      <a16:colId xmlns:a16="http://schemas.microsoft.com/office/drawing/2014/main" val="3529515631"/>
                    </a:ext>
                  </a:extLst>
                </a:gridCol>
                <a:gridCol w="2680196">
                  <a:extLst>
                    <a:ext uri="{9D8B030D-6E8A-4147-A177-3AD203B41FA5}">
                      <a16:colId xmlns:a16="http://schemas.microsoft.com/office/drawing/2014/main" val="1935489964"/>
                    </a:ext>
                  </a:extLst>
                </a:gridCol>
              </a:tblGrid>
              <a:tr h="555906">
                <a:tc gridSpan="2">
                  <a:txBody>
                    <a:bodyPr/>
                    <a:lstStyle/>
                    <a:p>
                      <a:pPr algn="ctr" rtl="0" fontAlgn="t">
                        <a:spcBef>
                          <a:spcPts val="0"/>
                        </a:spcBef>
                        <a:spcAft>
                          <a:spcPts val="1000"/>
                        </a:spcAft>
                      </a:pPr>
                      <a:r>
                        <a:rPr lang="es-MX" sz="1400" b="1" i="0" u="none" strike="noStrike" dirty="0">
                          <a:solidFill>
                            <a:srgbClr val="000000"/>
                          </a:solidFill>
                          <a:effectLst/>
                          <a:latin typeface="Calibri" panose="020F0502020204030204" pitchFamily="34" charset="0"/>
                        </a:rPr>
                        <a:t>ÁREA : UNIDAD ACADÉMICA DE CIENCIAS SOCIALES</a:t>
                      </a:r>
                      <a:endParaRPr lang="es-MX" sz="1400" b="1" dirty="0">
                        <a:effectLst/>
                      </a:endParaRPr>
                    </a:p>
                  </a:txBody>
                  <a:tcPr marL="68580" marR="68580">
                    <a:lnL w="12700" cap="flat" cmpd="sng" algn="ctr">
                      <a:solidFill>
                        <a:srgbClr val="78C0D4"/>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hMerge="1">
                  <a:txBody>
                    <a:bodyPr/>
                    <a:lstStyle/>
                    <a:p>
                      <a:endParaRPr lang="es-MX"/>
                    </a:p>
                  </a:txBody>
                  <a:tcPr/>
                </a:tc>
                <a:extLst>
                  <a:ext uri="{0D108BD9-81ED-4DB2-BD59-A6C34878D82A}">
                    <a16:rowId xmlns:a16="http://schemas.microsoft.com/office/drawing/2014/main" val="3905538999"/>
                  </a:ext>
                </a:extLst>
              </a:tr>
              <a:tr h="337514">
                <a:tc>
                  <a:txBody>
                    <a:bodyPr/>
                    <a:lstStyle/>
                    <a:p>
                      <a:pPr algn="ctr" rtl="0" fontAlgn="t">
                        <a:spcBef>
                          <a:spcPts val="0"/>
                        </a:spcBef>
                        <a:spcAft>
                          <a:spcPts val="1000"/>
                        </a:spcAft>
                      </a:pPr>
                      <a:r>
                        <a:rPr lang="es-MX" sz="1400" b="0" i="0" u="none" strike="noStrike">
                          <a:solidFill>
                            <a:srgbClr val="000000"/>
                          </a:solidFill>
                          <a:effectLst/>
                          <a:latin typeface="Calibri" panose="020F0502020204030204" pitchFamily="34" charset="0"/>
                        </a:rPr>
                        <a:t>PERSONAL TOTAL :</a:t>
                      </a:r>
                      <a:endParaRPr lang="es-MX" sz="1400">
                        <a:effectLst/>
                      </a:endParaRPr>
                    </a:p>
                  </a:txBody>
                  <a:tcPr marL="68580" marR="68580">
                    <a:lnL w="12700" cap="flat" cmpd="sng" algn="ctr">
                      <a:solidFill>
                        <a:srgbClr val="4F81BD"/>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t">
                        <a:spcBef>
                          <a:spcPts val="0"/>
                        </a:spcBef>
                        <a:spcAft>
                          <a:spcPts val="1000"/>
                        </a:spcAft>
                      </a:pPr>
                      <a:r>
                        <a:rPr lang="es-MX" sz="1400" b="0" i="0" u="none" strike="noStrike">
                          <a:solidFill>
                            <a:srgbClr val="000000"/>
                          </a:solidFill>
                          <a:effectLst/>
                          <a:latin typeface="Calibri" panose="020F0502020204030204" pitchFamily="34" charset="0"/>
                        </a:rPr>
                        <a:t>176</a:t>
                      </a:r>
                      <a:endParaRPr lang="es-MX" sz="1400">
                        <a:effectLst/>
                      </a:endParaRPr>
                    </a:p>
                  </a:txBody>
                  <a:tcPr marL="68580" marR="68580">
                    <a:lnL w="6350" cap="flat" cmpd="sng" algn="ctr">
                      <a:solidFill>
                        <a:srgbClr val="000000"/>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210229132"/>
                  </a:ext>
                </a:extLst>
              </a:tr>
              <a:tr h="555906">
                <a:tc>
                  <a:txBody>
                    <a:bodyPr/>
                    <a:lstStyle/>
                    <a:p>
                      <a:pPr algn="ctr" rtl="0" fontAlgn="t">
                        <a:spcBef>
                          <a:spcPts val="0"/>
                        </a:spcBef>
                        <a:spcAft>
                          <a:spcPts val="1000"/>
                        </a:spcAft>
                      </a:pPr>
                      <a:r>
                        <a:rPr lang="es-MX" sz="1400" b="0" i="0" u="none" strike="noStrike">
                          <a:solidFill>
                            <a:srgbClr val="000000"/>
                          </a:solidFill>
                          <a:effectLst/>
                          <a:latin typeface="Calibri" panose="020F0502020204030204" pitchFamily="34" charset="0"/>
                        </a:rPr>
                        <a:t>PERSONAL ENCUESTADO:</a:t>
                      </a:r>
                      <a:endParaRPr lang="es-MX" sz="1400">
                        <a:effectLst/>
                      </a:endParaRPr>
                    </a:p>
                  </a:txBody>
                  <a:tcPr marL="68580" marR="68580">
                    <a:lnL w="12700" cap="flat" cmpd="sng" algn="ctr">
                      <a:solidFill>
                        <a:srgbClr val="78C0D4"/>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t">
                        <a:spcBef>
                          <a:spcPts val="0"/>
                        </a:spcBef>
                        <a:spcAft>
                          <a:spcPts val="1000"/>
                        </a:spcAft>
                      </a:pPr>
                      <a:r>
                        <a:rPr lang="es-MX" sz="1400" b="0" i="0" u="none" strike="noStrike">
                          <a:solidFill>
                            <a:srgbClr val="000000"/>
                          </a:solidFill>
                          <a:effectLst/>
                          <a:latin typeface="Calibri" panose="020F0502020204030204" pitchFamily="34" charset="0"/>
                        </a:rPr>
                        <a:t>176</a:t>
                      </a:r>
                      <a:endParaRPr lang="es-MX" sz="1400">
                        <a:effectLst/>
                      </a:endParaRPr>
                    </a:p>
                  </a:txBody>
                  <a:tcPr marL="68580" marR="68580">
                    <a:lnL w="6350" cap="flat" cmpd="sng" algn="ctr">
                      <a:solidFill>
                        <a:srgbClr val="000000"/>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526561669"/>
                  </a:ext>
                </a:extLst>
              </a:tr>
              <a:tr h="337514">
                <a:tc>
                  <a:txBody>
                    <a:bodyPr/>
                    <a:lstStyle/>
                    <a:p>
                      <a:pPr algn="ctr" rtl="0" fontAlgn="t">
                        <a:spcBef>
                          <a:spcPts val="0"/>
                        </a:spcBef>
                        <a:spcAft>
                          <a:spcPts val="1000"/>
                        </a:spcAft>
                      </a:pPr>
                      <a:r>
                        <a:rPr lang="es-MX" sz="1400" b="0" i="0" u="none" strike="noStrike">
                          <a:solidFill>
                            <a:srgbClr val="000000"/>
                          </a:solidFill>
                          <a:effectLst/>
                          <a:latin typeface="Calibri" panose="020F0502020204030204" pitchFamily="34" charset="0"/>
                        </a:rPr>
                        <a:t>PORCENTAJE:</a:t>
                      </a:r>
                      <a:endParaRPr lang="es-MX" sz="1400">
                        <a:effectLst/>
                      </a:endParaRPr>
                    </a:p>
                  </a:txBody>
                  <a:tcPr marL="68580" marR="68580">
                    <a:lnL w="12700" cap="flat" cmpd="sng" algn="ctr">
                      <a:solidFill>
                        <a:srgbClr val="4F81BD"/>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t">
                        <a:spcBef>
                          <a:spcPts val="0"/>
                        </a:spcBef>
                        <a:spcAft>
                          <a:spcPts val="1000"/>
                        </a:spcAft>
                      </a:pPr>
                      <a:r>
                        <a:rPr lang="es-MX" sz="1400" b="0" i="0" u="none" strike="noStrike">
                          <a:solidFill>
                            <a:srgbClr val="000000"/>
                          </a:solidFill>
                          <a:effectLst/>
                          <a:latin typeface="Calibri" panose="020F0502020204030204" pitchFamily="34" charset="0"/>
                        </a:rPr>
                        <a:t>100</a:t>
                      </a:r>
                      <a:endParaRPr lang="es-MX" sz="1400">
                        <a:effectLst/>
                      </a:endParaRPr>
                    </a:p>
                  </a:txBody>
                  <a:tcPr marL="68580" marR="68580">
                    <a:lnL w="6350" cap="flat" cmpd="sng" algn="ctr">
                      <a:solidFill>
                        <a:srgbClr val="000000"/>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151628170"/>
                  </a:ext>
                </a:extLst>
              </a:tr>
              <a:tr h="823104">
                <a:tc gridSpan="2">
                  <a:txBody>
                    <a:bodyPr/>
                    <a:lstStyle/>
                    <a:p>
                      <a:pPr algn="ctr" rtl="0" fontAlgn="t">
                        <a:spcBef>
                          <a:spcPts val="0"/>
                        </a:spcBef>
                        <a:spcAft>
                          <a:spcPts val="1000"/>
                        </a:spcAft>
                      </a:pPr>
                      <a:br>
                        <a:rPr lang="es-MX" sz="1400" dirty="0">
                          <a:effectLst/>
                        </a:rPr>
                      </a:br>
                      <a:r>
                        <a:rPr lang="es-MX" sz="1400" b="1" i="0" u="none" strike="noStrike" dirty="0">
                          <a:solidFill>
                            <a:srgbClr val="000000"/>
                          </a:solidFill>
                          <a:effectLst/>
                          <a:latin typeface="Calibri" panose="020F0502020204030204" pitchFamily="34" charset="0"/>
                        </a:rPr>
                        <a:t>PERSONAL EN FUNCIONES  ENCUESTADO</a:t>
                      </a:r>
                      <a:endParaRPr lang="es-MX" sz="1400" b="1" dirty="0">
                        <a:effectLst/>
                      </a:endParaRPr>
                    </a:p>
                  </a:txBody>
                  <a:tcPr marL="68580" marR="68580">
                    <a:lnL w="12700" cap="flat" cmpd="sng" algn="ctr">
                      <a:solidFill>
                        <a:srgbClr val="78C0D4"/>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endParaRPr lang="es-MX"/>
                    </a:p>
                  </a:txBody>
                  <a:tcPr/>
                </a:tc>
                <a:extLst>
                  <a:ext uri="{0D108BD9-81ED-4DB2-BD59-A6C34878D82A}">
                    <a16:rowId xmlns:a16="http://schemas.microsoft.com/office/drawing/2014/main" val="470646360"/>
                  </a:ext>
                </a:extLst>
              </a:tr>
              <a:tr h="337514">
                <a:tc>
                  <a:txBody>
                    <a:bodyPr/>
                    <a:lstStyle/>
                    <a:p>
                      <a:pPr algn="ctr" rtl="0" fontAlgn="t">
                        <a:spcBef>
                          <a:spcPts val="0"/>
                        </a:spcBef>
                        <a:spcAft>
                          <a:spcPts val="1000"/>
                        </a:spcAft>
                      </a:pPr>
                      <a:r>
                        <a:rPr lang="es-MX" sz="1400" b="0" i="0" u="none" strike="noStrike">
                          <a:solidFill>
                            <a:srgbClr val="000000"/>
                          </a:solidFill>
                          <a:effectLst/>
                          <a:latin typeface="Calibri" panose="020F0502020204030204" pitchFamily="34" charset="0"/>
                        </a:rPr>
                        <a:t>MANUAL:</a:t>
                      </a:r>
                      <a:endParaRPr lang="es-MX" sz="1400">
                        <a:effectLst/>
                      </a:endParaRPr>
                    </a:p>
                  </a:txBody>
                  <a:tcPr marL="68580" marR="68580">
                    <a:lnL w="12700" cap="flat" cmpd="sng" algn="ctr">
                      <a:solidFill>
                        <a:srgbClr val="4F81BD"/>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t">
                        <a:spcBef>
                          <a:spcPts val="0"/>
                        </a:spcBef>
                        <a:spcAft>
                          <a:spcPts val="1000"/>
                        </a:spcAft>
                      </a:pPr>
                      <a:r>
                        <a:rPr lang="es-MX" sz="1400" b="0" i="0" u="none" strike="noStrike">
                          <a:solidFill>
                            <a:srgbClr val="000000"/>
                          </a:solidFill>
                          <a:effectLst/>
                          <a:latin typeface="Calibri" panose="020F0502020204030204" pitchFamily="34" charset="0"/>
                        </a:rPr>
                        <a:t>6</a:t>
                      </a:r>
                      <a:endParaRPr lang="es-MX" sz="1400">
                        <a:effectLst/>
                      </a:endParaRPr>
                    </a:p>
                  </a:txBody>
                  <a:tcPr marL="68580" marR="68580">
                    <a:lnL w="6350" cap="flat" cmpd="sng" algn="ctr">
                      <a:solidFill>
                        <a:srgbClr val="000000"/>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3279872005"/>
                  </a:ext>
                </a:extLst>
              </a:tr>
              <a:tr h="337514">
                <a:tc>
                  <a:txBody>
                    <a:bodyPr/>
                    <a:lstStyle/>
                    <a:p>
                      <a:pPr algn="ctr" rtl="0" fontAlgn="t">
                        <a:spcBef>
                          <a:spcPts val="0"/>
                        </a:spcBef>
                        <a:spcAft>
                          <a:spcPts val="1000"/>
                        </a:spcAft>
                      </a:pPr>
                      <a:r>
                        <a:rPr lang="es-MX" sz="1400" b="0" i="0" u="none" strike="noStrike">
                          <a:solidFill>
                            <a:srgbClr val="000000"/>
                          </a:solidFill>
                          <a:effectLst/>
                          <a:latin typeface="Calibri" panose="020F0502020204030204" pitchFamily="34" charset="0"/>
                        </a:rPr>
                        <a:t>ADMINISTRATIVO:</a:t>
                      </a:r>
                      <a:endParaRPr lang="es-MX" sz="1400">
                        <a:effectLst/>
                      </a:endParaRPr>
                    </a:p>
                  </a:txBody>
                  <a:tcPr marL="68580" marR="68580">
                    <a:lnL w="12700" cap="flat" cmpd="sng" algn="ctr">
                      <a:solidFill>
                        <a:srgbClr val="78C0D4"/>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t">
                        <a:spcBef>
                          <a:spcPts val="0"/>
                        </a:spcBef>
                        <a:spcAft>
                          <a:spcPts val="1000"/>
                        </a:spcAft>
                      </a:pPr>
                      <a:r>
                        <a:rPr lang="es-MX" sz="1400" b="0" i="0" u="none" strike="noStrike">
                          <a:solidFill>
                            <a:srgbClr val="000000"/>
                          </a:solidFill>
                          <a:effectLst/>
                          <a:latin typeface="Calibri" panose="020F0502020204030204" pitchFamily="34" charset="0"/>
                        </a:rPr>
                        <a:t>39</a:t>
                      </a:r>
                      <a:endParaRPr lang="es-MX" sz="1400">
                        <a:effectLst/>
                      </a:endParaRPr>
                    </a:p>
                  </a:txBody>
                  <a:tcPr marL="68580" marR="68580">
                    <a:lnL w="6350" cap="flat" cmpd="sng" algn="ctr">
                      <a:solidFill>
                        <a:srgbClr val="000000"/>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256318803"/>
                  </a:ext>
                </a:extLst>
              </a:tr>
              <a:tr h="337514">
                <a:tc>
                  <a:txBody>
                    <a:bodyPr/>
                    <a:lstStyle/>
                    <a:p>
                      <a:pPr algn="ctr" rtl="0" fontAlgn="t">
                        <a:spcBef>
                          <a:spcPts val="0"/>
                        </a:spcBef>
                        <a:spcAft>
                          <a:spcPts val="1000"/>
                        </a:spcAft>
                      </a:pPr>
                      <a:r>
                        <a:rPr lang="es-MX" sz="1400" b="0" i="0" u="none" strike="noStrike">
                          <a:solidFill>
                            <a:srgbClr val="000000"/>
                          </a:solidFill>
                          <a:effectLst/>
                          <a:latin typeface="Calibri" panose="020F0502020204030204" pitchFamily="34" charset="0"/>
                        </a:rPr>
                        <a:t>DOCENTE:</a:t>
                      </a:r>
                      <a:endParaRPr lang="es-MX" sz="1400">
                        <a:effectLst/>
                      </a:endParaRPr>
                    </a:p>
                  </a:txBody>
                  <a:tcPr marL="68580" marR="68580">
                    <a:lnL w="12700" cap="flat" cmpd="sng" algn="ctr">
                      <a:solidFill>
                        <a:srgbClr val="4F81BD"/>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t">
                        <a:spcBef>
                          <a:spcPts val="0"/>
                        </a:spcBef>
                        <a:spcAft>
                          <a:spcPts val="1000"/>
                        </a:spcAft>
                      </a:pPr>
                      <a:r>
                        <a:rPr lang="es-MX" sz="1400" b="0" i="0" u="none" strike="noStrike">
                          <a:solidFill>
                            <a:srgbClr val="000000"/>
                          </a:solidFill>
                          <a:effectLst/>
                          <a:latin typeface="Calibri" panose="020F0502020204030204" pitchFamily="34" charset="0"/>
                        </a:rPr>
                        <a:t>125</a:t>
                      </a:r>
                      <a:endParaRPr lang="es-MX" sz="1400">
                        <a:effectLst/>
                      </a:endParaRPr>
                    </a:p>
                  </a:txBody>
                  <a:tcPr marL="68580" marR="68580">
                    <a:lnL w="6350" cap="flat" cmpd="sng" algn="ctr">
                      <a:solidFill>
                        <a:srgbClr val="000000"/>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2762033650"/>
                  </a:ext>
                </a:extLst>
              </a:tr>
              <a:tr h="337514">
                <a:tc>
                  <a:txBody>
                    <a:bodyPr/>
                    <a:lstStyle/>
                    <a:p>
                      <a:pPr algn="ctr" rtl="0" fontAlgn="t">
                        <a:spcBef>
                          <a:spcPts val="0"/>
                        </a:spcBef>
                        <a:spcAft>
                          <a:spcPts val="1000"/>
                        </a:spcAft>
                      </a:pPr>
                      <a:r>
                        <a:rPr lang="es-MX" sz="1400" b="0" i="0" u="none" strike="noStrike">
                          <a:solidFill>
                            <a:srgbClr val="000000"/>
                          </a:solidFill>
                          <a:effectLst/>
                          <a:latin typeface="Calibri" panose="020F0502020204030204" pitchFamily="34" charset="0"/>
                        </a:rPr>
                        <a:t>DIRECTIVO:</a:t>
                      </a:r>
                      <a:endParaRPr lang="es-MX" sz="1400">
                        <a:effectLst/>
                      </a:endParaRPr>
                    </a:p>
                  </a:txBody>
                  <a:tcPr marL="68580" marR="68580">
                    <a:lnL w="12700" cap="flat" cmpd="sng" algn="ctr">
                      <a:solidFill>
                        <a:srgbClr val="78C0D4"/>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c>
                  <a:txBody>
                    <a:bodyPr/>
                    <a:lstStyle/>
                    <a:p>
                      <a:pPr algn="ctr" rtl="0" fontAlgn="t">
                        <a:spcBef>
                          <a:spcPts val="0"/>
                        </a:spcBef>
                        <a:spcAft>
                          <a:spcPts val="1000"/>
                        </a:spcAft>
                      </a:pPr>
                      <a:r>
                        <a:rPr lang="es-MX" sz="1400" b="0" i="0" u="none" strike="noStrike" dirty="0">
                          <a:solidFill>
                            <a:srgbClr val="000000"/>
                          </a:solidFill>
                          <a:effectLst/>
                          <a:latin typeface="Calibri" panose="020F0502020204030204" pitchFamily="34" charset="0"/>
                        </a:rPr>
                        <a:t>6</a:t>
                      </a:r>
                      <a:endParaRPr lang="es-MX" sz="1400" dirty="0">
                        <a:effectLst/>
                      </a:endParaRPr>
                    </a:p>
                  </a:txBody>
                  <a:tcPr marL="68580" marR="68580">
                    <a:lnL w="6350" cap="flat" cmpd="sng" algn="ctr">
                      <a:solidFill>
                        <a:srgbClr val="000000"/>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extLst>
                  <a:ext uri="{0D108BD9-81ED-4DB2-BD59-A6C34878D82A}">
                    <a16:rowId xmlns:a16="http://schemas.microsoft.com/office/drawing/2014/main" val="1033636078"/>
                  </a:ext>
                </a:extLst>
              </a:tr>
            </a:tbl>
          </a:graphicData>
        </a:graphic>
      </p:graphicFrame>
      <p:sp>
        <p:nvSpPr>
          <p:cNvPr id="3" name="Rectangle 1">
            <a:extLst>
              <a:ext uri="{FF2B5EF4-FFF2-40B4-BE49-F238E27FC236}">
                <a16:creationId xmlns:a16="http://schemas.microsoft.com/office/drawing/2014/main" id="{2321AE1F-AE4D-4390-B499-08A523D45264}"/>
              </a:ext>
            </a:extLst>
          </p:cNvPr>
          <p:cNvSpPr>
            <a:spLocks noChangeArrowheads="1"/>
          </p:cNvSpPr>
          <p:nvPr/>
        </p:nvSpPr>
        <p:spPr bwMode="auto">
          <a:xfrm>
            <a:off x="3868619" y="677616"/>
            <a:ext cx="20541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s-MX" altLang="es-MX" sz="16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DATOS GENERALES</a:t>
            </a:r>
            <a:endParaRPr kumimoji="0" lang="es-MX" altLang="es-MX" sz="9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19056005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CFC7118-AE6E-43B8-9F58-2997E3F51168}"/>
              </a:ext>
            </a:extLst>
          </p:cNvPr>
          <p:cNvSpPr txBox="1"/>
          <p:nvPr/>
        </p:nvSpPr>
        <p:spPr>
          <a:xfrm>
            <a:off x="1285625" y="2173090"/>
            <a:ext cx="7227088" cy="2554545"/>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II .- SEGURIDAD OCUPACIONAL </a:t>
            </a:r>
          </a:p>
          <a:p>
            <a:pPr algn="ctr"/>
            <a:r>
              <a:rPr lang="es-MX" sz="4000" b="1" dirty="0">
                <a:effectLst>
                  <a:outerShdw blurRad="38100" dist="38100" dir="2700000" algn="tl">
                    <a:srgbClr val="000000">
                      <a:alpha val="43137"/>
                    </a:srgbClr>
                  </a:outerShdw>
                </a:effectLst>
              </a:rPr>
              <a:t>– </a:t>
            </a:r>
          </a:p>
          <a:p>
            <a:pPr algn="ctr"/>
            <a:r>
              <a:rPr lang="es-MX" sz="4000" b="1" dirty="0">
                <a:effectLst>
                  <a:outerShdw blurRad="38100" dist="38100" dir="2700000" algn="tl">
                    <a:srgbClr val="000000">
                      <a:alpha val="43137"/>
                    </a:srgbClr>
                  </a:outerShdw>
                </a:effectLst>
              </a:rPr>
              <a:t>ESPACIO FÍSICO</a:t>
            </a:r>
          </a:p>
          <a:p>
            <a:pPr algn="ctr"/>
            <a:r>
              <a:rPr lang="es-MX" sz="4000" b="1" dirty="0">
                <a:effectLst>
                  <a:outerShdw blurRad="38100" dist="38100" dir="2700000" algn="tl">
                    <a:srgbClr val="000000">
                      <a:alpha val="43137"/>
                    </a:srgbClr>
                  </a:outerShdw>
                </a:effectLst>
              </a:rPr>
              <a:t>(SOEF)</a:t>
            </a:r>
          </a:p>
        </p:txBody>
      </p:sp>
    </p:spTree>
    <p:extLst>
      <p:ext uri="{BB962C8B-B14F-4D97-AF65-F5344CB8AC3E}">
        <p14:creationId xmlns:p14="http://schemas.microsoft.com/office/powerpoint/2010/main" val="40428100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22730"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6186D230-A59C-472B-A72D-92117ADCE18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87A43ED1-2675-4A8E-AA39-AEFD59BFA43A}"/>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SOEF-1</a:t>
            </a:r>
            <a:r>
              <a:rPr lang="es-MX" sz="1600" dirty="0">
                <a:solidFill>
                  <a:schemeClr val="tx2"/>
                </a:solidFill>
              </a:rPr>
              <a:t>. LA ILUMINACIÓN EN TU ÁREA DE TRABAJO ES…</a:t>
            </a:r>
          </a:p>
        </p:txBody>
      </p:sp>
      <p:graphicFrame>
        <p:nvGraphicFramePr>
          <p:cNvPr id="20" name="Gráfico 19">
            <a:extLst>
              <a:ext uri="{FF2B5EF4-FFF2-40B4-BE49-F238E27FC236}">
                <a16:creationId xmlns:a16="http://schemas.microsoft.com/office/drawing/2014/main" id="{B4ED9111-2299-416E-9494-084DD2AF3899}"/>
              </a:ext>
            </a:extLst>
          </p:cNvPr>
          <p:cNvGraphicFramePr>
            <a:graphicFrameLocks/>
          </p:cNvGraphicFramePr>
          <p:nvPr>
            <p:extLst>
              <p:ext uri="{D42A27DB-BD31-4B8C-83A1-F6EECF244321}">
                <p14:modId xmlns:p14="http://schemas.microsoft.com/office/powerpoint/2010/main" val="3340504497"/>
              </p:ext>
            </p:extLst>
          </p:nvPr>
        </p:nvGraphicFramePr>
        <p:xfrm>
          <a:off x="1629761" y="1340996"/>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657355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4357"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6EF0697A-CDFB-46EC-8E46-9DE691F338D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CuadroTexto 24">
            <a:extLst>
              <a:ext uri="{FF2B5EF4-FFF2-40B4-BE49-F238E27FC236}">
                <a16:creationId xmlns:a16="http://schemas.microsoft.com/office/drawing/2014/main" id="{6B2EA053-7223-4A5F-92F9-E0C2A7A7A053}"/>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SOEF-2</a:t>
            </a:r>
            <a:r>
              <a:rPr lang="es-MX" sz="1600" dirty="0">
                <a:solidFill>
                  <a:schemeClr val="tx2"/>
                </a:solidFill>
              </a:rPr>
              <a:t>. EL CLIMA EN TU ÁREA DE TRABAJO (TEMPERATURA) ES…</a:t>
            </a:r>
          </a:p>
        </p:txBody>
      </p:sp>
      <p:graphicFrame>
        <p:nvGraphicFramePr>
          <p:cNvPr id="20" name="Gráfico 19">
            <a:extLst>
              <a:ext uri="{FF2B5EF4-FFF2-40B4-BE49-F238E27FC236}">
                <a16:creationId xmlns:a16="http://schemas.microsoft.com/office/drawing/2014/main" id="{16A3D1E6-2515-48CE-A1B7-7BAB7F78861F}"/>
              </a:ext>
            </a:extLst>
          </p:cNvPr>
          <p:cNvGraphicFramePr>
            <a:graphicFrameLocks/>
          </p:cNvGraphicFramePr>
          <p:nvPr>
            <p:extLst>
              <p:ext uri="{D42A27DB-BD31-4B8C-83A1-F6EECF244321}">
                <p14:modId xmlns:p14="http://schemas.microsoft.com/office/powerpoint/2010/main" val="2510251870"/>
              </p:ext>
            </p:extLst>
          </p:nvPr>
        </p:nvGraphicFramePr>
        <p:xfrm>
          <a:off x="1551388"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6803138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62598CA8-E99B-475D-934A-A11FCC01355C}"/>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D7305F8C-361A-473A-9581-EAF4AB14D273}"/>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SOEF-3</a:t>
            </a:r>
            <a:r>
              <a:rPr lang="es-MX" sz="1600" dirty="0">
                <a:solidFill>
                  <a:schemeClr val="tx2"/>
                </a:solidFill>
              </a:rPr>
              <a:t>. PARA CONCENTRARTE EN TU TRABAJO, EL NIVEL DE RUIDO ES…</a:t>
            </a:r>
          </a:p>
        </p:txBody>
      </p:sp>
      <p:graphicFrame>
        <p:nvGraphicFramePr>
          <p:cNvPr id="20" name="Gráfico 19">
            <a:extLst>
              <a:ext uri="{FF2B5EF4-FFF2-40B4-BE49-F238E27FC236}">
                <a16:creationId xmlns:a16="http://schemas.microsoft.com/office/drawing/2014/main" id="{C8045A83-9313-4CA7-9E18-0271ED3252BF}"/>
              </a:ext>
            </a:extLst>
          </p:cNvPr>
          <p:cNvGraphicFramePr>
            <a:graphicFrameLocks/>
          </p:cNvGraphicFramePr>
          <p:nvPr>
            <p:extLst>
              <p:ext uri="{D42A27DB-BD31-4B8C-83A1-F6EECF244321}">
                <p14:modId xmlns:p14="http://schemas.microsoft.com/office/powerpoint/2010/main" val="125110889"/>
              </p:ext>
            </p:extLst>
          </p:nvPr>
        </p:nvGraphicFramePr>
        <p:xfrm>
          <a:off x="1605648" y="1340996"/>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8793211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082209" y="629514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884DFA9-8AB9-4351-B0B5-C5F897A916E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EAD0D0EC-F649-40B0-B34F-53A85D1D746F}"/>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SOEF-4</a:t>
            </a:r>
            <a:r>
              <a:rPr lang="es-MX" sz="1600" dirty="0">
                <a:solidFill>
                  <a:schemeClr val="tx2"/>
                </a:solidFill>
              </a:rPr>
              <a:t>. EL MOBILIARIO DEL QUE DISPONES EN TU ÁREA DE TRABAJO ES…</a:t>
            </a:r>
          </a:p>
        </p:txBody>
      </p:sp>
      <p:graphicFrame>
        <p:nvGraphicFramePr>
          <p:cNvPr id="20" name="Gráfico 19">
            <a:extLst>
              <a:ext uri="{FF2B5EF4-FFF2-40B4-BE49-F238E27FC236}">
                <a16:creationId xmlns:a16="http://schemas.microsoft.com/office/drawing/2014/main" id="{F88E318A-7CC2-4A95-B7FA-B9366C590B5A}"/>
              </a:ext>
            </a:extLst>
          </p:cNvPr>
          <p:cNvGraphicFramePr>
            <a:graphicFrameLocks/>
          </p:cNvGraphicFramePr>
          <p:nvPr>
            <p:extLst>
              <p:ext uri="{D42A27DB-BD31-4B8C-83A1-F6EECF244321}">
                <p14:modId xmlns:p14="http://schemas.microsoft.com/office/powerpoint/2010/main" val="951615688"/>
              </p:ext>
            </p:extLst>
          </p:nvPr>
        </p:nvGraphicFramePr>
        <p:xfrm>
          <a:off x="1474776" y="1401406"/>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778854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8CE45841-0DC1-48E3-A4B6-2B47370D511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9FE5D033-1EB2-43DE-A2BB-1066361EDB8B}"/>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SOEF-5</a:t>
            </a:r>
            <a:r>
              <a:rPr lang="es-MX" sz="1600" dirty="0">
                <a:solidFill>
                  <a:schemeClr val="tx2"/>
                </a:solidFill>
              </a:rPr>
              <a:t>. EL ESPACIO PARA REALIZAR TUS FUNCIONES ES…</a:t>
            </a:r>
          </a:p>
        </p:txBody>
      </p:sp>
      <p:graphicFrame>
        <p:nvGraphicFramePr>
          <p:cNvPr id="20" name="Gráfico 19">
            <a:extLst>
              <a:ext uri="{FF2B5EF4-FFF2-40B4-BE49-F238E27FC236}">
                <a16:creationId xmlns:a16="http://schemas.microsoft.com/office/drawing/2014/main" id="{B562174D-59AD-4B47-ADC1-4066D20EE6F7}"/>
              </a:ext>
            </a:extLst>
          </p:cNvPr>
          <p:cNvGraphicFramePr>
            <a:graphicFrameLocks/>
          </p:cNvGraphicFramePr>
          <p:nvPr>
            <p:extLst>
              <p:ext uri="{D42A27DB-BD31-4B8C-83A1-F6EECF244321}">
                <p14:modId xmlns:p14="http://schemas.microsoft.com/office/powerpoint/2010/main" val="2658831293"/>
              </p:ext>
            </p:extLst>
          </p:nvPr>
        </p:nvGraphicFramePr>
        <p:xfrm>
          <a:off x="1605648" y="1340996"/>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9947786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F21C0652-CFD4-4F23-98D1-18CAA7EA12E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D34FEF00-4270-4EB1-98F1-33F071CB308C}"/>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SOEF-6</a:t>
            </a:r>
            <a:r>
              <a:rPr lang="es-MX" sz="1600" dirty="0">
                <a:solidFill>
                  <a:schemeClr val="tx2"/>
                </a:solidFill>
              </a:rPr>
              <a:t>. LAS CONDICIONES DE HIGIENE DEL LUGAR DONDE TE DESEMPEÑAS SON…</a:t>
            </a:r>
          </a:p>
        </p:txBody>
      </p:sp>
      <p:graphicFrame>
        <p:nvGraphicFramePr>
          <p:cNvPr id="20" name="Gráfico 19">
            <a:extLst>
              <a:ext uri="{FF2B5EF4-FFF2-40B4-BE49-F238E27FC236}">
                <a16:creationId xmlns:a16="http://schemas.microsoft.com/office/drawing/2014/main" id="{6C98BF37-D4A1-4D05-916E-4F791C806E96}"/>
              </a:ext>
            </a:extLst>
          </p:cNvPr>
          <p:cNvGraphicFramePr>
            <a:graphicFrameLocks/>
          </p:cNvGraphicFramePr>
          <p:nvPr>
            <p:extLst>
              <p:ext uri="{D42A27DB-BD31-4B8C-83A1-F6EECF244321}">
                <p14:modId xmlns:p14="http://schemas.microsoft.com/office/powerpoint/2010/main" val="3161137587"/>
              </p:ext>
            </p:extLst>
          </p:nvPr>
        </p:nvGraphicFramePr>
        <p:xfrm>
          <a:off x="1605648"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53260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074321" y="63043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CB8EA985-4795-4982-A8DE-2B8645483E5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A9FF393A-1F23-44C8-BCD0-C98D602A89FE}"/>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SOEF-7</a:t>
            </a:r>
            <a:r>
              <a:rPr lang="es-MX" sz="1600" dirty="0">
                <a:solidFill>
                  <a:schemeClr val="tx2"/>
                </a:solidFill>
              </a:rPr>
              <a:t>. LA CONDICIONES DE HIGIENE DE LOS SANITARIOS EN TU ÁREA DE TRABAJO ES…</a:t>
            </a:r>
          </a:p>
        </p:txBody>
      </p:sp>
      <p:graphicFrame>
        <p:nvGraphicFramePr>
          <p:cNvPr id="20" name="Gráfico 19">
            <a:extLst>
              <a:ext uri="{FF2B5EF4-FFF2-40B4-BE49-F238E27FC236}">
                <a16:creationId xmlns:a16="http://schemas.microsoft.com/office/drawing/2014/main" id="{B458D6DC-12AD-4A6A-A47B-7F4D6F6237BB}"/>
              </a:ext>
            </a:extLst>
          </p:cNvPr>
          <p:cNvGraphicFramePr>
            <a:graphicFrameLocks/>
          </p:cNvGraphicFramePr>
          <p:nvPr>
            <p:extLst>
              <p:ext uri="{D42A27DB-BD31-4B8C-83A1-F6EECF244321}">
                <p14:modId xmlns:p14="http://schemas.microsoft.com/office/powerpoint/2010/main" val="1305948169"/>
              </p:ext>
            </p:extLst>
          </p:nvPr>
        </p:nvGraphicFramePr>
        <p:xfrm>
          <a:off x="1605648" y="1494468"/>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362121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9E486B5-FE9F-4E6A-855C-E4A65AFD850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96D49A86-CF34-4C47-9154-2C668621B0E5}"/>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SOEF-8</a:t>
            </a:r>
            <a:r>
              <a:rPr lang="es-MX" sz="1600" dirty="0">
                <a:solidFill>
                  <a:schemeClr val="tx2"/>
                </a:solidFill>
              </a:rPr>
              <a:t>. ¿ CÓMO ES LA RESPUESTA CUANDO SE SOLICITA EL MANTENIMIENTO EN LA INFRAESTRUCTURA FÍSICA EN TU ÁREA DE TRABAJO?</a:t>
            </a:r>
          </a:p>
        </p:txBody>
      </p:sp>
      <p:graphicFrame>
        <p:nvGraphicFramePr>
          <p:cNvPr id="20" name="Gráfico 19">
            <a:extLst>
              <a:ext uri="{FF2B5EF4-FFF2-40B4-BE49-F238E27FC236}">
                <a16:creationId xmlns:a16="http://schemas.microsoft.com/office/drawing/2014/main" id="{09B4D174-9BA3-49CF-BA0D-C2B430AD6A96}"/>
              </a:ext>
            </a:extLst>
          </p:cNvPr>
          <p:cNvGraphicFramePr>
            <a:graphicFrameLocks/>
          </p:cNvGraphicFramePr>
          <p:nvPr>
            <p:extLst>
              <p:ext uri="{D42A27DB-BD31-4B8C-83A1-F6EECF244321}">
                <p14:modId xmlns:p14="http://schemas.microsoft.com/office/powerpoint/2010/main" val="1906497389"/>
              </p:ext>
            </p:extLst>
          </p:nvPr>
        </p:nvGraphicFramePr>
        <p:xfrm>
          <a:off x="1474776" y="1471609"/>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6494433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6509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9C9FC9FF-2D2E-4FC8-965E-B51AC56014F2}"/>
              </a:ext>
            </a:extLst>
          </p:cNvPr>
          <p:cNvSpPr txBox="1"/>
          <p:nvPr/>
        </p:nvSpPr>
        <p:spPr>
          <a:xfrm>
            <a:off x="1734816" y="5668366"/>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4A83800D-597B-4F9F-B164-54562D212B87}"/>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SOEF-9</a:t>
            </a:r>
            <a:r>
              <a:rPr lang="es-MX" sz="1600" dirty="0">
                <a:solidFill>
                  <a:schemeClr val="tx2"/>
                </a:solidFill>
              </a:rPr>
              <a:t>. ¿CONOCES A LOS INTEGRANTES DE LA COMISIÓN DE SEGURIDAD E HIGIENE EN TU ÁREA DE TRABAJO?</a:t>
            </a:r>
          </a:p>
        </p:txBody>
      </p:sp>
      <p:graphicFrame>
        <p:nvGraphicFramePr>
          <p:cNvPr id="20" name="Gráfico 19">
            <a:extLst>
              <a:ext uri="{FF2B5EF4-FFF2-40B4-BE49-F238E27FC236}">
                <a16:creationId xmlns:a16="http://schemas.microsoft.com/office/drawing/2014/main" id="{8521EE77-EBFC-4C74-97E4-912DD952D46D}"/>
              </a:ext>
            </a:extLst>
          </p:cNvPr>
          <p:cNvGraphicFramePr>
            <a:graphicFrameLocks/>
          </p:cNvGraphicFramePr>
          <p:nvPr>
            <p:extLst>
              <p:ext uri="{D42A27DB-BD31-4B8C-83A1-F6EECF244321}">
                <p14:modId xmlns:p14="http://schemas.microsoft.com/office/powerpoint/2010/main" val="1965064110"/>
              </p:ext>
            </p:extLst>
          </p:nvPr>
        </p:nvGraphicFramePr>
        <p:xfrm>
          <a:off x="1474776" y="1448749"/>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043005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6 Rectángulo">
            <a:extLst>
              <a:ext uri="{FF2B5EF4-FFF2-40B4-BE49-F238E27FC236}">
                <a16:creationId xmlns:a16="http://schemas.microsoft.com/office/drawing/2014/main" id="{14C2D36D-FB0D-4516-8091-3EA6BEF09E2B}"/>
              </a:ext>
            </a:extLst>
          </p:cNvPr>
          <p:cNvSpPr/>
          <p:nvPr/>
        </p:nvSpPr>
        <p:spPr>
          <a:xfrm>
            <a:off x="996749" y="764704"/>
            <a:ext cx="7704856" cy="4675575"/>
          </a:xfrm>
          <a:prstGeom prst="rect">
            <a:avLst/>
          </a:prstGeom>
        </p:spPr>
        <p:txBody>
          <a:bodyPr wrap="square">
            <a:spAutoFit/>
          </a:bodyPr>
          <a:lstStyle/>
          <a:p>
            <a:pPr algn="ctr"/>
            <a:r>
              <a:rPr lang="es-MX" sz="1600" b="1" dirty="0"/>
              <a:t>EVALUACIÓN DE AMBIENTE DE TRABAJO DE LA UNIVERSIDAD AUTÓNOMA DE NAYARIT 2019</a:t>
            </a:r>
            <a:endParaRPr lang="es-MX" sz="1600" dirty="0"/>
          </a:p>
          <a:p>
            <a:r>
              <a:rPr lang="es-MX" sz="1600" b="1" dirty="0"/>
              <a:t> </a:t>
            </a:r>
          </a:p>
          <a:p>
            <a:endParaRPr lang="es-MX" sz="1400" b="1" dirty="0"/>
          </a:p>
          <a:p>
            <a:endParaRPr lang="es-MX" sz="1400" b="1" dirty="0"/>
          </a:p>
          <a:p>
            <a:pPr>
              <a:lnSpc>
                <a:spcPct val="150000"/>
              </a:lnSpc>
            </a:pPr>
            <a:endParaRPr lang="es-MX" sz="1400" dirty="0"/>
          </a:p>
          <a:p>
            <a:pPr algn="just">
              <a:lnSpc>
                <a:spcPct val="150000"/>
              </a:lnSpc>
            </a:pPr>
            <a:r>
              <a:rPr lang="es-MX" sz="1400" dirty="0"/>
              <a:t>La  encuesta de Evaluación del  Ambiente de Trabajo  en la Universidad Autónoma de Nayarit surge de la necesidad  de realizar un diagnóstico  de la  situación en la que los colaboradores de la institución cumplen con sus obligaciones laborales, encontrar áreas de mejora y realizar las acciones pertinentes para lograr un ambiente laboral idóneo donde los trabajadores  realicen sus funciones, permitiendo  que la Universidad Autónoma de Nayarit, brinde sus servicios  de calidad a la sociedad.</a:t>
            </a:r>
          </a:p>
          <a:p>
            <a:endParaRPr lang="es-MX" sz="1400" dirty="0"/>
          </a:p>
          <a:p>
            <a:pPr>
              <a:lnSpc>
                <a:spcPct val="150000"/>
              </a:lnSpc>
            </a:pPr>
            <a:endParaRPr lang="es-MX" sz="1400" dirty="0"/>
          </a:p>
          <a:p>
            <a:pPr algn="just">
              <a:lnSpc>
                <a:spcPct val="150000"/>
              </a:lnSpc>
            </a:pPr>
            <a:r>
              <a:rPr lang="es-MX" sz="1400" dirty="0"/>
              <a:t>Son varios factores lo que influyen tanto directa como indirectamente en los trabajadores, sin embargo la percepción que tiene cada uno de ellos es fundamental para realizar un diagnóstico  de ambiente de trabajo de la institución. </a:t>
            </a:r>
          </a:p>
        </p:txBody>
      </p:sp>
    </p:spTree>
    <p:extLst>
      <p:ext uri="{BB962C8B-B14F-4D97-AF65-F5344CB8AC3E}">
        <p14:creationId xmlns:p14="http://schemas.microsoft.com/office/powerpoint/2010/main" val="40940346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8801"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8E59686-E5DA-4FE5-AFF0-685E8C950B0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E4E82ACF-9915-4FF9-B0EF-555F5729F18D}"/>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SOEF-10</a:t>
            </a:r>
            <a:r>
              <a:rPr lang="es-MX" sz="1600" dirty="0">
                <a:solidFill>
                  <a:schemeClr val="tx2"/>
                </a:solidFill>
              </a:rPr>
              <a:t>. ¿RECIBES INFORMACIÓN POR PARTE DE LA COMISIÓN DE SEGURIDAD E HIGIENE EN TU ÁREA DE TRABAJO?</a:t>
            </a:r>
          </a:p>
        </p:txBody>
      </p:sp>
      <p:graphicFrame>
        <p:nvGraphicFramePr>
          <p:cNvPr id="20" name="Gráfico 19">
            <a:extLst>
              <a:ext uri="{FF2B5EF4-FFF2-40B4-BE49-F238E27FC236}">
                <a16:creationId xmlns:a16="http://schemas.microsoft.com/office/drawing/2014/main" id="{21BDDE16-AAD8-4543-A843-EA3BDE24324B}"/>
              </a:ext>
            </a:extLst>
          </p:cNvPr>
          <p:cNvGraphicFramePr>
            <a:graphicFrameLocks/>
          </p:cNvGraphicFramePr>
          <p:nvPr>
            <p:extLst>
              <p:ext uri="{D42A27DB-BD31-4B8C-83A1-F6EECF244321}">
                <p14:modId xmlns:p14="http://schemas.microsoft.com/office/powerpoint/2010/main" val="3370842829"/>
              </p:ext>
            </p:extLst>
          </p:nvPr>
        </p:nvGraphicFramePr>
        <p:xfrm>
          <a:off x="1479380"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270548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98627"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6" name="Rectángulo 5">
            <a:extLst>
              <a:ext uri="{FF2B5EF4-FFF2-40B4-BE49-F238E27FC236}">
                <a16:creationId xmlns:a16="http://schemas.microsoft.com/office/drawing/2014/main" id="{9079CE3D-10AC-43E3-9BFD-0D5A660B2ADF}"/>
              </a:ext>
            </a:extLst>
          </p:cNvPr>
          <p:cNvSpPr/>
          <p:nvPr/>
        </p:nvSpPr>
        <p:spPr>
          <a:xfrm>
            <a:off x="2569989" y="394845"/>
            <a:ext cx="4572000" cy="1200329"/>
          </a:xfrm>
          <a:prstGeom prst="rect">
            <a:avLst/>
          </a:prstGeom>
        </p:spPr>
        <p:txBody>
          <a:bodyPr>
            <a:spAutoFit/>
          </a:bodyPr>
          <a:lstStyle/>
          <a:p>
            <a:pPr algn="ctr"/>
            <a:r>
              <a:rPr lang="es-MX" b="1" dirty="0">
                <a:effectLst>
                  <a:outerShdw blurRad="38100" dist="38100" dir="2700000" algn="tl">
                    <a:srgbClr val="000000">
                      <a:alpha val="43137"/>
                    </a:srgbClr>
                  </a:outerShdw>
                </a:effectLst>
              </a:rPr>
              <a:t>SEGURIDAD OCUPACIONAL </a:t>
            </a:r>
          </a:p>
          <a:p>
            <a:pPr algn="ctr"/>
            <a:r>
              <a:rPr lang="es-MX" b="1" dirty="0">
                <a:effectLst>
                  <a:outerShdw blurRad="38100" dist="38100" dir="2700000" algn="tl">
                    <a:srgbClr val="000000">
                      <a:alpha val="43137"/>
                    </a:srgbClr>
                  </a:outerShdw>
                </a:effectLst>
              </a:rPr>
              <a:t>– </a:t>
            </a:r>
          </a:p>
          <a:p>
            <a:pPr algn="ctr"/>
            <a:r>
              <a:rPr lang="es-MX" b="1" dirty="0">
                <a:effectLst>
                  <a:outerShdw blurRad="38100" dist="38100" dir="2700000" algn="tl">
                    <a:srgbClr val="000000">
                      <a:alpha val="43137"/>
                    </a:srgbClr>
                  </a:outerShdw>
                </a:effectLst>
              </a:rPr>
              <a:t>ESPACIO FÍSICO</a:t>
            </a:r>
          </a:p>
          <a:p>
            <a:pPr algn="ctr"/>
            <a:r>
              <a:rPr lang="es-MX" b="1" dirty="0">
                <a:effectLst>
                  <a:outerShdw blurRad="38100" dist="38100" dir="2700000" algn="tl">
                    <a:srgbClr val="000000">
                      <a:alpha val="43137"/>
                    </a:srgbClr>
                  </a:outerShdw>
                </a:effectLst>
              </a:rPr>
              <a:t>(SOEF)</a:t>
            </a:r>
            <a:endParaRPr lang="es-MX" dirty="0"/>
          </a:p>
        </p:txBody>
      </p:sp>
      <p:sp>
        <p:nvSpPr>
          <p:cNvPr id="7" name="CuadroTexto 6">
            <a:extLst>
              <a:ext uri="{FF2B5EF4-FFF2-40B4-BE49-F238E27FC236}">
                <a16:creationId xmlns:a16="http://schemas.microsoft.com/office/drawing/2014/main" id="{399D84CA-B6EC-40E9-9E0C-44C86C45D4D7}"/>
              </a:ext>
            </a:extLst>
          </p:cNvPr>
          <p:cNvSpPr txBox="1"/>
          <p:nvPr/>
        </p:nvSpPr>
        <p:spPr>
          <a:xfrm>
            <a:off x="1128940" y="1595174"/>
            <a:ext cx="7754004" cy="4762907"/>
          </a:xfrm>
          <a:prstGeom prst="rect">
            <a:avLst/>
          </a:prstGeom>
          <a:noFill/>
        </p:spPr>
        <p:txBody>
          <a:bodyPr wrap="square" rtlCol="0">
            <a:spAutoFit/>
          </a:bodyPr>
          <a:lstStyle/>
          <a:p>
            <a:pPr>
              <a:lnSpc>
                <a:spcPct val="106000"/>
              </a:lnSpc>
              <a:spcAft>
                <a:spcPts val="800"/>
              </a:spcAft>
            </a:pPr>
            <a:r>
              <a:rPr lang="es-MX" sz="14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 el rubro </a:t>
            </a:r>
            <a:r>
              <a:rPr lang="es-MX" sz="14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II</a:t>
            </a:r>
            <a:r>
              <a:rPr lang="es-MX" sz="14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de </a:t>
            </a:r>
            <a:r>
              <a:rPr lang="es-MX" sz="14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“Seguridad Ocupacional” </a:t>
            </a:r>
            <a:r>
              <a:rPr lang="es-MX" sz="14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obtenemos los siguientes resultados</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spcAft>
                <a:spcPts val="800"/>
              </a:spcAft>
              <a:buFont typeface="Symbol" panose="05050102010706020507" pitchFamily="18" charset="2"/>
              <a:buChar char=""/>
              <a:tabLst>
                <a:tab pos="457200" algn="l"/>
              </a:tabLst>
            </a:pPr>
            <a:r>
              <a:rPr lang="es-MX" sz="14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La </a:t>
            </a:r>
            <a:r>
              <a:rPr lang="es-MX" sz="14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iluminación</a:t>
            </a:r>
            <a:r>
              <a:rPr lang="es-MX" sz="14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en las áreas de trabajo es buena en un 47%.</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spcAft>
                <a:spcPts val="800"/>
              </a:spcAft>
              <a:buFont typeface="Symbol" panose="05050102010706020507" pitchFamily="18" charset="2"/>
              <a:buChar char=""/>
              <a:tabLst>
                <a:tab pos="457200" algn="l"/>
              </a:tabLst>
            </a:pPr>
            <a:r>
              <a:rPr lang="es-MX" sz="14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El </a:t>
            </a:r>
            <a:r>
              <a:rPr lang="es-MX" sz="14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clima</a:t>
            </a:r>
            <a:r>
              <a:rPr lang="es-MX" sz="14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se presenta como regular, con oportunidad de mejora.</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spcAft>
                <a:spcPts val="800"/>
              </a:spcAft>
              <a:buFont typeface="Symbol" panose="05050102010706020507" pitchFamily="18" charset="2"/>
              <a:buChar char=""/>
              <a:tabLst>
                <a:tab pos="457200" algn="l"/>
              </a:tabLst>
            </a:pPr>
            <a:r>
              <a:rPr lang="es-MX" sz="14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El </a:t>
            </a:r>
            <a:r>
              <a:rPr lang="es-MX" sz="14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ruido</a:t>
            </a:r>
            <a:r>
              <a:rPr lang="es-MX" sz="14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se establece de grado medio ya que interviene con las actividades, pero no representa impedimento para realizarlas.</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spcAft>
                <a:spcPts val="800"/>
              </a:spcAft>
              <a:buFont typeface="Symbol" panose="05050102010706020507" pitchFamily="18" charset="2"/>
              <a:buChar char=""/>
              <a:tabLst>
                <a:tab pos="457200" algn="l"/>
              </a:tabLst>
            </a:pPr>
            <a:r>
              <a:rPr lang="es-MX" sz="14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El </a:t>
            </a:r>
            <a:r>
              <a:rPr lang="es-MX" sz="14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mobiliario</a:t>
            </a:r>
            <a:r>
              <a:rPr lang="es-MX" sz="14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se expresa como bueno.</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spcAft>
                <a:spcPts val="800"/>
              </a:spcAft>
              <a:buFont typeface="Symbol" panose="05050102010706020507" pitchFamily="18" charset="2"/>
              <a:buChar char=""/>
              <a:tabLst>
                <a:tab pos="457200" algn="l"/>
              </a:tabLst>
            </a:pPr>
            <a:r>
              <a:rPr lang="es-MX" sz="14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El </a:t>
            </a:r>
            <a:r>
              <a:rPr lang="es-MX" sz="14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espacio</a:t>
            </a:r>
            <a:r>
              <a:rPr lang="es-MX" sz="14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se comenta que es bueno y que permite realizar las actividades diarias, pero a la par con regulares, con oportunidad de mejora.</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spcAft>
                <a:spcPts val="800"/>
              </a:spcAft>
              <a:buFont typeface="Symbol" panose="05050102010706020507" pitchFamily="18" charset="2"/>
              <a:buChar char=""/>
              <a:tabLst>
                <a:tab pos="457200" algn="l"/>
              </a:tabLst>
            </a:pPr>
            <a:r>
              <a:rPr lang="es-MX" sz="14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La </a:t>
            </a:r>
            <a:r>
              <a:rPr lang="es-MX" sz="14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higiene </a:t>
            </a:r>
            <a:r>
              <a:rPr lang="es-MX" sz="14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se expresa como buena.</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spcAft>
                <a:spcPts val="800"/>
              </a:spcAft>
              <a:buFont typeface="Symbol" panose="05050102010706020507" pitchFamily="18" charset="2"/>
              <a:buChar char=""/>
              <a:tabLst>
                <a:tab pos="457200" algn="l"/>
              </a:tabLst>
            </a:pPr>
            <a:r>
              <a:rPr lang="es-MX" sz="14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La </a:t>
            </a:r>
            <a:r>
              <a:rPr lang="es-MX" sz="14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higiene en sanitarios </a:t>
            </a:r>
            <a:r>
              <a:rPr lang="es-MX" sz="14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es regular.</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spcAft>
                <a:spcPts val="800"/>
              </a:spcAft>
              <a:buFont typeface="Symbol" panose="05050102010706020507" pitchFamily="18" charset="2"/>
              <a:buChar char=""/>
              <a:tabLst>
                <a:tab pos="457200" algn="l"/>
              </a:tabLst>
            </a:pPr>
            <a:r>
              <a:rPr lang="es-MX" sz="14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El </a:t>
            </a:r>
            <a:r>
              <a:rPr lang="es-MX" sz="14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mantenimiento </a:t>
            </a:r>
            <a:r>
              <a:rPr lang="es-MX" sz="14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hablando de infraestructura se manifiesta como bueno, con una oportunidad de mejora en este servicio.</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spcAft>
                <a:spcPts val="800"/>
              </a:spcAft>
              <a:buFont typeface="Symbol" panose="05050102010706020507" pitchFamily="18" charset="2"/>
              <a:buChar char=""/>
              <a:tabLst>
                <a:tab pos="457200" algn="l"/>
              </a:tabLst>
            </a:pPr>
            <a:r>
              <a:rPr lang="es-MX" sz="14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Se manifiesta que no se conoce en un 39% a los </a:t>
            </a:r>
            <a:r>
              <a:rPr lang="es-MX" sz="14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integrantes de las comisiones de seguridad e higiene.</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spcAft>
                <a:spcPts val="800"/>
              </a:spcAft>
              <a:buFont typeface="Symbol" panose="05050102010706020507" pitchFamily="18" charset="2"/>
              <a:buChar char=""/>
              <a:tabLst>
                <a:tab pos="457200" algn="l"/>
              </a:tabLst>
            </a:pPr>
            <a:r>
              <a:rPr lang="es-MX" sz="14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Y por último existe un 61% de desconocimiento por parte de la </a:t>
            </a:r>
            <a:r>
              <a:rPr lang="es-MX" sz="14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información que se recibe de las comisiones de seguridad e higiene</a:t>
            </a:r>
            <a:r>
              <a:rPr lang="es-MX" sz="14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546090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98627"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310821B0-9CB6-492C-B2D6-60DADC5F5D53}"/>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III .- RECURSOS MATERIALES</a:t>
            </a:r>
          </a:p>
          <a:p>
            <a:pPr algn="ctr"/>
            <a:r>
              <a:rPr lang="es-MX" sz="4000" b="1" dirty="0">
                <a:effectLst>
                  <a:outerShdw blurRad="38100" dist="38100" dir="2700000" algn="tl">
                    <a:srgbClr val="000000">
                      <a:alpha val="43137"/>
                    </a:srgbClr>
                  </a:outerShdw>
                </a:effectLst>
              </a:rPr>
              <a:t>(RM)</a:t>
            </a:r>
          </a:p>
        </p:txBody>
      </p:sp>
    </p:spTree>
    <p:extLst>
      <p:ext uri="{BB962C8B-B14F-4D97-AF65-F5344CB8AC3E}">
        <p14:creationId xmlns:p14="http://schemas.microsoft.com/office/powerpoint/2010/main" val="2407283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6813E82-2A7F-4D03-9094-4490A6C5AFD9}"/>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CuadroTexto 24">
            <a:extLst>
              <a:ext uri="{FF2B5EF4-FFF2-40B4-BE49-F238E27FC236}">
                <a16:creationId xmlns:a16="http://schemas.microsoft.com/office/drawing/2014/main" id="{42FE2B09-E782-4C80-A6E5-E0A8838D4D16}"/>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RM-1</a:t>
            </a:r>
            <a:r>
              <a:rPr lang="es-MX" sz="1600" dirty="0">
                <a:solidFill>
                  <a:schemeClr val="tx2"/>
                </a:solidFill>
              </a:rPr>
              <a:t>. LA INFORMACIÓN PARA LA PLANEACIÓN Y EJECUCIÓN DE TUS ACTIVIDADES ACADÉMICAS, ¿TE SON PROPORCIONADAS DE MANERA CORRECTA Y OPORTUNA? </a:t>
            </a:r>
          </a:p>
        </p:txBody>
      </p:sp>
      <p:graphicFrame>
        <p:nvGraphicFramePr>
          <p:cNvPr id="20" name="Gráfico 19">
            <a:extLst>
              <a:ext uri="{FF2B5EF4-FFF2-40B4-BE49-F238E27FC236}">
                <a16:creationId xmlns:a16="http://schemas.microsoft.com/office/drawing/2014/main" id="{343C1920-2FC5-4DC7-A92F-4645B5C69765}"/>
              </a:ext>
            </a:extLst>
          </p:cNvPr>
          <p:cNvGraphicFramePr>
            <a:graphicFrameLocks/>
          </p:cNvGraphicFramePr>
          <p:nvPr>
            <p:extLst>
              <p:ext uri="{D42A27DB-BD31-4B8C-83A1-F6EECF244321}">
                <p14:modId xmlns:p14="http://schemas.microsoft.com/office/powerpoint/2010/main" val="215708649"/>
              </p:ext>
            </p:extLst>
          </p:nvPr>
        </p:nvGraphicFramePr>
        <p:xfrm>
          <a:off x="1479380"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237564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262647" y="634686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E49C6483-3073-4976-9F39-9553312D5F6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CuadroTexto 24">
            <a:extLst>
              <a:ext uri="{FF2B5EF4-FFF2-40B4-BE49-F238E27FC236}">
                <a16:creationId xmlns:a16="http://schemas.microsoft.com/office/drawing/2014/main" id="{AC45617E-4A23-4380-B3BF-A1CF4B775D85}"/>
              </a:ext>
            </a:extLst>
          </p:cNvPr>
          <p:cNvSpPr txBox="1"/>
          <p:nvPr/>
        </p:nvSpPr>
        <p:spPr>
          <a:xfrm>
            <a:off x="945311" y="863974"/>
            <a:ext cx="8117474" cy="830997"/>
          </a:xfrm>
          <a:prstGeom prst="rect">
            <a:avLst/>
          </a:prstGeom>
          <a:noFill/>
        </p:spPr>
        <p:txBody>
          <a:bodyPr wrap="square" rtlCol="0">
            <a:spAutoFit/>
          </a:bodyPr>
          <a:lstStyle/>
          <a:p>
            <a:r>
              <a:rPr lang="es-MX" sz="1600" b="1" dirty="0">
                <a:solidFill>
                  <a:schemeClr val="tx2"/>
                </a:solidFill>
              </a:rPr>
              <a:t>CUADRO RM-2</a:t>
            </a:r>
            <a:r>
              <a:rPr lang="es-MX" sz="1600" dirty="0">
                <a:solidFill>
                  <a:schemeClr val="tx2"/>
                </a:solidFill>
              </a:rPr>
              <a:t>. ¿TIENES ACCESO A EQUIPO DE CÓMPUTO, AUDIOVISUAL, LABORATORIOS Y/O TALLERES NECESARIOS PARA LLEVAR A CABO TUS ACTIVIDADES ACADÉMICAS O DE INVESTIGACIÓN?</a:t>
            </a:r>
          </a:p>
        </p:txBody>
      </p:sp>
      <p:graphicFrame>
        <p:nvGraphicFramePr>
          <p:cNvPr id="20" name="Gráfico 19">
            <a:extLst>
              <a:ext uri="{FF2B5EF4-FFF2-40B4-BE49-F238E27FC236}">
                <a16:creationId xmlns:a16="http://schemas.microsoft.com/office/drawing/2014/main" id="{21F8A9AC-5D07-49AB-8F6C-915FEDE415C4}"/>
              </a:ext>
            </a:extLst>
          </p:cNvPr>
          <p:cNvGraphicFramePr>
            <a:graphicFrameLocks/>
          </p:cNvGraphicFramePr>
          <p:nvPr>
            <p:extLst>
              <p:ext uri="{D42A27DB-BD31-4B8C-83A1-F6EECF244321}">
                <p14:modId xmlns:p14="http://schemas.microsoft.com/office/powerpoint/2010/main" val="878309008"/>
              </p:ext>
            </p:extLst>
          </p:nvPr>
        </p:nvGraphicFramePr>
        <p:xfrm>
          <a:off x="1474776" y="1601013"/>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4025117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39070"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EBFA34A9-85A8-4234-B2B6-F6443198693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6" name="Rectángulo 5">
            <a:extLst>
              <a:ext uri="{FF2B5EF4-FFF2-40B4-BE49-F238E27FC236}">
                <a16:creationId xmlns:a16="http://schemas.microsoft.com/office/drawing/2014/main" id="{489E9DB5-413B-49A7-97FC-FFE512B20F21}"/>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RM-3</a:t>
            </a:r>
            <a:r>
              <a:rPr lang="es-MX" sz="1600" dirty="0">
                <a:solidFill>
                  <a:schemeClr val="tx2"/>
                </a:solidFill>
              </a:rPr>
              <a:t>. ¿ EN QUE CONDICIONES SE ENCUENTRAN  LAS AULAS DONDE IMPARTES TUS CLASES?</a:t>
            </a:r>
          </a:p>
        </p:txBody>
      </p:sp>
      <p:graphicFrame>
        <p:nvGraphicFramePr>
          <p:cNvPr id="20" name="Gráfico 19">
            <a:extLst>
              <a:ext uri="{FF2B5EF4-FFF2-40B4-BE49-F238E27FC236}">
                <a16:creationId xmlns:a16="http://schemas.microsoft.com/office/drawing/2014/main" id="{F8F9132B-F17A-452C-BC24-5DBABB6E8BE4}"/>
              </a:ext>
            </a:extLst>
          </p:cNvPr>
          <p:cNvGraphicFramePr>
            <a:graphicFrameLocks/>
          </p:cNvGraphicFramePr>
          <p:nvPr>
            <p:extLst>
              <p:ext uri="{D42A27DB-BD31-4B8C-83A1-F6EECF244321}">
                <p14:modId xmlns:p14="http://schemas.microsoft.com/office/powerpoint/2010/main" val="2664736054"/>
              </p:ext>
            </p:extLst>
          </p:nvPr>
        </p:nvGraphicFramePr>
        <p:xfrm>
          <a:off x="1583457" y="1362600"/>
          <a:ext cx="6796800" cy="41328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617183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FA38EBE6-0ACE-46A2-922A-0CEC9EBE2E24}"/>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Rectángulo 24">
            <a:extLst>
              <a:ext uri="{FF2B5EF4-FFF2-40B4-BE49-F238E27FC236}">
                <a16:creationId xmlns:a16="http://schemas.microsoft.com/office/drawing/2014/main" id="{308DBA12-5571-467D-B69A-3BC81F5CE42E}"/>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RM-4</a:t>
            </a:r>
            <a:r>
              <a:rPr lang="es-MX" sz="1600" dirty="0">
                <a:solidFill>
                  <a:schemeClr val="tx2"/>
                </a:solidFill>
              </a:rPr>
              <a:t>. ¿CUENTAS CON EL MATERIAL NECESARIO PARA LA REALIZACIÓN DE TUS FUNCIONES? </a:t>
            </a:r>
          </a:p>
        </p:txBody>
      </p:sp>
      <p:graphicFrame>
        <p:nvGraphicFramePr>
          <p:cNvPr id="20" name="Gráfico 19">
            <a:extLst>
              <a:ext uri="{FF2B5EF4-FFF2-40B4-BE49-F238E27FC236}">
                <a16:creationId xmlns:a16="http://schemas.microsoft.com/office/drawing/2014/main" id="{409377B6-48AE-4E19-858F-CFBC17111BB6}"/>
              </a:ext>
            </a:extLst>
          </p:cNvPr>
          <p:cNvGraphicFramePr>
            <a:graphicFrameLocks/>
          </p:cNvGraphicFramePr>
          <p:nvPr>
            <p:extLst>
              <p:ext uri="{D42A27DB-BD31-4B8C-83A1-F6EECF244321}">
                <p14:modId xmlns:p14="http://schemas.microsoft.com/office/powerpoint/2010/main" val="1328393660"/>
              </p:ext>
            </p:extLst>
          </p:nvPr>
        </p:nvGraphicFramePr>
        <p:xfrm>
          <a:off x="1474776"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6289189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10" y="6326688"/>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E23D89B-D7BA-405C-81A7-6CEF516095F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Rectángulo 24">
            <a:extLst>
              <a:ext uri="{FF2B5EF4-FFF2-40B4-BE49-F238E27FC236}">
                <a16:creationId xmlns:a16="http://schemas.microsoft.com/office/drawing/2014/main" id="{C0648322-8849-4BE1-A2B2-F2FE43334545}"/>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RM-5</a:t>
            </a:r>
            <a:r>
              <a:rPr lang="es-MX" sz="1600" dirty="0">
                <a:solidFill>
                  <a:schemeClr val="tx2"/>
                </a:solidFill>
              </a:rPr>
              <a:t>. ¿SE TE PROPORCIONA EL EQUIPO O HERRAMIENTAS NECESARIAS PARA REALIZAR TUS FUNCIONES? </a:t>
            </a:r>
          </a:p>
        </p:txBody>
      </p:sp>
      <p:graphicFrame>
        <p:nvGraphicFramePr>
          <p:cNvPr id="20" name="Gráfico 19">
            <a:extLst>
              <a:ext uri="{FF2B5EF4-FFF2-40B4-BE49-F238E27FC236}">
                <a16:creationId xmlns:a16="http://schemas.microsoft.com/office/drawing/2014/main" id="{28F6C42B-2FD5-454E-8A93-F43F27BAA5F4}"/>
              </a:ext>
            </a:extLst>
          </p:cNvPr>
          <p:cNvGraphicFramePr>
            <a:graphicFrameLocks/>
          </p:cNvGraphicFramePr>
          <p:nvPr>
            <p:extLst>
              <p:ext uri="{D42A27DB-BD31-4B8C-83A1-F6EECF244321}">
                <p14:modId xmlns:p14="http://schemas.microsoft.com/office/powerpoint/2010/main" val="2921186977"/>
              </p:ext>
            </p:extLst>
          </p:nvPr>
        </p:nvGraphicFramePr>
        <p:xfrm>
          <a:off x="1474776" y="1340996"/>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6746381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5" name="CuadroTexto 24">
            <a:extLst>
              <a:ext uri="{FF2B5EF4-FFF2-40B4-BE49-F238E27FC236}">
                <a16:creationId xmlns:a16="http://schemas.microsoft.com/office/drawing/2014/main" id="{3D14394B-E274-4651-8300-9875162DD08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6" name="Rectángulo 25">
            <a:extLst>
              <a:ext uri="{FF2B5EF4-FFF2-40B4-BE49-F238E27FC236}">
                <a16:creationId xmlns:a16="http://schemas.microsoft.com/office/drawing/2014/main" id="{437D3C83-E41F-4985-A8DA-7FDEBC398705}"/>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RM-6</a:t>
            </a:r>
            <a:r>
              <a:rPr lang="es-MX" sz="1600" dirty="0">
                <a:solidFill>
                  <a:schemeClr val="tx2"/>
                </a:solidFill>
              </a:rPr>
              <a:t>. CUANDO SOLICITAS UN SERVICIO PARA TU EQUIPO DE CÓMPUTO, ¿SE TE ATIENDE DE MANERA OPORTUNA?</a:t>
            </a:r>
          </a:p>
        </p:txBody>
      </p:sp>
      <p:graphicFrame>
        <p:nvGraphicFramePr>
          <p:cNvPr id="20" name="Gráfico 19">
            <a:extLst>
              <a:ext uri="{FF2B5EF4-FFF2-40B4-BE49-F238E27FC236}">
                <a16:creationId xmlns:a16="http://schemas.microsoft.com/office/drawing/2014/main" id="{B39EFA5D-5F72-44BC-9293-C99765736918}"/>
              </a:ext>
            </a:extLst>
          </p:cNvPr>
          <p:cNvGraphicFramePr>
            <a:graphicFrameLocks/>
          </p:cNvGraphicFramePr>
          <p:nvPr>
            <p:extLst>
              <p:ext uri="{D42A27DB-BD31-4B8C-83A1-F6EECF244321}">
                <p14:modId xmlns:p14="http://schemas.microsoft.com/office/powerpoint/2010/main" val="1531649199"/>
              </p:ext>
            </p:extLst>
          </p:nvPr>
        </p:nvGraphicFramePr>
        <p:xfrm>
          <a:off x="1474776" y="1342722"/>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803741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66A44D1-5F9F-4B81-AE5F-5E642F0C7B3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Rectángulo 24">
            <a:extLst>
              <a:ext uri="{FF2B5EF4-FFF2-40B4-BE49-F238E27FC236}">
                <a16:creationId xmlns:a16="http://schemas.microsoft.com/office/drawing/2014/main" id="{377AB2B3-51FB-42DF-AA38-83F8DDE857E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RM-7</a:t>
            </a:r>
            <a:r>
              <a:rPr lang="es-MX" sz="1600" dirty="0">
                <a:solidFill>
                  <a:schemeClr val="tx2"/>
                </a:solidFill>
              </a:rPr>
              <a:t>. ¿CUENTAS CON EL MATERIAL NECESARIO PARA LA REALIZACIÓN DE TUS FUNCIONES?</a:t>
            </a:r>
          </a:p>
        </p:txBody>
      </p:sp>
      <p:graphicFrame>
        <p:nvGraphicFramePr>
          <p:cNvPr id="20" name="Gráfico 19">
            <a:extLst>
              <a:ext uri="{FF2B5EF4-FFF2-40B4-BE49-F238E27FC236}">
                <a16:creationId xmlns:a16="http://schemas.microsoft.com/office/drawing/2014/main" id="{7F39253F-68F5-49DF-B5EA-1B221BDAED8E}"/>
              </a:ext>
            </a:extLst>
          </p:cNvPr>
          <p:cNvGraphicFramePr>
            <a:graphicFrameLocks/>
          </p:cNvGraphicFramePr>
          <p:nvPr>
            <p:extLst>
              <p:ext uri="{D42A27DB-BD31-4B8C-83A1-F6EECF244321}">
                <p14:modId xmlns:p14="http://schemas.microsoft.com/office/powerpoint/2010/main" val="2382656911"/>
              </p:ext>
            </p:extLst>
          </p:nvPr>
        </p:nvGraphicFramePr>
        <p:xfrm>
          <a:off x="1686589"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39562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6 Rectángulo">
            <a:extLst>
              <a:ext uri="{FF2B5EF4-FFF2-40B4-BE49-F238E27FC236}">
                <a16:creationId xmlns:a16="http://schemas.microsoft.com/office/drawing/2014/main" id="{E59259C9-F9FB-4586-8999-51315EF4377A}"/>
              </a:ext>
            </a:extLst>
          </p:cNvPr>
          <p:cNvSpPr/>
          <p:nvPr/>
        </p:nvSpPr>
        <p:spPr>
          <a:xfrm>
            <a:off x="1103835" y="597455"/>
            <a:ext cx="7187476" cy="5755422"/>
          </a:xfrm>
          <a:prstGeom prst="rect">
            <a:avLst/>
          </a:prstGeom>
        </p:spPr>
        <p:txBody>
          <a:bodyPr wrap="square">
            <a:spAutoFit/>
          </a:bodyPr>
          <a:lstStyle/>
          <a:p>
            <a:pPr algn="just"/>
            <a:r>
              <a:rPr lang="es-MX" sz="1400" dirty="0"/>
              <a:t>Los factores que se evaluaron en la encuesta fueron  los siguientes:</a:t>
            </a:r>
          </a:p>
          <a:p>
            <a:pPr algn="just"/>
            <a:endParaRPr lang="es-MX" sz="1400" dirty="0"/>
          </a:p>
          <a:p>
            <a:pPr algn="just"/>
            <a:r>
              <a:rPr lang="es-MX" sz="1400" b="1" dirty="0"/>
              <a:t>Identidad Institucional</a:t>
            </a:r>
            <a:r>
              <a:rPr lang="es-MX" sz="1400" dirty="0"/>
              <a:t>: Este factor  permite conocer la identidad del trabajador con la universidad.</a:t>
            </a:r>
          </a:p>
          <a:p>
            <a:pPr algn="just"/>
            <a:endParaRPr lang="es-MX" sz="1400" dirty="0"/>
          </a:p>
          <a:p>
            <a:pPr algn="just"/>
            <a:r>
              <a:rPr lang="es-MX" sz="1400" b="1" dirty="0"/>
              <a:t>Seguridad Ocupacional – Espacio Físico:</a:t>
            </a:r>
            <a:r>
              <a:rPr lang="es-MX" sz="1400" dirty="0"/>
              <a:t> La Seguridad e higiene es de gran importancia en el desarrollo de funciones y productividad de los empleados por lo tanto  es considerado para la evaluación.</a:t>
            </a:r>
          </a:p>
          <a:p>
            <a:pPr algn="just"/>
            <a:endParaRPr lang="es-MX" sz="1400" dirty="0"/>
          </a:p>
          <a:p>
            <a:pPr algn="just"/>
            <a:r>
              <a:rPr lang="es-MX" sz="1400" b="1" dirty="0"/>
              <a:t>Equipo y Material: </a:t>
            </a:r>
            <a:r>
              <a:rPr lang="es-MX" sz="1400" dirty="0"/>
              <a:t>Se realiza la evaluación de este factor debido a que la ausencia de materiales y equipo de oficina así como de herramientas obstruye  la realización de actividades  de los trabajadores.</a:t>
            </a:r>
          </a:p>
          <a:p>
            <a:pPr algn="just"/>
            <a:endParaRPr lang="es-MX" sz="1400" dirty="0"/>
          </a:p>
          <a:p>
            <a:pPr algn="just"/>
            <a:r>
              <a:rPr lang="es-MX" sz="1400" b="1" dirty="0"/>
              <a:t>Convivencia con Compañeros:</a:t>
            </a:r>
            <a:r>
              <a:rPr lang="es-MX" sz="1400" dirty="0"/>
              <a:t> La  convivencia diaria  con los compañeros  tiene gran impacto con el ambiente de trabajo,   donde  se ponen en práctica ciertos aspectos como el trabajo en equipo,  comunicación asertiva y resolución de conflictos.</a:t>
            </a:r>
          </a:p>
          <a:p>
            <a:pPr algn="just"/>
            <a:endParaRPr lang="es-MX" sz="1400" dirty="0"/>
          </a:p>
          <a:p>
            <a:pPr algn="just"/>
            <a:r>
              <a:rPr lang="es-MX" sz="1400" b="1" dirty="0"/>
              <a:t>Relación con Mandos Medios y Superiores</a:t>
            </a:r>
            <a:r>
              <a:rPr lang="es-MX" sz="1400" dirty="0"/>
              <a:t>: Este factor realiza la evaluación del liderazgo  que impera en las áreas de trabajo, la carga de trabajo y la apertura a las propuestas de mejora.</a:t>
            </a:r>
          </a:p>
          <a:p>
            <a:pPr algn="just"/>
            <a:endParaRPr lang="es-MX" sz="1400" dirty="0"/>
          </a:p>
          <a:p>
            <a:pPr algn="just"/>
            <a:r>
              <a:rPr lang="es-MX" sz="1400" b="1" dirty="0"/>
              <a:t>Puesto de Trabajo</a:t>
            </a:r>
            <a:r>
              <a:rPr lang="es-MX" sz="1400" dirty="0"/>
              <a:t>: Hace referencia a la satisfacción con el puesto de trabajo, evaluando  el agrado del  puesto, la capacitación y   la relación de la formación académica con el puesto de trabajo.</a:t>
            </a:r>
          </a:p>
          <a:p>
            <a:pPr algn="just"/>
            <a:endParaRPr lang="es-MX" sz="1400" dirty="0"/>
          </a:p>
          <a:p>
            <a:r>
              <a:rPr lang="es-MX" sz="1200" dirty="0"/>
              <a:t> </a:t>
            </a:r>
            <a:r>
              <a:rPr lang="es-MX" sz="1400" b="1" dirty="0"/>
              <a:t>Medio Ambiente: </a:t>
            </a:r>
            <a:r>
              <a:rPr lang="es-MX" sz="1400" dirty="0"/>
              <a:t>Entorno que condiciona la forma de vida de la sociedad y que incluye valores naturales, sociales y culturales que existen en un lugar y momento determinado.</a:t>
            </a:r>
            <a:endParaRPr lang="es-MX" sz="1200" b="1" dirty="0"/>
          </a:p>
        </p:txBody>
      </p:sp>
    </p:spTree>
    <p:extLst>
      <p:ext uri="{BB962C8B-B14F-4D97-AF65-F5344CB8AC3E}">
        <p14:creationId xmlns:p14="http://schemas.microsoft.com/office/powerpoint/2010/main" val="26882236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6580"/>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CC95AD98-4659-4869-85B7-C079F0716D3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Rectángulo 24">
            <a:extLst>
              <a:ext uri="{FF2B5EF4-FFF2-40B4-BE49-F238E27FC236}">
                <a16:creationId xmlns:a16="http://schemas.microsoft.com/office/drawing/2014/main" id="{1E0E04B0-FAF5-447F-B5B9-96C3008ADA3D}"/>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RM-8</a:t>
            </a:r>
            <a:r>
              <a:rPr lang="es-MX" sz="1600" dirty="0">
                <a:solidFill>
                  <a:schemeClr val="tx2"/>
                </a:solidFill>
              </a:rPr>
              <a:t>. ¿SE TE PROPORCIONA EN TIEMPO Y FORMA EL EQUIPO O HERRAMIENTAS NECESARIAS PARA REALIZAR TUS FUNCIONES?</a:t>
            </a:r>
          </a:p>
        </p:txBody>
      </p:sp>
      <p:graphicFrame>
        <p:nvGraphicFramePr>
          <p:cNvPr id="20" name="Gráfico 19">
            <a:extLst>
              <a:ext uri="{FF2B5EF4-FFF2-40B4-BE49-F238E27FC236}">
                <a16:creationId xmlns:a16="http://schemas.microsoft.com/office/drawing/2014/main" id="{EE85A177-1A58-41EE-B3F9-BA35099FBE0A}"/>
              </a:ext>
            </a:extLst>
          </p:cNvPr>
          <p:cNvGraphicFramePr>
            <a:graphicFrameLocks/>
          </p:cNvGraphicFramePr>
          <p:nvPr>
            <p:extLst>
              <p:ext uri="{D42A27DB-BD31-4B8C-83A1-F6EECF244321}">
                <p14:modId xmlns:p14="http://schemas.microsoft.com/office/powerpoint/2010/main" val="3056572729"/>
              </p:ext>
            </p:extLst>
          </p:nvPr>
        </p:nvGraphicFramePr>
        <p:xfrm>
          <a:off x="1686589" y="1342722"/>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047855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id="{AC5193B2-4B03-42B3-9FF1-D60C37C3DF85}"/>
              </a:ext>
            </a:extLst>
          </p:cNvPr>
          <p:cNvSpPr txBox="1"/>
          <p:nvPr/>
        </p:nvSpPr>
        <p:spPr>
          <a:xfrm>
            <a:off x="1597955" y="1388312"/>
            <a:ext cx="6785897" cy="4009367"/>
          </a:xfrm>
          <a:prstGeom prst="rect">
            <a:avLst/>
          </a:prstGeom>
          <a:noFill/>
        </p:spPr>
        <p:txBody>
          <a:bodyPr wrap="square" rtlCol="0">
            <a:spAutoFit/>
          </a:bodyPr>
          <a:lstStyle/>
          <a:p>
            <a:pPr>
              <a:lnSpc>
                <a:spcPct val="106000"/>
              </a:lnSpc>
              <a:spcAft>
                <a:spcPts val="800"/>
              </a:spcAft>
            </a:pP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Función docente:</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spcAft>
                <a:spcPts val="800"/>
              </a:spcAft>
              <a:buFont typeface="Symbol" panose="05050102010706020507" pitchFamily="18" charset="2"/>
              <a:buChar char=""/>
              <a:tabLst>
                <a:tab pos="457200" algn="l"/>
              </a:tabLst>
            </a:pP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Un 58% de los encuestados menciona que en ocasiones se proporciona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la información para la planeación y ejecución de actividades académicas.</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spcAft>
                <a:spcPts val="800"/>
              </a:spcAft>
              <a:buFont typeface="Symbol" panose="05050102010706020507" pitchFamily="18" charset="2"/>
              <a:buChar char=""/>
              <a:tabLst>
                <a:tab pos="457200" algn="l"/>
              </a:tabLst>
            </a:pP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 cuanto al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acceso a equipo de cómputo, audiovisual, laboratorios y/o talleres</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no se cuenta con el suficiente acceso ya que el 61% manifiesta que ocasionalmente cuentan con dicho acceso.</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spcAft>
                <a:spcPts val="800"/>
              </a:spcAft>
              <a:buFont typeface="Symbol" panose="05050102010706020507" pitchFamily="18" charset="2"/>
              <a:buChar char=""/>
              <a:tabLst>
                <a:tab pos="457200" algn="l"/>
              </a:tabLst>
            </a:pP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Y por último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las condiciones en que se encuentran las aulas </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donde se imparten las clases tienen una calificación buena con un 74% a favor.</a:t>
            </a: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28192784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id="{AC5193B2-4B03-42B3-9FF1-D60C37C3DF85}"/>
              </a:ext>
            </a:extLst>
          </p:cNvPr>
          <p:cNvSpPr txBox="1"/>
          <p:nvPr/>
        </p:nvSpPr>
        <p:spPr>
          <a:xfrm>
            <a:off x="1597955" y="1068961"/>
            <a:ext cx="6785897" cy="5187959"/>
          </a:xfrm>
          <a:prstGeom prst="rect">
            <a:avLst/>
          </a:prstGeom>
          <a:noFill/>
        </p:spPr>
        <p:txBody>
          <a:bodyPr wrap="square" rtlCol="0">
            <a:spAutoFit/>
          </a:bodyPr>
          <a:lstStyle/>
          <a:p>
            <a:pPr>
              <a:lnSpc>
                <a:spcPct val="106000"/>
              </a:lnSpc>
              <a:spcAft>
                <a:spcPts val="800"/>
              </a:spcAft>
            </a:pP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 el rubro de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“Recursos Materiales”</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presentan los resultados:</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Función administrativa:</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spcAft>
                <a:spcPts val="800"/>
              </a:spcAft>
              <a:buFont typeface="Symbol" panose="05050102010706020507" pitchFamily="18" charset="2"/>
              <a:buChar char=""/>
              <a:tabLst>
                <a:tab pos="457200" algn="l"/>
              </a:tabLst>
            </a:pP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El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material necesario para realizar sus funciones</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es algo indispensable para el personal administrativo de la institución y en este caso un más de un 36% de los encuestados mencionan que solo algunas veces cuentan con ellos y un 60% menciona que siempre.</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spcAft>
                <a:spcPts val="800"/>
              </a:spcAft>
              <a:buFont typeface="Symbol" panose="05050102010706020507" pitchFamily="18" charset="2"/>
              <a:buChar char=""/>
              <a:tabLst>
                <a:tab pos="457200" algn="l"/>
              </a:tabLst>
            </a:pP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 cuanto a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el equipo o herramienta necesarias para realizar sus funciones</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se considera que, si es proporcionada en un 62%, sin embargo, un 36% difiere de esta opinión ya que mencionan que no siempre se cuenta con ello y un 2% que nunca.</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spcAft>
                <a:spcPts val="800"/>
              </a:spcAft>
              <a:buFont typeface="Symbol" panose="05050102010706020507" pitchFamily="18" charset="2"/>
              <a:buChar char=""/>
              <a:tabLst>
                <a:tab pos="457200" algn="l"/>
              </a:tabLst>
            </a:pP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La tecnología es esencial en cualquier función y por ello cuando se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solicita un servicio para equipo de cómputo, </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un 47% de los encuestados mencionan que se atiende dicha solicitud, pero por otro lado más de un 44% opinan que no es siempre, dicho esto se puede obtener una mejora en dicho servicio.</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051240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id="{AC5193B2-4B03-42B3-9FF1-D60C37C3DF85}"/>
              </a:ext>
            </a:extLst>
          </p:cNvPr>
          <p:cNvSpPr txBox="1"/>
          <p:nvPr/>
        </p:nvSpPr>
        <p:spPr>
          <a:xfrm>
            <a:off x="1597955" y="1068961"/>
            <a:ext cx="6785897" cy="3323730"/>
          </a:xfrm>
          <a:prstGeom prst="rect">
            <a:avLst/>
          </a:prstGeom>
          <a:noFill/>
        </p:spPr>
        <p:txBody>
          <a:bodyPr wrap="square" rtlCol="0">
            <a:spAutoFit/>
          </a:bodyPr>
          <a:lstStyle/>
          <a:p>
            <a:pPr>
              <a:lnSpc>
                <a:spcPct val="106000"/>
              </a:lnSpc>
              <a:spcAft>
                <a:spcPts val="800"/>
              </a:spcAft>
            </a:pP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 el rubro de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“Recursos Materiales”</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se presentan los resultados :</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Función manual:</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spcAft>
                <a:spcPts val="800"/>
              </a:spcAft>
              <a:buFont typeface="Symbol" panose="05050102010706020507" pitchFamily="18" charset="2"/>
              <a:buChar char=""/>
              <a:tabLst>
                <a:tab pos="457200" algn="l"/>
              </a:tabLst>
            </a:pP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La mitad del personal manual asegura siempre tener al alcance el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material para la realización de funciones,</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y la otra mitad mencionan que solo se cuenta con ello algunas veces, siendo este un alto porcentaje aconsejando atender la situación y mejorar.</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spcAft>
                <a:spcPts val="800"/>
              </a:spcAft>
              <a:buFont typeface="Symbol" panose="05050102010706020507" pitchFamily="18" charset="2"/>
              <a:buChar char=""/>
              <a:tabLst>
                <a:tab pos="457200" algn="l"/>
              </a:tabLst>
            </a:pP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La eficiencia con la que se entrega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el equipo o herramientas necesarias para realizar sus funciones </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es muy baja ya que se menciona en los resultados que un 50% solo algunas veces los reciben y un 50% que siempre. </a:t>
            </a:r>
            <a:endParaRPr lang="es-MX" dirty="0"/>
          </a:p>
        </p:txBody>
      </p:sp>
    </p:spTree>
    <p:extLst>
      <p:ext uri="{BB962C8B-B14F-4D97-AF65-F5344CB8AC3E}">
        <p14:creationId xmlns:p14="http://schemas.microsoft.com/office/powerpoint/2010/main" val="40181345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DAB2D854-A589-4131-AC05-740EC36AFB79}"/>
              </a:ext>
            </a:extLst>
          </p:cNvPr>
          <p:cNvSpPr txBox="1"/>
          <p:nvPr/>
        </p:nvSpPr>
        <p:spPr>
          <a:xfrm>
            <a:off x="2063148" y="2420889"/>
            <a:ext cx="6253267" cy="2554545"/>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IV .- CONVIVENCIA CON COMPAÑEROS – COMPAÑERAS</a:t>
            </a:r>
          </a:p>
          <a:p>
            <a:pPr algn="ctr"/>
            <a:r>
              <a:rPr lang="es-MX" sz="4000" b="1" dirty="0">
                <a:effectLst>
                  <a:outerShdw blurRad="38100" dist="38100" dir="2700000" algn="tl">
                    <a:srgbClr val="000000">
                      <a:alpha val="43137"/>
                    </a:srgbClr>
                  </a:outerShdw>
                </a:effectLst>
              </a:rPr>
              <a:t>“CCC”</a:t>
            </a:r>
          </a:p>
        </p:txBody>
      </p:sp>
    </p:spTree>
    <p:extLst>
      <p:ext uri="{BB962C8B-B14F-4D97-AF65-F5344CB8AC3E}">
        <p14:creationId xmlns:p14="http://schemas.microsoft.com/office/powerpoint/2010/main" val="35617539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4FE22281-1264-4DE4-B7F3-A7F979E6486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D36BF583-1E9D-4181-A7A3-4FF7C65F3444}"/>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CCC-1</a:t>
            </a:r>
            <a:r>
              <a:rPr lang="es-MX" sz="1600" dirty="0">
                <a:solidFill>
                  <a:schemeClr val="tx2"/>
                </a:solidFill>
              </a:rPr>
              <a:t>. ¿CÓMO CONSIDERAS LAS RELACIONES ENTRE TUS COMPAÑEROS – COMPAÑERAS DE TRABAJO?</a:t>
            </a:r>
          </a:p>
        </p:txBody>
      </p:sp>
      <p:graphicFrame>
        <p:nvGraphicFramePr>
          <p:cNvPr id="20" name="Gráfico 19">
            <a:extLst>
              <a:ext uri="{FF2B5EF4-FFF2-40B4-BE49-F238E27FC236}">
                <a16:creationId xmlns:a16="http://schemas.microsoft.com/office/drawing/2014/main" id="{8FA44C16-C9E3-474D-9EA1-521E3A6DD6EE}"/>
              </a:ext>
            </a:extLst>
          </p:cNvPr>
          <p:cNvGraphicFramePr>
            <a:graphicFrameLocks/>
          </p:cNvGraphicFramePr>
          <p:nvPr>
            <p:extLst>
              <p:ext uri="{D42A27DB-BD31-4B8C-83A1-F6EECF244321}">
                <p14:modId xmlns:p14="http://schemas.microsoft.com/office/powerpoint/2010/main" val="3333926827"/>
              </p:ext>
            </p:extLst>
          </p:nvPr>
        </p:nvGraphicFramePr>
        <p:xfrm>
          <a:off x="1474776" y="1383493"/>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558472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0206"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EC3B4461-3A84-4230-8B32-B2D16D4D116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7DEFEAA6-C5FE-4821-A9A0-08DE79302308}"/>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CCC-2</a:t>
            </a:r>
            <a:r>
              <a:rPr lang="es-MX" sz="1600" dirty="0">
                <a:solidFill>
                  <a:schemeClr val="tx2"/>
                </a:solidFill>
              </a:rPr>
              <a:t>. ¿CONSIDERAS QUE EN TU ÁREA  SE FOMENTA EL TRABAJO EN EQUIPO?</a:t>
            </a:r>
          </a:p>
        </p:txBody>
      </p:sp>
      <p:graphicFrame>
        <p:nvGraphicFramePr>
          <p:cNvPr id="20" name="Gráfico 19">
            <a:extLst>
              <a:ext uri="{FF2B5EF4-FFF2-40B4-BE49-F238E27FC236}">
                <a16:creationId xmlns:a16="http://schemas.microsoft.com/office/drawing/2014/main" id="{8FA44C16-C9E3-474D-9EA1-521E3A6DD6EE}"/>
              </a:ext>
            </a:extLst>
          </p:cNvPr>
          <p:cNvGraphicFramePr>
            <a:graphicFrameLocks/>
          </p:cNvGraphicFramePr>
          <p:nvPr>
            <p:extLst>
              <p:ext uri="{D42A27DB-BD31-4B8C-83A1-F6EECF244321}">
                <p14:modId xmlns:p14="http://schemas.microsoft.com/office/powerpoint/2010/main" val="373861804"/>
              </p:ext>
            </p:extLst>
          </p:nvPr>
        </p:nvGraphicFramePr>
        <p:xfrm>
          <a:off x="1479380" y="1271044"/>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445870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035"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285FCC7-6E4A-4FF3-B489-65C5DA62010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907D8C9A-A0AF-48A4-9363-4ADD53A7D88C}"/>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CCC-3</a:t>
            </a:r>
            <a:r>
              <a:rPr lang="es-MX" sz="1600" dirty="0">
                <a:solidFill>
                  <a:schemeClr val="tx2"/>
                </a:solidFill>
              </a:rPr>
              <a:t>. EN TU TRABAJO, EXPRESAS TU PUNTO DE VISTA, AÚN CUANDO SEA DIFERENTE AL DE LOS DEMÁS</a:t>
            </a:r>
          </a:p>
        </p:txBody>
      </p:sp>
      <p:graphicFrame>
        <p:nvGraphicFramePr>
          <p:cNvPr id="20" name="Gráfico 19">
            <a:extLst>
              <a:ext uri="{FF2B5EF4-FFF2-40B4-BE49-F238E27FC236}">
                <a16:creationId xmlns:a16="http://schemas.microsoft.com/office/drawing/2014/main" id="{1E6F3B76-BF2D-479D-AEB8-DBD37F0DBD21}"/>
              </a:ext>
            </a:extLst>
          </p:cNvPr>
          <p:cNvGraphicFramePr>
            <a:graphicFrameLocks/>
          </p:cNvGraphicFramePr>
          <p:nvPr>
            <p:extLst>
              <p:ext uri="{D42A27DB-BD31-4B8C-83A1-F6EECF244321}">
                <p14:modId xmlns:p14="http://schemas.microsoft.com/office/powerpoint/2010/main" val="2611566944"/>
              </p:ext>
            </p:extLst>
          </p:nvPr>
        </p:nvGraphicFramePr>
        <p:xfrm>
          <a:off x="1686589" y="1346863"/>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777934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5725" y="635726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89B10D3-B543-4557-8DCE-8A537243276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419780D8-A803-49CD-9FD1-79BBCA4FEE02}"/>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CCC-4</a:t>
            </a:r>
            <a:r>
              <a:rPr lang="es-MX" sz="1600" dirty="0">
                <a:solidFill>
                  <a:schemeClr val="tx2"/>
                </a:solidFill>
              </a:rPr>
              <a:t>. ¿CONSIDERAS QUE EN TÚ ÁREA DE TRABAJO SE PRESENTAN SITUACIONES DE CONFLICTO?</a:t>
            </a:r>
          </a:p>
        </p:txBody>
      </p:sp>
      <p:graphicFrame>
        <p:nvGraphicFramePr>
          <p:cNvPr id="20" name="Gráfico 19">
            <a:extLst>
              <a:ext uri="{FF2B5EF4-FFF2-40B4-BE49-F238E27FC236}">
                <a16:creationId xmlns:a16="http://schemas.microsoft.com/office/drawing/2014/main" id="{2E15DF72-8A31-4910-A1D0-50F44EC9CFB7}"/>
              </a:ext>
            </a:extLst>
          </p:cNvPr>
          <p:cNvGraphicFramePr>
            <a:graphicFrameLocks/>
          </p:cNvGraphicFramePr>
          <p:nvPr>
            <p:extLst>
              <p:ext uri="{D42A27DB-BD31-4B8C-83A1-F6EECF244321}">
                <p14:modId xmlns:p14="http://schemas.microsoft.com/office/powerpoint/2010/main" val="2937005518"/>
              </p:ext>
            </p:extLst>
          </p:nvPr>
        </p:nvGraphicFramePr>
        <p:xfrm>
          <a:off x="1474776"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407113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57480"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16B59971-C930-491F-87AE-4E9F3D93BBA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29CF7BB6-A6B6-401A-B5AD-514E887A769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CCC-5</a:t>
            </a:r>
            <a:r>
              <a:rPr lang="es-MX" sz="1600" dirty="0">
                <a:solidFill>
                  <a:schemeClr val="tx2"/>
                </a:solidFill>
              </a:rPr>
              <a:t>. ¿PIENSAS QUE LAS SITUACIONES DE CONFLICTO  PUEDEN AFECTAR EL AMBIENTE LABORAL?</a:t>
            </a:r>
          </a:p>
        </p:txBody>
      </p:sp>
      <p:graphicFrame>
        <p:nvGraphicFramePr>
          <p:cNvPr id="20" name="Gráfico 19">
            <a:extLst>
              <a:ext uri="{FF2B5EF4-FFF2-40B4-BE49-F238E27FC236}">
                <a16:creationId xmlns:a16="http://schemas.microsoft.com/office/drawing/2014/main" id="{081DC683-0F76-4A6A-B5EE-CD0FD93E9FF7}"/>
              </a:ext>
            </a:extLst>
          </p:cNvPr>
          <p:cNvGraphicFramePr>
            <a:graphicFrameLocks/>
          </p:cNvGraphicFramePr>
          <p:nvPr>
            <p:extLst>
              <p:ext uri="{D42A27DB-BD31-4B8C-83A1-F6EECF244321}">
                <p14:modId xmlns:p14="http://schemas.microsoft.com/office/powerpoint/2010/main" val="1287414266"/>
              </p:ext>
            </p:extLst>
          </p:nvPr>
        </p:nvGraphicFramePr>
        <p:xfrm>
          <a:off x="1660911" y="1365581"/>
          <a:ext cx="68040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3665183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4" name="5 CuadroTexto">
            <a:extLst>
              <a:ext uri="{FF2B5EF4-FFF2-40B4-BE49-F238E27FC236}">
                <a16:creationId xmlns:a16="http://schemas.microsoft.com/office/drawing/2014/main" id="{A74123CB-5AE0-44D6-BF24-FC1EE2D9832F}"/>
              </a:ext>
            </a:extLst>
          </p:cNvPr>
          <p:cNvSpPr txBox="1"/>
          <p:nvPr/>
        </p:nvSpPr>
        <p:spPr>
          <a:xfrm>
            <a:off x="2063020" y="2610656"/>
            <a:ext cx="5832648"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UNIDAD ACADÉMICA DE CIENCIAS SOCIALES</a:t>
            </a:r>
          </a:p>
        </p:txBody>
      </p:sp>
    </p:spTree>
    <p:extLst>
      <p:ext uri="{BB962C8B-B14F-4D97-AF65-F5344CB8AC3E}">
        <p14:creationId xmlns:p14="http://schemas.microsoft.com/office/powerpoint/2010/main" val="1966330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7" name="CuadroTexto 26">
            <a:extLst>
              <a:ext uri="{FF2B5EF4-FFF2-40B4-BE49-F238E27FC236}">
                <a16:creationId xmlns:a16="http://schemas.microsoft.com/office/drawing/2014/main" id="{7159D87E-8164-4F1A-AC1C-B169BE168F1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8" name="Rectángulo 27">
            <a:extLst>
              <a:ext uri="{FF2B5EF4-FFF2-40B4-BE49-F238E27FC236}">
                <a16:creationId xmlns:a16="http://schemas.microsoft.com/office/drawing/2014/main" id="{6A0F628A-5797-4B53-B24E-82562D5DEE48}"/>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CCC-6</a:t>
            </a:r>
            <a:r>
              <a:rPr lang="es-MX" sz="1600" dirty="0">
                <a:solidFill>
                  <a:schemeClr val="tx2"/>
                </a:solidFill>
              </a:rPr>
              <a:t>. ¿QUÉ TIPO DE CONFLICTOS SE GENERAN EN TU ÁREA DE TRABAJO? (ELIGE 3)</a:t>
            </a:r>
          </a:p>
        </p:txBody>
      </p:sp>
      <p:graphicFrame>
        <p:nvGraphicFramePr>
          <p:cNvPr id="20" name="Gráfico 19">
            <a:extLst>
              <a:ext uri="{FF2B5EF4-FFF2-40B4-BE49-F238E27FC236}">
                <a16:creationId xmlns:a16="http://schemas.microsoft.com/office/drawing/2014/main" id="{6F58F089-D1BA-414A-900A-0E93D6069B60}"/>
              </a:ext>
            </a:extLst>
          </p:cNvPr>
          <p:cNvGraphicFramePr>
            <a:graphicFrameLocks/>
          </p:cNvGraphicFramePr>
          <p:nvPr>
            <p:extLst>
              <p:ext uri="{D42A27DB-BD31-4B8C-83A1-F6EECF244321}">
                <p14:modId xmlns:p14="http://schemas.microsoft.com/office/powerpoint/2010/main" val="2604535388"/>
              </p:ext>
            </p:extLst>
          </p:nvPr>
        </p:nvGraphicFramePr>
        <p:xfrm>
          <a:off x="1686589" y="1340996"/>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897183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550EF2F-BEF6-4720-A6D6-FEF2BF257D8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55F24057-5388-4BB0-BAD5-D6D391E9EE84}"/>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CCC-7</a:t>
            </a:r>
            <a:r>
              <a:rPr lang="es-MX" sz="1600" dirty="0">
                <a:solidFill>
                  <a:schemeClr val="tx2"/>
                </a:solidFill>
              </a:rPr>
              <a:t>. ¿SE RESUELVEN LOS CONFLICTOS EN TU ÁREA DE TRABAJO?</a:t>
            </a:r>
          </a:p>
        </p:txBody>
      </p:sp>
      <p:graphicFrame>
        <p:nvGraphicFramePr>
          <p:cNvPr id="20" name="Gráfico 19">
            <a:extLst>
              <a:ext uri="{FF2B5EF4-FFF2-40B4-BE49-F238E27FC236}">
                <a16:creationId xmlns:a16="http://schemas.microsoft.com/office/drawing/2014/main" id="{B372CBB1-0AFC-4398-80C9-CE027CA85054}"/>
              </a:ext>
            </a:extLst>
          </p:cNvPr>
          <p:cNvGraphicFramePr>
            <a:graphicFrameLocks/>
          </p:cNvGraphicFramePr>
          <p:nvPr>
            <p:extLst>
              <p:ext uri="{D42A27DB-BD31-4B8C-83A1-F6EECF244321}">
                <p14:modId xmlns:p14="http://schemas.microsoft.com/office/powerpoint/2010/main" val="362300617"/>
              </p:ext>
            </p:extLst>
          </p:nvPr>
        </p:nvGraphicFramePr>
        <p:xfrm>
          <a:off x="1474776" y="1340996"/>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428540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6295"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DCB22D98-F8E7-47A1-B76F-42AC2A06B72D}"/>
              </a:ext>
            </a:extLst>
          </p:cNvPr>
          <p:cNvSpPr txBox="1"/>
          <p:nvPr/>
        </p:nvSpPr>
        <p:spPr>
          <a:xfrm>
            <a:off x="1845093" y="377006"/>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CONVIVENCIA CON COMPAÑEROS – COMPAÑERAS</a:t>
            </a:r>
          </a:p>
          <a:p>
            <a:pPr algn="ctr"/>
            <a:r>
              <a:rPr lang="es-MX" b="1" dirty="0">
                <a:effectLst>
                  <a:outerShdw blurRad="38100" dist="38100" dir="2700000" algn="tl">
                    <a:srgbClr val="000000">
                      <a:alpha val="43137"/>
                    </a:srgbClr>
                  </a:outerShdw>
                </a:effectLst>
              </a:rPr>
              <a:t>“CCC”</a:t>
            </a:r>
          </a:p>
        </p:txBody>
      </p:sp>
      <p:sp>
        <p:nvSpPr>
          <p:cNvPr id="6" name="CuadroTexto 5">
            <a:extLst>
              <a:ext uri="{FF2B5EF4-FFF2-40B4-BE49-F238E27FC236}">
                <a16:creationId xmlns:a16="http://schemas.microsoft.com/office/drawing/2014/main" id="{0F6AA38E-CBD9-4EF6-A2E2-D7054AB01D96}"/>
              </a:ext>
            </a:extLst>
          </p:cNvPr>
          <p:cNvSpPr txBox="1"/>
          <p:nvPr/>
        </p:nvSpPr>
        <p:spPr>
          <a:xfrm>
            <a:off x="1450788" y="1417914"/>
            <a:ext cx="7081652" cy="4307141"/>
          </a:xfrm>
          <a:prstGeom prst="rect">
            <a:avLst/>
          </a:prstGeom>
          <a:noFill/>
        </p:spPr>
        <p:txBody>
          <a:bodyPr wrap="square" rtlCol="0">
            <a:spAutoFit/>
          </a:bodyPr>
          <a:lstStyle/>
          <a:p>
            <a:pPr>
              <a:lnSpc>
                <a:spcPct val="106000"/>
              </a:lnSpc>
              <a:spcAft>
                <a:spcPts val="800"/>
              </a:spcAft>
            </a:pP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 el rubro de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Convivencia con Compañeros – Compañeras” </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se menciona que la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relación entre compañeros y compañeras </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es buena, existe mucho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fomento al trabajo en equipo </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ya que más de un 70% opina que siempre, en cuento a expresar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su punto de vista,</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se les da oportunidad más de un 45% de las veces, sin embargo, se presenta un alto porcentaje en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situaciones de conflicto</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en el ambiente, y dichas situaciones de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conflicto afectan el ambiente.</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Se deseaba saber que tipos de conflictos se presentaban y se clasificaron de la siguiente manera:</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 Conflictos con los compañeros.</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 Conflictos con los institucionales y con los directivos. </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 Y otros, y de igual manera se expresa que solo en ocasiones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se resuelven los conflictos.</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674118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6295"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64F3507-6DE9-4CA5-B239-5370B595D7FC}"/>
              </a:ext>
            </a:extLst>
          </p:cNvPr>
          <p:cNvSpPr txBox="1"/>
          <p:nvPr/>
        </p:nvSpPr>
        <p:spPr>
          <a:xfrm>
            <a:off x="2063149" y="2084406"/>
            <a:ext cx="6253267" cy="2554545"/>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V .- RELACIÓN CON MANDOS MEDIOS Y SUPERIORES</a:t>
            </a:r>
          </a:p>
          <a:p>
            <a:pPr algn="ctr"/>
            <a:r>
              <a:rPr lang="es-MX" sz="4000" b="1" dirty="0">
                <a:effectLst>
                  <a:outerShdw blurRad="38100" dist="38100" dir="2700000" algn="tl">
                    <a:srgbClr val="000000">
                      <a:alpha val="43137"/>
                    </a:srgbClr>
                  </a:outerShdw>
                </a:effectLst>
              </a:rPr>
              <a:t>(RMMS)</a:t>
            </a:r>
          </a:p>
        </p:txBody>
      </p:sp>
    </p:spTree>
    <p:extLst>
      <p:ext uri="{BB962C8B-B14F-4D97-AF65-F5344CB8AC3E}">
        <p14:creationId xmlns:p14="http://schemas.microsoft.com/office/powerpoint/2010/main" val="25722108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A16D023-D266-421B-893D-FB526FA08F1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179EAF37-C9FB-4C3A-BEE3-4F3A0C8BB41D}"/>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RMMS-1</a:t>
            </a:r>
            <a:r>
              <a:rPr lang="es-MX" sz="1600" dirty="0">
                <a:solidFill>
                  <a:schemeClr val="tx2"/>
                </a:solidFill>
              </a:rPr>
              <a:t>. ¿FUNCIONAN LAS LÍNEAS DE AUTORIDAD/RESPONSABILIDAD AL DESEMPEÑARTE EN TU PUESTO DE TRABAJO ?</a:t>
            </a:r>
          </a:p>
        </p:txBody>
      </p:sp>
      <p:graphicFrame>
        <p:nvGraphicFramePr>
          <p:cNvPr id="20" name="Gráfico 19">
            <a:extLst>
              <a:ext uri="{FF2B5EF4-FFF2-40B4-BE49-F238E27FC236}">
                <a16:creationId xmlns:a16="http://schemas.microsoft.com/office/drawing/2014/main" id="{B372CBB1-0AFC-4398-80C9-CE027CA85054}"/>
              </a:ext>
            </a:extLst>
          </p:cNvPr>
          <p:cNvGraphicFramePr>
            <a:graphicFrameLocks/>
          </p:cNvGraphicFramePr>
          <p:nvPr>
            <p:extLst>
              <p:ext uri="{D42A27DB-BD31-4B8C-83A1-F6EECF244321}">
                <p14:modId xmlns:p14="http://schemas.microsoft.com/office/powerpoint/2010/main" val="3407178984"/>
              </p:ext>
            </p:extLst>
          </p:nvPr>
        </p:nvGraphicFramePr>
        <p:xfrm>
          <a:off x="1474776"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1578782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A200A16-D1E7-4EDF-9E61-EFB65D5D9A7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FE336058-0019-4F28-89CE-0D1D74630CDB}"/>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RMMS-2</a:t>
            </a:r>
            <a:r>
              <a:rPr lang="es-MX" sz="1600" dirty="0">
                <a:solidFill>
                  <a:schemeClr val="tx2"/>
                </a:solidFill>
              </a:rPr>
              <a:t>. ¿RECIBES EN TIEMPO Y FORMA LAS INSTRUCCIONES DE TRABAJO?</a:t>
            </a:r>
          </a:p>
        </p:txBody>
      </p:sp>
      <p:graphicFrame>
        <p:nvGraphicFramePr>
          <p:cNvPr id="20" name="Gráfico 19">
            <a:extLst>
              <a:ext uri="{FF2B5EF4-FFF2-40B4-BE49-F238E27FC236}">
                <a16:creationId xmlns:a16="http://schemas.microsoft.com/office/drawing/2014/main" id="{028D155F-9402-4E6C-AB3F-1DDCFE4869B2}"/>
              </a:ext>
            </a:extLst>
          </p:cNvPr>
          <p:cNvGraphicFramePr>
            <a:graphicFrameLocks/>
          </p:cNvGraphicFramePr>
          <p:nvPr>
            <p:extLst>
              <p:ext uri="{D42A27DB-BD31-4B8C-83A1-F6EECF244321}">
                <p14:modId xmlns:p14="http://schemas.microsoft.com/office/powerpoint/2010/main" val="4105585137"/>
              </p:ext>
            </p:extLst>
          </p:nvPr>
        </p:nvGraphicFramePr>
        <p:xfrm>
          <a:off x="1686589" y="1340996"/>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0706763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CB46670-996B-41B1-A4E2-16BBADA6FD7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971FD523-B428-41D5-9C30-36856D4039F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RMMS-3</a:t>
            </a:r>
            <a:r>
              <a:rPr lang="es-MX" sz="1600" dirty="0">
                <a:solidFill>
                  <a:schemeClr val="tx2"/>
                </a:solidFill>
              </a:rPr>
              <a:t>. ¿CONSIDERAS QUE EL RESPONSABLE DEL ÁREA DE TRABAJO DISTRIBUYE ENTRE TODOS LOS COLABORADORES LAS ACTIVIDADES DE MANERA EQUILIBRADA?</a:t>
            </a:r>
          </a:p>
        </p:txBody>
      </p:sp>
      <p:graphicFrame>
        <p:nvGraphicFramePr>
          <p:cNvPr id="20" name="Gráfico 19">
            <a:extLst>
              <a:ext uri="{FF2B5EF4-FFF2-40B4-BE49-F238E27FC236}">
                <a16:creationId xmlns:a16="http://schemas.microsoft.com/office/drawing/2014/main" id="{B7D2B871-AC83-4B88-9C3B-6A47623AB53C}"/>
              </a:ext>
            </a:extLst>
          </p:cNvPr>
          <p:cNvGraphicFramePr>
            <a:graphicFrameLocks/>
          </p:cNvGraphicFramePr>
          <p:nvPr>
            <p:extLst>
              <p:ext uri="{D42A27DB-BD31-4B8C-83A1-F6EECF244321}">
                <p14:modId xmlns:p14="http://schemas.microsoft.com/office/powerpoint/2010/main" val="1774450457"/>
              </p:ext>
            </p:extLst>
          </p:nvPr>
        </p:nvGraphicFramePr>
        <p:xfrm>
          <a:off x="1474776" y="1383493"/>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12141563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4356"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EB2D4B74-BFDA-42CE-95C3-5A54BF4F2BD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4633442A-093D-40D0-B9DF-1EBDA271E32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RMMS-4</a:t>
            </a:r>
            <a:r>
              <a:rPr lang="es-MX" sz="1600" dirty="0">
                <a:solidFill>
                  <a:schemeClr val="tx2"/>
                </a:solidFill>
              </a:rPr>
              <a:t>. ¿EL NÚMERO DE COLABORADORES EN TU ÁREA ES ADECUADO A LA CARGA DE TRABAJO?</a:t>
            </a:r>
          </a:p>
        </p:txBody>
      </p:sp>
      <p:graphicFrame>
        <p:nvGraphicFramePr>
          <p:cNvPr id="20" name="Gráfico 19">
            <a:extLst>
              <a:ext uri="{FF2B5EF4-FFF2-40B4-BE49-F238E27FC236}">
                <a16:creationId xmlns:a16="http://schemas.microsoft.com/office/drawing/2014/main" id="{D8D3E380-8D9A-4FC4-ADEE-76253FB39ADC}"/>
              </a:ext>
            </a:extLst>
          </p:cNvPr>
          <p:cNvGraphicFramePr>
            <a:graphicFrameLocks/>
          </p:cNvGraphicFramePr>
          <p:nvPr>
            <p:extLst>
              <p:ext uri="{D42A27DB-BD31-4B8C-83A1-F6EECF244321}">
                <p14:modId xmlns:p14="http://schemas.microsoft.com/office/powerpoint/2010/main" val="3084359290"/>
              </p:ext>
            </p:extLst>
          </p:nvPr>
        </p:nvGraphicFramePr>
        <p:xfrm>
          <a:off x="1551388"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7724060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75219" y="6379440"/>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12D3542-2A47-4DC1-9C9E-3B3A7166E0D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A6A6DD9E-DB97-4D67-9027-ACE0CF7E002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RMMS-5</a:t>
            </a:r>
            <a:r>
              <a:rPr lang="es-MX" sz="1600" dirty="0">
                <a:solidFill>
                  <a:schemeClr val="tx2"/>
                </a:solidFill>
              </a:rPr>
              <a:t>. LA PERSONA QUE EVALÚA TU DESEMPEÑO EN LAS ACTIVIDADES QUE TE HAN SIDO ASIGNADAS, ¿LO HACE CON BASE A RESULTADOS?</a:t>
            </a:r>
          </a:p>
        </p:txBody>
      </p:sp>
      <p:graphicFrame>
        <p:nvGraphicFramePr>
          <p:cNvPr id="20" name="Gráfico 19">
            <a:extLst>
              <a:ext uri="{FF2B5EF4-FFF2-40B4-BE49-F238E27FC236}">
                <a16:creationId xmlns:a16="http://schemas.microsoft.com/office/drawing/2014/main" id="{F7F17AA3-5BC7-4759-8028-87B12C750E70}"/>
              </a:ext>
            </a:extLst>
          </p:cNvPr>
          <p:cNvGraphicFramePr>
            <a:graphicFrameLocks/>
          </p:cNvGraphicFramePr>
          <p:nvPr>
            <p:extLst>
              <p:ext uri="{D42A27DB-BD31-4B8C-83A1-F6EECF244321}">
                <p14:modId xmlns:p14="http://schemas.microsoft.com/office/powerpoint/2010/main" val="2585269899"/>
              </p:ext>
            </p:extLst>
          </p:nvPr>
        </p:nvGraphicFramePr>
        <p:xfrm>
          <a:off x="1474776" y="1342722"/>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0688406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855EC40-0DD3-419E-AD41-E545C0AECC0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93392DA1-9C89-4B77-9082-0A3E6DFF008A}"/>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RMMS-6</a:t>
            </a:r>
            <a:r>
              <a:rPr lang="es-MX" sz="1600" dirty="0">
                <a:solidFill>
                  <a:schemeClr val="tx2"/>
                </a:solidFill>
              </a:rPr>
              <a:t>. ¿SE TE BRINDA EN TU ÁREA DE TRABAJO LA OPORTUNIDAD DE HACER PROPUESTAS PARA LA MEJORA?</a:t>
            </a:r>
          </a:p>
        </p:txBody>
      </p:sp>
      <p:graphicFrame>
        <p:nvGraphicFramePr>
          <p:cNvPr id="20" name="Gráfico 19">
            <a:extLst>
              <a:ext uri="{FF2B5EF4-FFF2-40B4-BE49-F238E27FC236}">
                <a16:creationId xmlns:a16="http://schemas.microsoft.com/office/drawing/2014/main" id="{9B684B82-7C72-4D4A-BC11-2DE9B6C0D46E}"/>
              </a:ext>
            </a:extLst>
          </p:cNvPr>
          <p:cNvGraphicFramePr>
            <a:graphicFrameLocks/>
          </p:cNvGraphicFramePr>
          <p:nvPr>
            <p:extLst>
              <p:ext uri="{D42A27DB-BD31-4B8C-83A1-F6EECF244321}">
                <p14:modId xmlns:p14="http://schemas.microsoft.com/office/powerpoint/2010/main" val="3544322104"/>
              </p:ext>
            </p:extLst>
          </p:nvPr>
        </p:nvGraphicFramePr>
        <p:xfrm>
          <a:off x="1686589" y="1522616"/>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439757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graphicFrame>
        <p:nvGraphicFramePr>
          <p:cNvPr id="2" name="Gráfico 1">
            <a:extLst>
              <a:ext uri="{FF2B5EF4-FFF2-40B4-BE49-F238E27FC236}">
                <a16:creationId xmlns:a16="http://schemas.microsoft.com/office/drawing/2014/main" id="{D6530117-237E-4FC5-8418-BE970963D893}"/>
              </a:ext>
            </a:extLst>
          </p:cNvPr>
          <p:cNvGraphicFramePr>
            <a:graphicFrameLocks/>
          </p:cNvGraphicFramePr>
          <p:nvPr/>
        </p:nvGraphicFramePr>
        <p:xfrm>
          <a:off x="2097440" y="410569"/>
          <a:ext cx="5930944" cy="304435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Gráfico 3">
            <a:extLst>
              <a:ext uri="{FF2B5EF4-FFF2-40B4-BE49-F238E27FC236}">
                <a16:creationId xmlns:a16="http://schemas.microsoft.com/office/drawing/2014/main" id="{D2765387-AEE9-43EE-B298-9DD5487252A5}"/>
              </a:ext>
            </a:extLst>
          </p:cNvPr>
          <p:cNvGraphicFramePr>
            <a:graphicFrameLocks/>
          </p:cNvGraphicFramePr>
          <p:nvPr/>
        </p:nvGraphicFramePr>
        <p:xfrm>
          <a:off x="378048" y="3541365"/>
          <a:ext cx="3643064" cy="266351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Gráfico 5">
            <a:extLst>
              <a:ext uri="{FF2B5EF4-FFF2-40B4-BE49-F238E27FC236}">
                <a16:creationId xmlns:a16="http://schemas.microsoft.com/office/drawing/2014/main" id="{F12C614D-C600-4E39-849A-1AAE8952659C}"/>
              </a:ext>
            </a:extLst>
          </p:cNvPr>
          <p:cNvGraphicFramePr>
            <a:graphicFrameLocks/>
          </p:cNvGraphicFramePr>
          <p:nvPr/>
        </p:nvGraphicFramePr>
        <p:xfrm>
          <a:off x="3062872" y="3555227"/>
          <a:ext cx="4173384" cy="267250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Gráfico 7">
            <a:extLst>
              <a:ext uri="{FF2B5EF4-FFF2-40B4-BE49-F238E27FC236}">
                <a16:creationId xmlns:a16="http://schemas.microsoft.com/office/drawing/2014/main" id="{F75C922C-55F1-480D-887D-642608FD82FF}"/>
              </a:ext>
            </a:extLst>
          </p:cNvPr>
          <p:cNvGraphicFramePr>
            <a:graphicFrameLocks/>
          </p:cNvGraphicFramePr>
          <p:nvPr/>
        </p:nvGraphicFramePr>
        <p:xfrm>
          <a:off x="5652120" y="3598938"/>
          <a:ext cx="4572000" cy="2659515"/>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406770136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295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FBE7546C-2678-4EA0-83BA-9841C14AD2E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Rectángulo 24">
            <a:extLst>
              <a:ext uri="{FF2B5EF4-FFF2-40B4-BE49-F238E27FC236}">
                <a16:creationId xmlns:a16="http://schemas.microsoft.com/office/drawing/2014/main" id="{7FEA11DD-9D76-4218-BD01-50F7C23E6CEB}"/>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RMMS-7</a:t>
            </a:r>
            <a:r>
              <a:rPr lang="es-MX" sz="1600" dirty="0">
                <a:solidFill>
                  <a:schemeClr val="tx2"/>
                </a:solidFill>
              </a:rPr>
              <a:t>. ¿SON CONSIDERADAS TUS PROPUESTAS PARA LA MEJORA?</a:t>
            </a:r>
          </a:p>
        </p:txBody>
      </p:sp>
      <p:graphicFrame>
        <p:nvGraphicFramePr>
          <p:cNvPr id="20" name="Gráfico 19">
            <a:extLst>
              <a:ext uri="{FF2B5EF4-FFF2-40B4-BE49-F238E27FC236}">
                <a16:creationId xmlns:a16="http://schemas.microsoft.com/office/drawing/2014/main" id="{0E983BA7-1B02-436B-9C8B-1B9DB9CAF283}"/>
              </a:ext>
            </a:extLst>
          </p:cNvPr>
          <p:cNvGraphicFramePr>
            <a:graphicFrameLocks/>
          </p:cNvGraphicFramePr>
          <p:nvPr>
            <p:extLst>
              <p:ext uri="{D42A27DB-BD31-4B8C-83A1-F6EECF244321}">
                <p14:modId xmlns:p14="http://schemas.microsoft.com/office/powerpoint/2010/main" val="2061636748"/>
              </p:ext>
            </p:extLst>
          </p:nvPr>
        </p:nvGraphicFramePr>
        <p:xfrm>
          <a:off x="1474776" y="1303109"/>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3482694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5 CuadroTexto">
            <a:extLst>
              <a:ext uri="{FF2B5EF4-FFF2-40B4-BE49-F238E27FC236}">
                <a16:creationId xmlns:a16="http://schemas.microsoft.com/office/drawing/2014/main" id="{26C0AB03-666E-47B8-B3A1-1DC07F0BA185}"/>
              </a:ext>
            </a:extLst>
          </p:cNvPr>
          <p:cNvSpPr txBox="1"/>
          <p:nvPr/>
        </p:nvSpPr>
        <p:spPr>
          <a:xfrm>
            <a:off x="1848071" y="345697"/>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RELACIÓN CON MANDOS MEDIOS Y SUPERIORES</a:t>
            </a:r>
          </a:p>
          <a:p>
            <a:pPr algn="ctr"/>
            <a:r>
              <a:rPr lang="es-MX" b="1" dirty="0">
                <a:effectLst>
                  <a:outerShdw blurRad="38100" dist="38100" dir="2700000" algn="tl">
                    <a:srgbClr val="000000">
                      <a:alpha val="43137"/>
                    </a:srgbClr>
                  </a:outerShdw>
                </a:effectLst>
              </a:rPr>
              <a:t>(RMMS)</a:t>
            </a:r>
          </a:p>
        </p:txBody>
      </p:sp>
      <p:sp>
        <p:nvSpPr>
          <p:cNvPr id="6" name="CuadroTexto 5">
            <a:extLst>
              <a:ext uri="{FF2B5EF4-FFF2-40B4-BE49-F238E27FC236}">
                <a16:creationId xmlns:a16="http://schemas.microsoft.com/office/drawing/2014/main" id="{CB60CFC4-C0BF-4A46-98F6-B1D1A08F9107}"/>
              </a:ext>
            </a:extLst>
          </p:cNvPr>
          <p:cNvSpPr txBox="1"/>
          <p:nvPr/>
        </p:nvSpPr>
        <p:spPr>
          <a:xfrm>
            <a:off x="2267744" y="1240991"/>
            <a:ext cx="6336704" cy="4464496"/>
          </a:xfrm>
          <a:prstGeom prst="rect">
            <a:avLst/>
          </a:prstGeom>
          <a:noFill/>
        </p:spPr>
        <p:txBody>
          <a:bodyPr wrap="square" rtlCol="0">
            <a:spAutoFit/>
          </a:bodyPr>
          <a:lstStyle/>
          <a:p>
            <a:endParaRPr lang="es-MX"/>
          </a:p>
        </p:txBody>
      </p:sp>
      <p:sp>
        <p:nvSpPr>
          <p:cNvPr id="7" name="CuadroTexto 6">
            <a:extLst>
              <a:ext uri="{FF2B5EF4-FFF2-40B4-BE49-F238E27FC236}">
                <a16:creationId xmlns:a16="http://schemas.microsoft.com/office/drawing/2014/main" id="{7FB00B65-207F-4EEB-B3BF-940828BFD6DF}"/>
              </a:ext>
            </a:extLst>
          </p:cNvPr>
          <p:cNvSpPr txBox="1"/>
          <p:nvPr/>
        </p:nvSpPr>
        <p:spPr>
          <a:xfrm>
            <a:off x="1666337" y="1575061"/>
            <a:ext cx="6435001" cy="3015954"/>
          </a:xfrm>
          <a:prstGeom prst="rect">
            <a:avLst/>
          </a:prstGeom>
          <a:noFill/>
        </p:spPr>
        <p:txBody>
          <a:bodyPr wrap="square" rtlCol="0">
            <a:spAutoFit/>
          </a:bodyPr>
          <a:lstStyle/>
          <a:p>
            <a:pPr>
              <a:lnSpc>
                <a:spcPct val="106000"/>
              </a:lnSpc>
              <a:spcAft>
                <a:spcPts val="800"/>
              </a:spcAft>
            </a:pP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 el rubro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“Relación con Mandos, Medios y Superiores”</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se mencionan que algunas veces funcionan de manera eficaz y eficiente las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líneas de autoridad,  </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la mitad de las veces se reciben asertivamente las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instrucciones de trabajo</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las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actividades </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se proporcionan medianamente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 manera equilibrada, </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y es proporcional a la</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carga de trabajo </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y la persona a cargo evalúa a sus compañeros solamente algunas veces en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base a resultados</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se dan pocas oportunidades para realizar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propuestas de mejora</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y de igual manera dichas propuestas solo en ocasiones son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consideradas </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 un 49%</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6992140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E08A94A-9762-406C-9BED-3216A59FC6C2}"/>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VI .- PUESTO DE TRABAJO</a:t>
            </a:r>
          </a:p>
          <a:p>
            <a:pPr algn="ctr"/>
            <a:r>
              <a:rPr lang="es-MX" sz="4000" b="1" dirty="0">
                <a:effectLst>
                  <a:outerShdw blurRad="38100" dist="38100" dir="2700000" algn="tl">
                    <a:srgbClr val="000000">
                      <a:alpha val="43137"/>
                    </a:srgbClr>
                  </a:outerShdw>
                </a:effectLst>
              </a:rPr>
              <a:t>(PT)</a:t>
            </a:r>
          </a:p>
        </p:txBody>
      </p:sp>
    </p:spTree>
    <p:extLst>
      <p:ext uri="{BB962C8B-B14F-4D97-AF65-F5344CB8AC3E}">
        <p14:creationId xmlns:p14="http://schemas.microsoft.com/office/powerpoint/2010/main" val="151556609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45C06481-824A-4ABA-ADF8-F12E6E12362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7399DFB2-5076-43F4-BAD7-21B0CD5B860F}"/>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PT-1</a:t>
            </a:r>
            <a:r>
              <a:rPr lang="es-MX" sz="1600" dirty="0">
                <a:solidFill>
                  <a:schemeClr val="tx2"/>
                </a:solidFill>
              </a:rPr>
              <a:t>. ¿REALIZAS CON AGRADO LAS ACTIVIDADES QUE TE HAN SIDO ASIGNADAS?</a:t>
            </a:r>
          </a:p>
        </p:txBody>
      </p:sp>
      <p:graphicFrame>
        <p:nvGraphicFramePr>
          <p:cNvPr id="23" name="Gráfico 22">
            <a:extLst>
              <a:ext uri="{FF2B5EF4-FFF2-40B4-BE49-F238E27FC236}">
                <a16:creationId xmlns:a16="http://schemas.microsoft.com/office/drawing/2014/main" id="{1A051519-3E70-475A-9A5E-B64156329F35}"/>
              </a:ext>
            </a:extLst>
          </p:cNvPr>
          <p:cNvGraphicFramePr>
            <a:graphicFrameLocks/>
          </p:cNvGraphicFramePr>
          <p:nvPr>
            <p:extLst>
              <p:ext uri="{D42A27DB-BD31-4B8C-83A1-F6EECF244321}">
                <p14:modId xmlns:p14="http://schemas.microsoft.com/office/powerpoint/2010/main" val="2157345913"/>
              </p:ext>
            </p:extLst>
          </p:nvPr>
        </p:nvGraphicFramePr>
        <p:xfrm>
          <a:off x="1592503" y="1340996"/>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9960395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726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75860E0-F2F0-40FC-A57A-CF68F53679A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1F701D19-B504-423E-8090-8C21BEBC94CE}"/>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PT-2</a:t>
            </a:r>
            <a:r>
              <a:rPr lang="es-MX" sz="1600" dirty="0">
                <a:solidFill>
                  <a:schemeClr val="tx2"/>
                </a:solidFill>
              </a:rPr>
              <a:t>. ¿HAS CONSIDERADO UN CAMBIO DE ÁREA QUE MEJORE TU CONDICIÓN LABORAL?</a:t>
            </a:r>
          </a:p>
        </p:txBody>
      </p:sp>
      <p:graphicFrame>
        <p:nvGraphicFramePr>
          <p:cNvPr id="20" name="Gráfico 19">
            <a:extLst>
              <a:ext uri="{FF2B5EF4-FFF2-40B4-BE49-F238E27FC236}">
                <a16:creationId xmlns:a16="http://schemas.microsoft.com/office/drawing/2014/main" id="{BCFA9B72-49CC-4AE0-82A1-81C0E319F803}"/>
              </a:ext>
            </a:extLst>
          </p:cNvPr>
          <p:cNvGraphicFramePr>
            <a:graphicFrameLocks/>
          </p:cNvGraphicFramePr>
          <p:nvPr>
            <p:extLst>
              <p:ext uri="{D42A27DB-BD31-4B8C-83A1-F6EECF244321}">
                <p14:modId xmlns:p14="http://schemas.microsoft.com/office/powerpoint/2010/main" val="4090325617"/>
              </p:ext>
            </p:extLst>
          </p:nvPr>
        </p:nvGraphicFramePr>
        <p:xfrm>
          <a:off x="1686589" y="1340996"/>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99582269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09F76FD4-A875-438F-9AFA-080F3368D1D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6F43FED9-06E9-423E-B447-090AB046C533}"/>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PT-3</a:t>
            </a:r>
            <a:r>
              <a:rPr lang="es-MX" sz="1600" dirty="0">
                <a:solidFill>
                  <a:schemeClr val="tx2"/>
                </a:solidFill>
              </a:rPr>
              <a:t>. ¿TE PERMITE TU DESEMPEÑO LABORAL  ADQUIRIR NUEVAS HABILIDADES PARA TU DESARROLLO INTEGRAL?</a:t>
            </a:r>
          </a:p>
        </p:txBody>
      </p:sp>
      <p:graphicFrame>
        <p:nvGraphicFramePr>
          <p:cNvPr id="20" name="Gráfico 19">
            <a:extLst>
              <a:ext uri="{FF2B5EF4-FFF2-40B4-BE49-F238E27FC236}">
                <a16:creationId xmlns:a16="http://schemas.microsoft.com/office/drawing/2014/main" id="{0596BE98-971F-446F-B2B1-6986414162C8}"/>
              </a:ext>
            </a:extLst>
          </p:cNvPr>
          <p:cNvGraphicFramePr>
            <a:graphicFrameLocks/>
          </p:cNvGraphicFramePr>
          <p:nvPr>
            <p:extLst>
              <p:ext uri="{D42A27DB-BD31-4B8C-83A1-F6EECF244321}">
                <p14:modId xmlns:p14="http://schemas.microsoft.com/office/powerpoint/2010/main" val="935824755"/>
              </p:ext>
            </p:extLst>
          </p:nvPr>
        </p:nvGraphicFramePr>
        <p:xfrm>
          <a:off x="1686589" y="1433981"/>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1854603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8431626F-7D97-497F-ACF9-67AFA3F4EF60}"/>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6484E2CF-550A-47A1-A9CD-6F21B76CA291}"/>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PT-4</a:t>
            </a:r>
            <a:r>
              <a:rPr lang="es-MX" sz="1600" dirty="0">
                <a:solidFill>
                  <a:schemeClr val="tx2"/>
                </a:solidFill>
              </a:rPr>
              <a:t>. ¿LA CARGA DE TRABAJO ASIGNADA CORRESPONDE A TU JORNADA LABORAL?</a:t>
            </a:r>
          </a:p>
        </p:txBody>
      </p:sp>
      <p:graphicFrame>
        <p:nvGraphicFramePr>
          <p:cNvPr id="20" name="Gráfico 19">
            <a:extLst>
              <a:ext uri="{FF2B5EF4-FFF2-40B4-BE49-F238E27FC236}">
                <a16:creationId xmlns:a16="http://schemas.microsoft.com/office/drawing/2014/main" id="{68DA4A41-A329-4582-B01E-28A2726D1062}"/>
              </a:ext>
            </a:extLst>
          </p:cNvPr>
          <p:cNvGraphicFramePr>
            <a:graphicFrameLocks/>
          </p:cNvGraphicFramePr>
          <p:nvPr>
            <p:extLst>
              <p:ext uri="{D42A27DB-BD31-4B8C-83A1-F6EECF244321}">
                <p14:modId xmlns:p14="http://schemas.microsoft.com/office/powerpoint/2010/main" val="3851706100"/>
              </p:ext>
            </p:extLst>
          </p:nvPr>
        </p:nvGraphicFramePr>
        <p:xfrm>
          <a:off x="1592503" y="1340996"/>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6961557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02400"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BE1AD0D4-8CDE-4BCD-B84F-DBAA402B3DE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8BFF5A38-74F0-4ED0-B4AE-85A86FCEE8B3}"/>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PT-5</a:t>
            </a:r>
            <a:r>
              <a:rPr lang="es-MX" sz="1600" dirty="0">
                <a:solidFill>
                  <a:schemeClr val="tx2"/>
                </a:solidFill>
              </a:rPr>
              <a:t>. ¿TIENE RELACIÓN EL PUESTO DE TRABAJO CON TU PREPARACIÓN ACADÉMICA  ?</a:t>
            </a:r>
          </a:p>
        </p:txBody>
      </p:sp>
      <p:graphicFrame>
        <p:nvGraphicFramePr>
          <p:cNvPr id="20" name="Gráfico 19">
            <a:extLst>
              <a:ext uri="{FF2B5EF4-FFF2-40B4-BE49-F238E27FC236}">
                <a16:creationId xmlns:a16="http://schemas.microsoft.com/office/drawing/2014/main" id="{A8845170-83D8-4FD7-B0AC-D1084BB01C31}"/>
              </a:ext>
            </a:extLst>
          </p:cNvPr>
          <p:cNvGraphicFramePr>
            <a:graphicFrameLocks/>
          </p:cNvGraphicFramePr>
          <p:nvPr>
            <p:extLst>
              <p:ext uri="{D42A27DB-BD31-4B8C-83A1-F6EECF244321}">
                <p14:modId xmlns:p14="http://schemas.microsoft.com/office/powerpoint/2010/main" val="2409243923"/>
              </p:ext>
            </p:extLst>
          </p:nvPr>
        </p:nvGraphicFramePr>
        <p:xfrm>
          <a:off x="1519616" y="1447125"/>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6179627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8962"/>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B860F3D-E648-457E-9A19-95E3B370CD6A}"/>
              </a:ext>
            </a:extLst>
          </p:cNvPr>
          <p:cNvSpPr txBox="1"/>
          <p:nvPr/>
        </p:nvSpPr>
        <p:spPr>
          <a:xfrm>
            <a:off x="1806029" y="5506811"/>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68DAB5C2-A7C8-4C3F-96C7-9DAD2FD1CA63}"/>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PT-6</a:t>
            </a:r>
            <a:r>
              <a:rPr lang="es-MX" sz="1600" dirty="0">
                <a:solidFill>
                  <a:schemeClr val="tx2"/>
                </a:solidFill>
              </a:rPr>
              <a:t>. ¿ESTÁS CAPACITADO PARA REALIZAR TUS FUNCIONES LABORALES?</a:t>
            </a:r>
          </a:p>
        </p:txBody>
      </p:sp>
      <p:graphicFrame>
        <p:nvGraphicFramePr>
          <p:cNvPr id="20" name="Gráfico 19">
            <a:extLst>
              <a:ext uri="{FF2B5EF4-FFF2-40B4-BE49-F238E27FC236}">
                <a16:creationId xmlns:a16="http://schemas.microsoft.com/office/drawing/2014/main" id="{4319FBE1-4016-4FD1-8842-DD6764B4D70B}"/>
              </a:ext>
            </a:extLst>
          </p:cNvPr>
          <p:cNvGraphicFramePr>
            <a:graphicFrameLocks/>
          </p:cNvGraphicFramePr>
          <p:nvPr>
            <p:extLst>
              <p:ext uri="{D42A27DB-BD31-4B8C-83A1-F6EECF244321}">
                <p14:modId xmlns:p14="http://schemas.microsoft.com/office/powerpoint/2010/main" val="3358869587"/>
              </p:ext>
            </p:extLst>
          </p:nvPr>
        </p:nvGraphicFramePr>
        <p:xfrm>
          <a:off x="1735640"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4085282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1170905-7E61-413C-AE9F-9CFCEBB3ECE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E6C70525-B106-4D61-B59D-7B0180C249E5}"/>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PT-7</a:t>
            </a:r>
            <a:r>
              <a:rPr lang="es-MX" sz="1600" dirty="0">
                <a:solidFill>
                  <a:schemeClr val="tx2"/>
                </a:solidFill>
              </a:rPr>
              <a:t>. ¿HAS RECIBIDO CAPACITACIÓN POR PARTE DE LA UAN EN EL ÚLTIMO AÑO?</a:t>
            </a:r>
          </a:p>
        </p:txBody>
      </p:sp>
      <p:graphicFrame>
        <p:nvGraphicFramePr>
          <p:cNvPr id="20" name="Gráfico 19">
            <a:extLst>
              <a:ext uri="{FF2B5EF4-FFF2-40B4-BE49-F238E27FC236}">
                <a16:creationId xmlns:a16="http://schemas.microsoft.com/office/drawing/2014/main" id="{2BF73654-97BB-4161-8762-6E7A00C17364}"/>
              </a:ext>
            </a:extLst>
          </p:cNvPr>
          <p:cNvGraphicFramePr>
            <a:graphicFrameLocks/>
          </p:cNvGraphicFramePr>
          <p:nvPr>
            <p:extLst>
              <p:ext uri="{D42A27DB-BD31-4B8C-83A1-F6EECF244321}">
                <p14:modId xmlns:p14="http://schemas.microsoft.com/office/powerpoint/2010/main" val="1425732352"/>
              </p:ext>
            </p:extLst>
          </p:nvPr>
        </p:nvGraphicFramePr>
        <p:xfrm>
          <a:off x="1686589" y="1271044"/>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811200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graphicFrame>
        <p:nvGraphicFramePr>
          <p:cNvPr id="4" name="Gráfico 3">
            <a:extLst>
              <a:ext uri="{FF2B5EF4-FFF2-40B4-BE49-F238E27FC236}">
                <a16:creationId xmlns:a16="http://schemas.microsoft.com/office/drawing/2014/main" id="{363EF88F-F7C9-4346-A9BA-BC9EF4277E34}"/>
              </a:ext>
            </a:extLst>
          </p:cNvPr>
          <p:cNvGraphicFramePr>
            <a:graphicFrameLocks/>
          </p:cNvGraphicFramePr>
          <p:nvPr/>
        </p:nvGraphicFramePr>
        <p:xfrm>
          <a:off x="460019" y="3083849"/>
          <a:ext cx="3240000" cy="216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Gráfico 5">
            <a:extLst>
              <a:ext uri="{FF2B5EF4-FFF2-40B4-BE49-F238E27FC236}">
                <a16:creationId xmlns:a16="http://schemas.microsoft.com/office/drawing/2014/main" id="{E2F6CE6A-8E4B-4F13-A556-4D091757DB32}"/>
              </a:ext>
            </a:extLst>
          </p:cNvPr>
          <p:cNvGraphicFramePr>
            <a:graphicFrameLocks/>
          </p:cNvGraphicFramePr>
          <p:nvPr/>
        </p:nvGraphicFramePr>
        <p:xfrm>
          <a:off x="871424" y="334401"/>
          <a:ext cx="6230065" cy="282746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Gráfico 7">
            <a:extLst>
              <a:ext uri="{FF2B5EF4-FFF2-40B4-BE49-F238E27FC236}">
                <a16:creationId xmlns:a16="http://schemas.microsoft.com/office/drawing/2014/main" id="{CCBB575F-67ED-4C33-A4A5-2B415A8026C1}"/>
              </a:ext>
            </a:extLst>
          </p:cNvPr>
          <p:cNvGraphicFramePr>
            <a:graphicFrameLocks/>
          </p:cNvGraphicFramePr>
          <p:nvPr/>
        </p:nvGraphicFramePr>
        <p:xfrm>
          <a:off x="2142379" y="4286291"/>
          <a:ext cx="3240000" cy="2160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Gráfico 9">
            <a:extLst>
              <a:ext uri="{FF2B5EF4-FFF2-40B4-BE49-F238E27FC236}">
                <a16:creationId xmlns:a16="http://schemas.microsoft.com/office/drawing/2014/main" id="{779E9916-CC9F-4617-9F21-E1F9F9B6AC00}"/>
              </a:ext>
            </a:extLst>
          </p:cNvPr>
          <p:cNvGraphicFramePr>
            <a:graphicFrameLocks/>
          </p:cNvGraphicFramePr>
          <p:nvPr>
            <p:extLst>
              <p:ext uri="{D42A27DB-BD31-4B8C-83A1-F6EECF244321}">
                <p14:modId xmlns:p14="http://schemas.microsoft.com/office/powerpoint/2010/main" val="708118947"/>
              </p:ext>
            </p:extLst>
          </p:nvPr>
        </p:nvGraphicFramePr>
        <p:xfrm>
          <a:off x="4993086" y="4298221"/>
          <a:ext cx="3240000" cy="2160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2" name="Gráfico 11">
            <a:extLst>
              <a:ext uri="{FF2B5EF4-FFF2-40B4-BE49-F238E27FC236}">
                <a16:creationId xmlns:a16="http://schemas.microsoft.com/office/drawing/2014/main" id="{37222745-F1BA-402D-AA5C-692343135F8C}"/>
              </a:ext>
            </a:extLst>
          </p:cNvPr>
          <p:cNvGraphicFramePr>
            <a:graphicFrameLocks/>
          </p:cNvGraphicFramePr>
          <p:nvPr>
            <p:extLst>
              <p:ext uri="{D42A27DB-BD31-4B8C-83A1-F6EECF244321}">
                <p14:modId xmlns:p14="http://schemas.microsoft.com/office/powerpoint/2010/main" val="712492836"/>
              </p:ext>
            </p:extLst>
          </p:nvPr>
        </p:nvGraphicFramePr>
        <p:xfrm>
          <a:off x="6331294" y="2616138"/>
          <a:ext cx="3240000" cy="21600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5" name="Gráfico 14">
            <a:extLst>
              <a:ext uri="{FF2B5EF4-FFF2-40B4-BE49-F238E27FC236}">
                <a16:creationId xmlns:a16="http://schemas.microsoft.com/office/drawing/2014/main" id="{8537A925-DB5F-4FCC-93E0-19A1A427F4D3}"/>
              </a:ext>
            </a:extLst>
          </p:cNvPr>
          <p:cNvGraphicFramePr>
            <a:graphicFrameLocks/>
          </p:cNvGraphicFramePr>
          <p:nvPr>
            <p:extLst>
              <p:ext uri="{D42A27DB-BD31-4B8C-83A1-F6EECF244321}">
                <p14:modId xmlns:p14="http://schemas.microsoft.com/office/powerpoint/2010/main" val="708118947"/>
              </p:ext>
            </p:extLst>
          </p:nvPr>
        </p:nvGraphicFramePr>
        <p:xfrm>
          <a:off x="4993086" y="4286291"/>
          <a:ext cx="3240000" cy="21600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7" name="Gráfico 16">
            <a:extLst>
              <a:ext uri="{FF2B5EF4-FFF2-40B4-BE49-F238E27FC236}">
                <a16:creationId xmlns:a16="http://schemas.microsoft.com/office/drawing/2014/main" id="{A2C4C701-C07A-4006-9FB9-EC08D8B4BC55}"/>
              </a:ext>
            </a:extLst>
          </p:cNvPr>
          <p:cNvGraphicFramePr>
            <a:graphicFrameLocks/>
          </p:cNvGraphicFramePr>
          <p:nvPr>
            <p:extLst>
              <p:ext uri="{D42A27DB-BD31-4B8C-83A1-F6EECF244321}">
                <p14:modId xmlns:p14="http://schemas.microsoft.com/office/powerpoint/2010/main" val="712492836"/>
              </p:ext>
            </p:extLst>
          </p:nvPr>
        </p:nvGraphicFramePr>
        <p:xfrm>
          <a:off x="6331294" y="2604208"/>
          <a:ext cx="3240000" cy="2160000"/>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117115818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11ADB0EF-6D30-4E6F-8ADC-203E31072ED4}"/>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EB55E5B1-B31F-4E62-A88B-95043B970092}"/>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PT-8</a:t>
            </a:r>
            <a:r>
              <a:rPr lang="es-MX" sz="1600" dirty="0">
                <a:solidFill>
                  <a:schemeClr val="tx2"/>
                </a:solidFill>
              </a:rPr>
              <a:t>. ¿TE PERMITEN ASISTIR A LOS CURSOS DE CAPACITACIÓN?</a:t>
            </a:r>
          </a:p>
        </p:txBody>
      </p:sp>
      <p:graphicFrame>
        <p:nvGraphicFramePr>
          <p:cNvPr id="20" name="Gráfico 19">
            <a:extLst>
              <a:ext uri="{FF2B5EF4-FFF2-40B4-BE49-F238E27FC236}">
                <a16:creationId xmlns:a16="http://schemas.microsoft.com/office/drawing/2014/main" id="{59C0E121-F4CD-4B97-8F7F-5D240886553D}"/>
              </a:ext>
            </a:extLst>
          </p:cNvPr>
          <p:cNvGraphicFramePr>
            <a:graphicFrameLocks/>
          </p:cNvGraphicFramePr>
          <p:nvPr>
            <p:extLst>
              <p:ext uri="{D42A27DB-BD31-4B8C-83A1-F6EECF244321}">
                <p14:modId xmlns:p14="http://schemas.microsoft.com/office/powerpoint/2010/main" val="137386543"/>
              </p:ext>
            </p:extLst>
          </p:nvPr>
        </p:nvGraphicFramePr>
        <p:xfrm>
          <a:off x="1735640"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2406133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9354C2E-BAE4-4BDC-8B88-BBF0EA9438F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DFFF3423-3942-464B-9D00-DBF05B4CD5CB}"/>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PT-9</a:t>
            </a:r>
            <a:r>
              <a:rPr lang="es-MX" sz="1600" dirty="0">
                <a:solidFill>
                  <a:schemeClr val="tx2"/>
                </a:solidFill>
              </a:rPr>
              <a:t>. ¿CONSIDERAS QUE EL CONTENIDO DE LOS CURSOS DE CAPACITACIÓN HA FORTALECIDO TU DESEMPEÑO LABORAL?</a:t>
            </a:r>
          </a:p>
        </p:txBody>
      </p:sp>
      <p:graphicFrame>
        <p:nvGraphicFramePr>
          <p:cNvPr id="20" name="Gráfico 19">
            <a:extLst>
              <a:ext uri="{FF2B5EF4-FFF2-40B4-BE49-F238E27FC236}">
                <a16:creationId xmlns:a16="http://schemas.microsoft.com/office/drawing/2014/main" id="{12C62B56-F7EC-4F5F-9341-DD0BA2A9E96B}"/>
              </a:ext>
            </a:extLst>
          </p:cNvPr>
          <p:cNvGraphicFramePr>
            <a:graphicFrameLocks/>
          </p:cNvGraphicFramePr>
          <p:nvPr>
            <p:extLst>
              <p:ext uri="{D42A27DB-BD31-4B8C-83A1-F6EECF244321}">
                <p14:modId xmlns:p14="http://schemas.microsoft.com/office/powerpoint/2010/main" val="2536791859"/>
              </p:ext>
            </p:extLst>
          </p:nvPr>
        </p:nvGraphicFramePr>
        <p:xfrm>
          <a:off x="1686589"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4735998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D1356813-5260-411C-829B-823F3163C998}"/>
              </a:ext>
            </a:extLst>
          </p:cNvPr>
          <p:cNvSpPr txBox="1"/>
          <p:nvPr/>
        </p:nvSpPr>
        <p:spPr>
          <a:xfrm>
            <a:off x="2063149" y="34393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PUESTO DE TRABAJO</a:t>
            </a:r>
          </a:p>
          <a:p>
            <a:pPr algn="ctr"/>
            <a:r>
              <a:rPr lang="es-MX" b="1" dirty="0">
                <a:effectLst>
                  <a:outerShdw blurRad="38100" dist="38100" dir="2700000" algn="tl">
                    <a:srgbClr val="000000">
                      <a:alpha val="43137"/>
                    </a:srgbClr>
                  </a:outerShdw>
                </a:effectLst>
              </a:rPr>
              <a:t>(PT)</a:t>
            </a:r>
          </a:p>
        </p:txBody>
      </p:sp>
      <p:sp>
        <p:nvSpPr>
          <p:cNvPr id="8" name="CuadroTexto 7">
            <a:extLst>
              <a:ext uri="{FF2B5EF4-FFF2-40B4-BE49-F238E27FC236}">
                <a16:creationId xmlns:a16="http://schemas.microsoft.com/office/drawing/2014/main" id="{545C7674-A790-47EB-9B54-C41C6DBD6390}"/>
              </a:ext>
            </a:extLst>
          </p:cNvPr>
          <p:cNvSpPr txBox="1"/>
          <p:nvPr/>
        </p:nvSpPr>
        <p:spPr>
          <a:xfrm>
            <a:off x="1692472" y="1217149"/>
            <a:ext cx="6639596" cy="4483984"/>
          </a:xfrm>
          <a:prstGeom prst="rect">
            <a:avLst/>
          </a:prstGeom>
          <a:noFill/>
        </p:spPr>
        <p:txBody>
          <a:bodyPr wrap="square" rtlCol="0">
            <a:spAutoFit/>
          </a:bodyPr>
          <a:lstStyle/>
          <a:p>
            <a:pPr>
              <a:lnSpc>
                <a:spcPct val="106000"/>
              </a:lnSpc>
              <a:spcAft>
                <a:spcPts val="800"/>
              </a:spcAft>
            </a:pP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 el rubro de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“Puesto de Trabajo” </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la mayoría de los encuestaron expresan que realiza las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actividades asignadas con agrado</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un 79% de los que contestaron la encuesta consideran que no harían un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cambio de área </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ya que se sienten cómodos, pero donde se encuentran no se les permite adquirir nuevas habilidades para su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desarrollo integral</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un 57% manifiesta que la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carga de trabajo de su jornada laboral</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asignada es adecuada, más de 70% expresa que si se tiene relación del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puesto de trabajo con su preparación académica</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pero por otro lado el 23% mencionan que no tienen relación, la mayoría de los encuestados se encuentra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capacitado para realizar sus funciones laborales</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y un 56% de los encuestados denota que ha recibido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capacitación el último año</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por parte de la UAN,  se expresa que se les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permite asistir a  los cursos de capacitación </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pero un 12% no ha sido convocado, en un 56% se dice que los cursos de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capacitación fortalece su desempeño laboral</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6790706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B283A3B4-9230-4768-8B59-5C8C443BA361}"/>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MEDIO AMBIENTE</a:t>
            </a:r>
          </a:p>
          <a:p>
            <a:pPr algn="ctr"/>
            <a:r>
              <a:rPr lang="es-MX" sz="4000" b="1" dirty="0">
                <a:effectLst>
                  <a:outerShdw blurRad="38100" dist="38100" dir="2700000" algn="tl">
                    <a:srgbClr val="000000">
                      <a:alpha val="43137"/>
                    </a:srgbClr>
                  </a:outerShdw>
                </a:effectLst>
              </a:rPr>
              <a:t>(MA)</a:t>
            </a:r>
          </a:p>
        </p:txBody>
      </p:sp>
    </p:spTree>
    <p:extLst>
      <p:ext uri="{BB962C8B-B14F-4D97-AF65-F5344CB8AC3E}">
        <p14:creationId xmlns:p14="http://schemas.microsoft.com/office/powerpoint/2010/main" val="103340488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754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C084F53-910E-4D7F-BD61-3038FF35702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F5FD51E6-8C52-4BC2-9286-3F5808D312C9}"/>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MA-1</a:t>
            </a:r>
            <a:r>
              <a:rPr lang="es-MX" sz="1600" dirty="0">
                <a:solidFill>
                  <a:schemeClr val="tx2"/>
                </a:solidFill>
              </a:rPr>
              <a:t>. CONSIDERAS QUE TU ÁREA DE TRABAJO ESTÁ LIBRE DE:</a:t>
            </a:r>
          </a:p>
        </p:txBody>
      </p:sp>
      <p:graphicFrame>
        <p:nvGraphicFramePr>
          <p:cNvPr id="20" name="Gráfico 19">
            <a:extLst>
              <a:ext uri="{FF2B5EF4-FFF2-40B4-BE49-F238E27FC236}">
                <a16:creationId xmlns:a16="http://schemas.microsoft.com/office/drawing/2014/main" id="{F6DAD677-36AC-434C-BD1E-AC5E5FC7B509}"/>
              </a:ext>
            </a:extLst>
          </p:cNvPr>
          <p:cNvGraphicFramePr>
            <a:graphicFrameLocks/>
          </p:cNvGraphicFramePr>
          <p:nvPr>
            <p:extLst>
              <p:ext uri="{D42A27DB-BD31-4B8C-83A1-F6EECF244321}">
                <p14:modId xmlns:p14="http://schemas.microsoft.com/office/powerpoint/2010/main" val="4260866666"/>
              </p:ext>
            </p:extLst>
          </p:nvPr>
        </p:nvGraphicFramePr>
        <p:xfrm>
          <a:off x="1474776" y="1340996"/>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1905193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972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C9DF665-3126-4781-A032-DA9CAB9073A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6D38CCEB-4296-439F-B1D4-2273E7C0807D}"/>
              </a:ext>
            </a:extLst>
          </p:cNvPr>
          <p:cNvSpPr/>
          <p:nvPr/>
        </p:nvSpPr>
        <p:spPr>
          <a:xfrm>
            <a:off x="1061475" y="735087"/>
            <a:ext cx="8082525" cy="338554"/>
          </a:xfrm>
          <a:prstGeom prst="rect">
            <a:avLst/>
          </a:prstGeom>
        </p:spPr>
        <p:txBody>
          <a:bodyPr wrap="square">
            <a:spAutoFit/>
          </a:bodyPr>
          <a:lstStyle/>
          <a:p>
            <a:r>
              <a:rPr lang="es-MX" sz="1600" b="1" dirty="0">
                <a:solidFill>
                  <a:schemeClr val="tx2"/>
                </a:solidFill>
              </a:rPr>
              <a:t>CUADRO MA-2</a:t>
            </a:r>
            <a:r>
              <a:rPr lang="es-MX" sz="1600" dirty="0">
                <a:solidFill>
                  <a:schemeClr val="tx2"/>
                </a:solidFill>
              </a:rPr>
              <a:t>. CONSIDERAS QUE TU ÁREA DE TRABAJO ESTÁ LIBRE DE :</a:t>
            </a:r>
          </a:p>
        </p:txBody>
      </p:sp>
      <p:graphicFrame>
        <p:nvGraphicFramePr>
          <p:cNvPr id="24" name="Gráfico 23">
            <a:extLst>
              <a:ext uri="{FF2B5EF4-FFF2-40B4-BE49-F238E27FC236}">
                <a16:creationId xmlns:a16="http://schemas.microsoft.com/office/drawing/2014/main" id="{7DB1F44F-7175-4A5D-9E58-C7088F59FBB0}"/>
              </a:ext>
            </a:extLst>
          </p:cNvPr>
          <p:cNvGraphicFramePr>
            <a:graphicFrameLocks/>
          </p:cNvGraphicFramePr>
          <p:nvPr>
            <p:extLst>
              <p:ext uri="{D42A27DB-BD31-4B8C-83A1-F6EECF244321}">
                <p14:modId xmlns:p14="http://schemas.microsoft.com/office/powerpoint/2010/main" val="1347816673"/>
              </p:ext>
            </p:extLst>
          </p:nvPr>
        </p:nvGraphicFramePr>
        <p:xfrm>
          <a:off x="1704337" y="1340996"/>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14905565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DE4A8B1B-6095-4C4B-8932-9E194C5978F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C20B2101-754D-4184-86D0-09A2107169B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MA-3</a:t>
            </a:r>
            <a:r>
              <a:rPr lang="es-MX" sz="1600" dirty="0">
                <a:solidFill>
                  <a:schemeClr val="tx2"/>
                </a:solidFill>
              </a:rPr>
              <a:t>. CONSIDERAS QUE TU ÁREA DE TRABAJO ESTÁ LIBRE DE PLAGAS (FLORA Y FAUNA NOCIVA):</a:t>
            </a:r>
          </a:p>
        </p:txBody>
      </p:sp>
      <p:graphicFrame>
        <p:nvGraphicFramePr>
          <p:cNvPr id="24" name="Gráfico 23">
            <a:extLst>
              <a:ext uri="{FF2B5EF4-FFF2-40B4-BE49-F238E27FC236}">
                <a16:creationId xmlns:a16="http://schemas.microsoft.com/office/drawing/2014/main" id="{D0EF9E09-1046-4940-A139-19B8D3867259}"/>
              </a:ext>
            </a:extLst>
          </p:cNvPr>
          <p:cNvGraphicFramePr>
            <a:graphicFrameLocks/>
          </p:cNvGraphicFramePr>
          <p:nvPr>
            <p:extLst>
              <p:ext uri="{D42A27DB-BD31-4B8C-83A1-F6EECF244321}">
                <p14:modId xmlns:p14="http://schemas.microsoft.com/office/powerpoint/2010/main" val="733920065"/>
              </p:ext>
            </p:extLst>
          </p:nvPr>
        </p:nvGraphicFramePr>
        <p:xfrm>
          <a:off x="1686589" y="1374812"/>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2931082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25260"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D5367AA-3B41-45AD-AB94-223803B20E1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09B53990-0146-47CE-BD4C-09DFEB5C1E2A}"/>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MA-4</a:t>
            </a:r>
            <a:r>
              <a:rPr lang="es-MX" sz="1600" dirty="0">
                <a:solidFill>
                  <a:schemeClr val="tx2"/>
                </a:solidFill>
              </a:rPr>
              <a:t>. CONSIDERAS QUE TU ÁREA DE TRABAJO ESTÁ LIBRE DE:</a:t>
            </a:r>
          </a:p>
        </p:txBody>
      </p:sp>
      <p:graphicFrame>
        <p:nvGraphicFramePr>
          <p:cNvPr id="24" name="Gráfico 23">
            <a:extLst>
              <a:ext uri="{FF2B5EF4-FFF2-40B4-BE49-F238E27FC236}">
                <a16:creationId xmlns:a16="http://schemas.microsoft.com/office/drawing/2014/main" id="{4A8392C9-5B6E-45BD-ACD0-76934E62A868}"/>
              </a:ext>
            </a:extLst>
          </p:cNvPr>
          <p:cNvGraphicFramePr>
            <a:graphicFrameLocks/>
          </p:cNvGraphicFramePr>
          <p:nvPr>
            <p:extLst>
              <p:ext uri="{D42A27DB-BD31-4B8C-83A1-F6EECF244321}">
                <p14:modId xmlns:p14="http://schemas.microsoft.com/office/powerpoint/2010/main" val="4237968511"/>
              </p:ext>
            </p:extLst>
          </p:nvPr>
        </p:nvGraphicFramePr>
        <p:xfrm>
          <a:off x="1686589" y="1340996"/>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7975832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6484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51EBF3B3-D080-45FE-A17C-0202A055B67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6" name="Rectángulo 5">
            <a:extLst>
              <a:ext uri="{FF2B5EF4-FFF2-40B4-BE49-F238E27FC236}">
                <a16:creationId xmlns:a16="http://schemas.microsoft.com/office/drawing/2014/main" id="{53A50FC2-D453-472C-890C-1B5E3C88B1CC}"/>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MA-5</a:t>
            </a:r>
            <a:r>
              <a:rPr lang="es-MX" sz="1600" dirty="0">
                <a:solidFill>
                  <a:schemeClr val="tx2"/>
                </a:solidFill>
              </a:rPr>
              <a:t>. CONSIDERAS QUE EN LA UAN SE PROMUEVE Y FOMENTA EL USO CORRECTO DE:</a:t>
            </a:r>
          </a:p>
        </p:txBody>
      </p:sp>
      <p:graphicFrame>
        <p:nvGraphicFramePr>
          <p:cNvPr id="23" name="Gráfico 22">
            <a:extLst>
              <a:ext uri="{FF2B5EF4-FFF2-40B4-BE49-F238E27FC236}">
                <a16:creationId xmlns:a16="http://schemas.microsoft.com/office/drawing/2014/main" id="{930D8D8B-0E2E-45B2-819F-AC192F302F20}"/>
              </a:ext>
            </a:extLst>
          </p:cNvPr>
          <p:cNvGraphicFramePr>
            <a:graphicFrameLocks/>
          </p:cNvGraphicFramePr>
          <p:nvPr>
            <p:extLst>
              <p:ext uri="{D42A27DB-BD31-4B8C-83A1-F6EECF244321}">
                <p14:modId xmlns:p14="http://schemas.microsoft.com/office/powerpoint/2010/main" val="1370799143"/>
              </p:ext>
            </p:extLst>
          </p:nvPr>
        </p:nvGraphicFramePr>
        <p:xfrm>
          <a:off x="1620088" y="1340996"/>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95898263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25458"/>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74839FCF-CF69-4F7A-8B1F-87931D8BFB17}"/>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927504BF-0214-4DFF-86FF-51638926953D}"/>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MA-6</a:t>
            </a:r>
            <a:r>
              <a:rPr lang="es-MX" sz="1600" dirty="0">
                <a:solidFill>
                  <a:schemeClr val="tx2"/>
                </a:solidFill>
              </a:rPr>
              <a:t>. CONSIDERAS QUE EN LA UAN SE PROMUEVE Y FOMENTA EL USO CORRECTO DE:</a:t>
            </a:r>
          </a:p>
        </p:txBody>
      </p:sp>
      <p:graphicFrame>
        <p:nvGraphicFramePr>
          <p:cNvPr id="24" name="Gráfico 23">
            <a:extLst>
              <a:ext uri="{FF2B5EF4-FFF2-40B4-BE49-F238E27FC236}">
                <a16:creationId xmlns:a16="http://schemas.microsoft.com/office/drawing/2014/main" id="{0C4AB653-DDB9-46CE-8B19-16F7DE5496C5}"/>
              </a:ext>
            </a:extLst>
          </p:cNvPr>
          <p:cNvGraphicFramePr>
            <a:graphicFrameLocks/>
          </p:cNvGraphicFramePr>
          <p:nvPr>
            <p:extLst>
              <p:ext uri="{D42A27DB-BD31-4B8C-83A1-F6EECF244321}">
                <p14:modId xmlns:p14="http://schemas.microsoft.com/office/powerpoint/2010/main" val="3409697443"/>
              </p:ext>
            </p:extLst>
          </p:nvPr>
        </p:nvGraphicFramePr>
        <p:xfrm>
          <a:off x="1620088"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8957332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pic>
        <p:nvPicPr>
          <p:cNvPr id="2" name="Imagen 1">
            <a:extLst>
              <a:ext uri="{FF2B5EF4-FFF2-40B4-BE49-F238E27FC236}">
                <a16:creationId xmlns:a16="http://schemas.microsoft.com/office/drawing/2014/main" id="{CD5E2DEA-808F-4F65-96FD-128841847250}"/>
              </a:ext>
            </a:extLst>
          </p:cNvPr>
          <p:cNvPicPr>
            <a:picLocks noChangeAspect="1"/>
          </p:cNvPicPr>
          <p:nvPr/>
        </p:nvPicPr>
        <p:blipFill>
          <a:blip r:embed="rId3"/>
          <a:stretch>
            <a:fillRect/>
          </a:stretch>
        </p:blipFill>
        <p:spPr>
          <a:xfrm>
            <a:off x="1151862" y="538720"/>
            <a:ext cx="7550883" cy="5703421"/>
          </a:xfrm>
          <a:prstGeom prst="rect">
            <a:avLst/>
          </a:prstGeom>
        </p:spPr>
      </p:pic>
    </p:spTree>
    <p:extLst>
      <p:ext uri="{BB962C8B-B14F-4D97-AF65-F5344CB8AC3E}">
        <p14:creationId xmlns:p14="http://schemas.microsoft.com/office/powerpoint/2010/main" val="338069171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A9CDFFD-1A13-4F32-A20D-9932F5EC1A97}"/>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ED1CF59D-30C9-4BCD-BFD6-A34F6C3403D3}"/>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MA-7</a:t>
            </a:r>
            <a:r>
              <a:rPr lang="es-MX" sz="1600" dirty="0">
                <a:solidFill>
                  <a:schemeClr val="tx2"/>
                </a:solidFill>
              </a:rPr>
              <a:t>. CONSIDERAS QUE EN LA UAN SE PROMUEVE Y FOMENTA EL USO CORRECTO DE:</a:t>
            </a:r>
          </a:p>
        </p:txBody>
      </p:sp>
      <p:graphicFrame>
        <p:nvGraphicFramePr>
          <p:cNvPr id="23" name="Gráfico 22">
            <a:extLst>
              <a:ext uri="{FF2B5EF4-FFF2-40B4-BE49-F238E27FC236}">
                <a16:creationId xmlns:a16="http://schemas.microsoft.com/office/drawing/2014/main" id="{D58D3D63-84B9-4B01-9937-47EAEAF9E510}"/>
              </a:ext>
            </a:extLst>
          </p:cNvPr>
          <p:cNvGraphicFramePr>
            <a:graphicFrameLocks/>
          </p:cNvGraphicFramePr>
          <p:nvPr>
            <p:extLst>
              <p:ext uri="{D42A27DB-BD31-4B8C-83A1-F6EECF244321}">
                <p14:modId xmlns:p14="http://schemas.microsoft.com/office/powerpoint/2010/main" val="2328137863"/>
              </p:ext>
            </p:extLst>
          </p:nvPr>
        </p:nvGraphicFramePr>
        <p:xfrm>
          <a:off x="1620088" y="1340996"/>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947683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9468"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3354C47F-5B89-4B3F-91DC-DF095E7997E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CABE5B66-A88A-44BF-8DF6-A285C4CD53A2}"/>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MA-8</a:t>
            </a:r>
            <a:r>
              <a:rPr lang="es-MX" sz="1600" dirty="0">
                <a:solidFill>
                  <a:schemeClr val="tx2"/>
                </a:solidFill>
              </a:rPr>
              <a:t>. CONSIDERAS QUE EN LA UAN SE PROMUEVE Y FOMENTA EL USO CORRECTO DE:</a:t>
            </a:r>
          </a:p>
        </p:txBody>
      </p:sp>
      <p:graphicFrame>
        <p:nvGraphicFramePr>
          <p:cNvPr id="24" name="Gráfico 23">
            <a:extLst>
              <a:ext uri="{FF2B5EF4-FFF2-40B4-BE49-F238E27FC236}">
                <a16:creationId xmlns:a16="http://schemas.microsoft.com/office/drawing/2014/main" id="{5BCA0EC3-49FE-4ACA-9D71-DE9D2A2F12DE}"/>
              </a:ext>
            </a:extLst>
          </p:cNvPr>
          <p:cNvGraphicFramePr>
            <a:graphicFrameLocks/>
          </p:cNvGraphicFramePr>
          <p:nvPr>
            <p:extLst>
              <p:ext uri="{D42A27DB-BD31-4B8C-83A1-F6EECF244321}">
                <p14:modId xmlns:p14="http://schemas.microsoft.com/office/powerpoint/2010/main" val="3183744995"/>
              </p:ext>
            </p:extLst>
          </p:nvPr>
        </p:nvGraphicFramePr>
        <p:xfrm>
          <a:off x="1620088" y="1345003"/>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9472494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972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6BBED50D-89B2-46B2-B857-944CCB76170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312F9813-95BF-48CE-A5B5-D90801941B84}"/>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MA-9</a:t>
            </a:r>
            <a:r>
              <a:rPr lang="es-MX" sz="1600" dirty="0">
                <a:solidFill>
                  <a:schemeClr val="tx2"/>
                </a:solidFill>
              </a:rPr>
              <a:t>. CONSIDERAS QUE EN LA UAN SE PROMUEVE Y FOMENTA EL USO CORRECTO DE:</a:t>
            </a:r>
          </a:p>
        </p:txBody>
      </p:sp>
      <p:graphicFrame>
        <p:nvGraphicFramePr>
          <p:cNvPr id="24" name="Gráfico 23">
            <a:extLst>
              <a:ext uri="{FF2B5EF4-FFF2-40B4-BE49-F238E27FC236}">
                <a16:creationId xmlns:a16="http://schemas.microsoft.com/office/drawing/2014/main" id="{35FCBCA7-7B38-4ABC-BE28-1FBDE16705DC}"/>
              </a:ext>
            </a:extLst>
          </p:cNvPr>
          <p:cNvGraphicFramePr>
            <a:graphicFrameLocks/>
          </p:cNvGraphicFramePr>
          <p:nvPr>
            <p:extLst>
              <p:ext uri="{D42A27DB-BD31-4B8C-83A1-F6EECF244321}">
                <p14:modId xmlns:p14="http://schemas.microsoft.com/office/powerpoint/2010/main" val="2700738639"/>
              </p:ext>
            </p:extLst>
          </p:nvPr>
        </p:nvGraphicFramePr>
        <p:xfrm>
          <a:off x="1620088" y="1271044"/>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57201255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6855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FCA84173-7EAC-4ABD-A535-A892BBAC861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CE10C97C-CF9C-4442-8F96-60178D391220}"/>
              </a:ext>
            </a:extLst>
          </p:cNvPr>
          <p:cNvSpPr/>
          <p:nvPr/>
        </p:nvSpPr>
        <p:spPr>
          <a:xfrm>
            <a:off x="1043608" y="737368"/>
            <a:ext cx="8100392" cy="584775"/>
          </a:xfrm>
          <a:prstGeom prst="rect">
            <a:avLst/>
          </a:prstGeom>
        </p:spPr>
        <p:txBody>
          <a:bodyPr wrap="square">
            <a:spAutoFit/>
          </a:bodyPr>
          <a:lstStyle/>
          <a:p>
            <a:r>
              <a:rPr lang="es-MX" sz="1600" b="1" dirty="0">
                <a:solidFill>
                  <a:schemeClr val="tx2"/>
                </a:solidFill>
              </a:rPr>
              <a:t>CUADRO MA-10</a:t>
            </a:r>
            <a:r>
              <a:rPr lang="es-MX" sz="1600" dirty="0">
                <a:solidFill>
                  <a:schemeClr val="tx2"/>
                </a:solidFill>
              </a:rPr>
              <a:t>. SI LA UAN OFRECE CURSOS DE CAPACITACIÓN EN MATERIA DE MEDIO AMBIENTE ¿TE INTERESA PARTICIPAR?</a:t>
            </a:r>
          </a:p>
        </p:txBody>
      </p:sp>
      <p:graphicFrame>
        <p:nvGraphicFramePr>
          <p:cNvPr id="24" name="Gráfico 23">
            <a:extLst>
              <a:ext uri="{FF2B5EF4-FFF2-40B4-BE49-F238E27FC236}">
                <a16:creationId xmlns:a16="http://schemas.microsoft.com/office/drawing/2014/main" id="{F3540076-1BCF-4F90-82B4-567A371747C5}"/>
              </a:ext>
            </a:extLst>
          </p:cNvPr>
          <p:cNvGraphicFramePr>
            <a:graphicFrameLocks/>
          </p:cNvGraphicFramePr>
          <p:nvPr>
            <p:extLst>
              <p:ext uri="{D42A27DB-BD31-4B8C-83A1-F6EECF244321}">
                <p14:modId xmlns:p14="http://schemas.microsoft.com/office/powerpoint/2010/main" val="4027107793"/>
              </p:ext>
            </p:extLst>
          </p:nvPr>
        </p:nvGraphicFramePr>
        <p:xfrm>
          <a:off x="1551388" y="1435695"/>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11924308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6855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5 CuadroTexto">
            <a:extLst>
              <a:ext uri="{FF2B5EF4-FFF2-40B4-BE49-F238E27FC236}">
                <a16:creationId xmlns:a16="http://schemas.microsoft.com/office/drawing/2014/main" id="{274E7E06-3FC4-49C2-A7AE-D75113975F12}"/>
              </a:ext>
            </a:extLst>
          </p:cNvPr>
          <p:cNvSpPr txBox="1"/>
          <p:nvPr/>
        </p:nvSpPr>
        <p:spPr>
          <a:xfrm>
            <a:off x="1864270" y="394845"/>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MEDIO AMBIENTE</a:t>
            </a:r>
          </a:p>
          <a:p>
            <a:pPr algn="ctr"/>
            <a:r>
              <a:rPr lang="es-MX" b="1" dirty="0">
                <a:effectLst>
                  <a:outerShdw blurRad="38100" dist="38100" dir="2700000" algn="tl">
                    <a:srgbClr val="000000">
                      <a:alpha val="43137"/>
                    </a:srgbClr>
                  </a:outerShdw>
                </a:effectLst>
              </a:rPr>
              <a:t>(MA)</a:t>
            </a:r>
          </a:p>
        </p:txBody>
      </p:sp>
      <p:sp>
        <p:nvSpPr>
          <p:cNvPr id="6" name="CuadroTexto 5">
            <a:extLst>
              <a:ext uri="{FF2B5EF4-FFF2-40B4-BE49-F238E27FC236}">
                <a16:creationId xmlns:a16="http://schemas.microsoft.com/office/drawing/2014/main" id="{28598ED3-7142-4A3B-BA25-A7C1BB4930CA}"/>
              </a:ext>
            </a:extLst>
          </p:cNvPr>
          <p:cNvSpPr txBox="1"/>
          <p:nvPr/>
        </p:nvSpPr>
        <p:spPr>
          <a:xfrm>
            <a:off x="1272958" y="987026"/>
            <a:ext cx="7691530" cy="6647974"/>
          </a:xfrm>
          <a:prstGeom prst="rect">
            <a:avLst/>
          </a:prstGeom>
          <a:noFill/>
        </p:spPr>
        <p:txBody>
          <a:bodyPr wrap="square" rtlCol="0">
            <a:spAutoFit/>
          </a:bodyPr>
          <a:lstStyle/>
          <a:p>
            <a:pPr>
              <a:lnSpc>
                <a:spcPct val="106000"/>
              </a:lnSpc>
              <a:spcAft>
                <a:spcPts val="800"/>
              </a:spcAft>
            </a:pPr>
            <a:r>
              <a:rPr lang="es-MX" sz="16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 el rubro correspondiente a </a:t>
            </a:r>
            <a:r>
              <a:rPr lang="es-MX" sz="16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“Medio Ambiente” </a:t>
            </a:r>
            <a:r>
              <a:rPr lang="es-MX" sz="16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se presentan los siguientes resultados en respuesta a lo comentado por los encuestados:</a:t>
            </a:r>
            <a:endParaRPr lang="es-MX" sz="10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es-MX" sz="16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Se considera que las áreas de trabajo se encuentran:</a:t>
            </a:r>
            <a:endParaRPr lang="es-MX" sz="105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6000"/>
              </a:lnSpc>
              <a:spcAft>
                <a:spcPts val="800"/>
              </a:spcAft>
              <a:buFont typeface="Arial" panose="020B0604020202020204" pitchFamily="34" charset="0"/>
              <a:buChar char="•"/>
              <a:tabLst>
                <a:tab pos="914400" algn="l"/>
              </a:tabLst>
            </a:pPr>
            <a:r>
              <a:rPr lang="es-MX" sz="16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Libre de Basura</a:t>
            </a:r>
            <a:r>
              <a:rPr lang="es-MX" sz="16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en un </a:t>
            </a:r>
            <a:r>
              <a:rPr lang="es-MX" sz="16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70%</a:t>
            </a:r>
            <a:endParaRPr lang="es-MX" sz="105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6000"/>
              </a:lnSpc>
              <a:spcAft>
                <a:spcPts val="800"/>
              </a:spcAft>
              <a:buFont typeface="Arial" panose="020B0604020202020204" pitchFamily="34" charset="0"/>
              <a:buChar char="•"/>
              <a:tabLst>
                <a:tab pos="914400" algn="l"/>
              </a:tabLst>
            </a:pPr>
            <a:r>
              <a:rPr lang="es-MX" sz="16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Libre de Olores desagradables </a:t>
            </a:r>
            <a:r>
              <a:rPr lang="es-MX" sz="16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 un </a:t>
            </a:r>
            <a:r>
              <a:rPr lang="es-MX" sz="16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73%</a:t>
            </a:r>
            <a:endParaRPr lang="es-MX" sz="105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6000"/>
              </a:lnSpc>
              <a:spcAft>
                <a:spcPts val="800"/>
              </a:spcAft>
              <a:buFont typeface="Arial" panose="020B0604020202020204" pitchFamily="34" charset="0"/>
              <a:buChar char="•"/>
              <a:tabLst>
                <a:tab pos="914400" algn="l"/>
              </a:tabLst>
            </a:pPr>
            <a:r>
              <a:rPr lang="es-MX" sz="16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Libre de Plagas</a:t>
            </a:r>
            <a:r>
              <a:rPr lang="es-MX" sz="16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en un </a:t>
            </a:r>
            <a:r>
              <a:rPr lang="es-MX" sz="16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83%</a:t>
            </a:r>
            <a:endParaRPr lang="es-MX" sz="105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6000"/>
              </a:lnSpc>
              <a:spcAft>
                <a:spcPts val="800"/>
              </a:spcAft>
              <a:buFont typeface="Arial" panose="020B0604020202020204" pitchFamily="34" charset="0"/>
              <a:buChar char="•"/>
              <a:tabLst>
                <a:tab pos="914400" algn="l"/>
              </a:tabLst>
            </a:pPr>
            <a:r>
              <a:rPr lang="es-MX" sz="16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Libre de Agua estancada </a:t>
            </a:r>
            <a:r>
              <a:rPr lang="es-MX" sz="16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 un </a:t>
            </a:r>
            <a:r>
              <a:rPr lang="es-MX" sz="16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84%</a:t>
            </a:r>
            <a:endParaRPr lang="es-MX" sz="10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es-MX" sz="16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Se considera que en la institución se promueve el </a:t>
            </a:r>
            <a:r>
              <a:rPr lang="es-MX" sz="16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uso correcto de</a:t>
            </a:r>
            <a:r>
              <a:rPr lang="es-MX" sz="16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s-MX" sz="105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6000"/>
              </a:lnSpc>
              <a:spcAft>
                <a:spcPts val="800"/>
              </a:spcAft>
              <a:buFont typeface="Arial" panose="020B0604020202020204" pitchFamily="34" charset="0"/>
              <a:buChar char="•"/>
              <a:tabLst>
                <a:tab pos="914400" algn="l"/>
              </a:tabLst>
            </a:pPr>
            <a:r>
              <a:rPr lang="es-MX" sz="16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Agua</a:t>
            </a:r>
            <a:r>
              <a:rPr lang="es-MX" sz="16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en un </a:t>
            </a:r>
            <a:r>
              <a:rPr lang="es-MX" sz="16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55%</a:t>
            </a:r>
            <a:endParaRPr lang="es-MX" sz="105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6000"/>
              </a:lnSpc>
              <a:spcAft>
                <a:spcPts val="800"/>
              </a:spcAft>
              <a:buFont typeface="Arial" panose="020B0604020202020204" pitchFamily="34" charset="0"/>
              <a:buChar char="•"/>
              <a:tabLst>
                <a:tab pos="914400" algn="l"/>
              </a:tabLst>
            </a:pPr>
            <a:r>
              <a:rPr lang="es-MX" sz="16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Insumos</a:t>
            </a:r>
            <a:r>
              <a:rPr lang="es-MX" sz="16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en un </a:t>
            </a:r>
            <a:r>
              <a:rPr lang="es-MX" sz="16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55%</a:t>
            </a:r>
            <a:endParaRPr lang="es-MX" sz="105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6000"/>
              </a:lnSpc>
              <a:spcAft>
                <a:spcPts val="800"/>
              </a:spcAft>
              <a:buFont typeface="Arial" panose="020B0604020202020204" pitchFamily="34" charset="0"/>
              <a:buChar char="•"/>
              <a:tabLst>
                <a:tab pos="914400" algn="l"/>
              </a:tabLst>
            </a:pPr>
            <a:r>
              <a:rPr lang="es-MX" sz="16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Energía eléctrica </a:t>
            </a:r>
            <a:r>
              <a:rPr lang="es-MX" sz="16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 un </a:t>
            </a:r>
            <a:r>
              <a:rPr lang="es-MX" sz="16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49%</a:t>
            </a:r>
            <a:endParaRPr lang="es-MX" sz="105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6000"/>
              </a:lnSpc>
              <a:spcAft>
                <a:spcPts val="800"/>
              </a:spcAft>
              <a:buFont typeface="Arial" panose="020B0604020202020204" pitchFamily="34" charset="0"/>
              <a:buChar char="•"/>
              <a:tabLst>
                <a:tab pos="914400" algn="l"/>
              </a:tabLst>
            </a:pPr>
            <a:r>
              <a:rPr lang="es-MX" sz="16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Desechos</a:t>
            </a:r>
            <a:r>
              <a:rPr lang="es-MX" sz="16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en un </a:t>
            </a:r>
            <a:r>
              <a:rPr lang="es-MX" sz="16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53%</a:t>
            </a:r>
            <a:endParaRPr lang="es-MX" sz="105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6000"/>
              </a:lnSpc>
              <a:spcAft>
                <a:spcPts val="800"/>
              </a:spcAft>
              <a:buFont typeface="Arial" panose="020B0604020202020204" pitchFamily="34" charset="0"/>
              <a:buChar char="•"/>
              <a:tabLst>
                <a:tab pos="914400" algn="l"/>
              </a:tabLst>
            </a:pPr>
            <a:r>
              <a:rPr lang="es-MX" sz="16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Áreas verdes </a:t>
            </a:r>
            <a:r>
              <a:rPr lang="es-MX" sz="16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 un </a:t>
            </a:r>
            <a:r>
              <a:rPr lang="es-MX" sz="16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69%</a:t>
            </a:r>
            <a:endParaRPr lang="es-MX" sz="10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es-MX" sz="16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Por último, cabe mencionar que un 89% de los encuestados tienen interés en cursos de capacitación en </a:t>
            </a:r>
            <a:r>
              <a:rPr lang="es-MX" sz="16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Materia de Medio Ambiente</a:t>
            </a:r>
            <a:r>
              <a:rPr lang="es-MX" sz="16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r>
              <a:rPr lang="es-MX" sz="16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s-MX" sz="16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 caso de que la universidad los ofreciera ellos asistirían.</a:t>
            </a:r>
            <a:endParaRPr lang="es-MX" sz="1050" dirty="0">
              <a:effectLst/>
              <a:latin typeface="Calibri" panose="020F0502020204030204" pitchFamily="34" charset="0"/>
              <a:ea typeface="Calibri" panose="020F0502020204030204" pitchFamily="34" charset="0"/>
              <a:cs typeface="Times New Roman" panose="02020603050405020304" pitchFamily="18" charset="0"/>
            </a:endParaRPr>
          </a:p>
          <a:p>
            <a:endParaRPr lang="es-MX" sz="1600" dirty="0"/>
          </a:p>
          <a:p>
            <a:r>
              <a:rPr lang="es-MX" sz="1600" dirty="0"/>
              <a:t> </a:t>
            </a:r>
          </a:p>
          <a:p>
            <a:endParaRPr lang="es-MX" sz="1600" dirty="0"/>
          </a:p>
          <a:p>
            <a:endParaRPr lang="es-MX" sz="1600" dirty="0"/>
          </a:p>
        </p:txBody>
      </p:sp>
    </p:spTree>
    <p:extLst>
      <p:ext uri="{BB962C8B-B14F-4D97-AF65-F5344CB8AC3E}">
        <p14:creationId xmlns:p14="http://schemas.microsoft.com/office/powerpoint/2010/main" val="41767261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pic>
        <p:nvPicPr>
          <p:cNvPr id="2" name="Imagen 1">
            <a:extLst>
              <a:ext uri="{FF2B5EF4-FFF2-40B4-BE49-F238E27FC236}">
                <a16:creationId xmlns:a16="http://schemas.microsoft.com/office/drawing/2014/main" id="{66BFD5F7-2EA3-45C0-8D54-68B16BCD967F}"/>
              </a:ext>
            </a:extLst>
          </p:cNvPr>
          <p:cNvPicPr>
            <a:picLocks noChangeAspect="1"/>
          </p:cNvPicPr>
          <p:nvPr/>
        </p:nvPicPr>
        <p:blipFill>
          <a:blip r:embed="rId3"/>
          <a:stretch>
            <a:fillRect/>
          </a:stretch>
        </p:blipFill>
        <p:spPr>
          <a:xfrm>
            <a:off x="1151862" y="548680"/>
            <a:ext cx="7691531" cy="5693462"/>
          </a:xfrm>
          <a:prstGeom prst="rect">
            <a:avLst/>
          </a:prstGeom>
        </p:spPr>
      </p:pic>
    </p:spTree>
    <p:extLst>
      <p:ext uri="{BB962C8B-B14F-4D97-AF65-F5344CB8AC3E}">
        <p14:creationId xmlns:p14="http://schemas.microsoft.com/office/powerpoint/2010/main" val="96883201"/>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19853</TotalTime>
  <Words>4569</Words>
  <Application>Microsoft Office PowerPoint</Application>
  <PresentationFormat>Presentación en pantalla (4:3)</PresentationFormat>
  <Paragraphs>691</Paragraphs>
  <Slides>84</Slides>
  <Notes>71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84</vt:i4>
      </vt:variant>
    </vt:vector>
  </HeadingPairs>
  <TitlesOfParts>
    <vt:vector size="90" baseType="lpstr">
      <vt:lpstr>Arial</vt:lpstr>
      <vt:lpstr>Calibri</vt:lpstr>
      <vt:lpstr>Calibri Light</vt:lpstr>
      <vt:lpstr>Symbol</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Gabriela Varela</dc:creator>
  <cp:lastModifiedBy>Perla</cp:lastModifiedBy>
  <cp:revision>43</cp:revision>
  <dcterms:created xsi:type="dcterms:W3CDTF">2020-09-26T20:13:04Z</dcterms:created>
  <dcterms:modified xsi:type="dcterms:W3CDTF">2021-10-22T17:55:53Z</dcterms:modified>
</cp:coreProperties>
</file>