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6.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4.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5.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6.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7.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8.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2.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3.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5.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6.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7.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1.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2.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3.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4.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5.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56.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7.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8.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62.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63.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64.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65.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66.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67.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68.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69.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70.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334" r:id="rId2"/>
    <p:sldId id="494" r:id="rId3"/>
    <p:sldId id="336" r:id="rId4"/>
    <p:sldId id="338" r:id="rId5"/>
    <p:sldId id="485" r:id="rId6"/>
    <p:sldId id="486" r:id="rId7"/>
    <p:sldId id="487" r:id="rId8"/>
    <p:sldId id="488" r:id="rId9"/>
    <p:sldId id="489" r:id="rId10"/>
    <p:sldId id="490" r:id="rId11"/>
    <p:sldId id="491" r:id="rId12"/>
    <p:sldId id="492"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 id="441" r:id="rId44"/>
    <p:sldId id="442" r:id="rId45"/>
    <p:sldId id="443" r:id="rId46"/>
    <p:sldId id="444" r:id="rId47"/>
    <p:sldId id="445" r:id="rId48"/>
    <p:sldId id="446" r:id="rId49"/>
    <p:sldId id="447" r:id="rId50"/>
    <p:sldId id="448" r:id="rId51"/>
    <p:sldId id="449" r:id="rId52"/>
    <p:sldId id="450" r:id="rId53"/>
    <p:sldId id="451" r:id="rId54"/>
    <p:sldId id="452" r:id="rId55"/>
    <p:sldId id="453" r:id="rId56"/>
    <p:sldId id="454" r:id="rId57"/>
    <p:sldId id="455" r:id="rId58"/>
    <p:sldId id="456" r:id="rId59"/>
    <p:sldId id="457" r:id="rId60"/>
    <p:sldId id="458" r:id="rId61"/>
    <p:sldId id="459" r:id="rId62"/>
    <p:sldId id="460" r:id="rId63"/>
    <p:sldId id="461" r:id="rId64"/>
    <p:sldId id="462" r:id="rId65"/>
    <p:sldId id="463" r:id="rId66"/>
    <p:sldId id="464" r:id="rId67"/>
    <p:sldId id="465" r:id="rId68"/>
    <p:sldId id="466" r:id="rId69"/>
    <p:sldId id="467" r:id="rId70"/>
    <p:sldId id="468" r:id="rId71"/>
    <p:sldId id="469" r:id="rId72"/>
    <p:sldId id="470" r:id="rId73"/>
    <p:sldId id="471" r:id="rId74"/>
    <p:sldId id="472" r:id="rId75"/>
    <p:sldId id="473" r:id="rId76"/>
    <p:sldId id="474" r:id="rId77"/>
    <p:sldId id="475" r:id="rId78"/>
    <p:sldId id="476" r:id="rId79"/>
    <p:sldId id="477" r:id="rId80"/>
    <p:sldId id="478" r:id="rId81"/>
    <p:sldId id="479" r:id="rId82"/>
    <p:sldId id="480" r:id="rId83"/>
    <p:sldId id="481" r:id="rId84"/>
    <p:sldId id="482"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1B2"/>
    <a:srgbClr val="4F6228"/>
    <a:srgbClr val="77933C"/>
    <a:srgbClr val="92D050"/>
    <a:srgbClr val="7030A0"/>
    <a:srgbClr val="558ED5"/>
    <a:srgbClr val="CC0000"/>
    <a:srgbClr val="BFBFBF"/>
    <a:srgbClr val="FFA405"/>
    <a:srgbClr val="D68B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4660"/>
  </p:normalViewPr>
  <p:slideViewPr>
    <p:cSldViewPr snapToGrid="0">
      <p:cViewPr varScale="1">
        <p:scale>
          <a:sx n="71" d="100"/>
          <a:sy n="71" d="100"/>
        </p:scale>
        <p:origin x="678" y="66"/>
      </p:cViewPr>
      <p:guideLst/>
    </p:cSldViewPr>
  </p:slideViewPr>
  <p:notesTextViewPr>
    <p:cViewPr>
      <p:scale>
        <a:sx n="1" d="1"/>
        <a:sy n="1" d="1"/>
      </p:scale>
      <p:origin x="0" y="0"/>
    </p:cViewPr>
  </p:notesTextViewPr>
  <p:sorterViewPr>
    <p:cViewPr>
      <p:scale>
        <a:sx n="100" d="100"/>
        <a:sy n="100" d="100"/>
      </p:scale>
      <p:origin x="0" y="-69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943f4a0bbdf6ddec/Desktop/RESULTADOS/UA%20VET/UAVe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rgbClr val="FFA405"/>
            </a:solidFill>
            <a:ln>
              <a:noFill/>
            </a:ln>
            <a:effectLst/>
            <a:scene3d>
              <a:camera prst="orthographicFront"/>
              <a:lightRig rig="threePt" dir="t"/>
            </a:scene3d>
            <a:sp3d>
              <a:bevelT w="63500" h="25400"/>
            </a:sp3d>
          </c:spPr>
          <c:invertIfNegative val="0"/>
          <c:dLbls>
            <c:dLbl>
              <c:idx val="0"/>
              <c:tx>
                <c:rich>
                  <a:bodyPr/>
                  <a:lstStyle/>
                  <a:p>
                    <a:fld id="{D71FA70E-3683-4A62-921C-14DBE7A7A7C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13A-4FCF-8002-F7949BF391BB}"/>
                </c:ext>
              </c:extLst>
            </c:dLbl>
            <c:dLbl>
              <c:idx val="1"/>
              <c:tx>
                <c:rich>
                  <a:bodyPr/>
                  <a:lstStyle/>
                  <a:p>
                    <a:fld id="{7CCDDDE4-53E8-4A52-9825-D729A09710F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3A-4FCF-8002-F7949BF391B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IDENTIDAD!$W$6:$W$7</c:f>
              <c:strCache>
                <c:ptCount val="2"/>
                <c:pt idx="0">
                  <c:v>SI LO CONOCE</c:v>
                </c:pt>
                <c:pt idx="1">
                  <c:v>NO LO CONOCE</c:v>
                </c:pt>
              </c:strCache>
            </c:strRef>
          </c:cat>
          <c:val>
            <c:numRef>
              <c:f>IDENTIDAD!$Z$6:$Z$7</c:f>
              <c:numCache>
                <c:formatCode>0</c:formatCode>
                <c:ptCount val="2"/>
                <c:pt idx="0">
                  <c:v>44</c:v>
                </c:pt>
                <c:pt idx="1">
                  <c:v>56</c:v>
                </c:pt>
              </c:numCache>
            </c:numRef>
          </c:val>
          <c:extLst>
            <c:ext xmlns:c16="http://schemas.microsoft.com/office/drawing/2014/chart" uri="{C3380CC4-5D6E-409C-BE32-E72D297353CC}">
              <c16:uniqueId val="{00000002-813A-4FCF-8002-F7949BF391BB}"/>
            </c:ext>
          </c:extLst>
        </c:ser>
        <c:dLbls>
          <c:showLegendKey val="0"/>
          <c:showVal val="0"/>
          <c:showCatName val="0"/>
          <c:showSerName val="0"/>
          <c:showPercent val="0"/>
          <c:showBubbleSize val="0"/>
        </c:dLbls>
        <c:gapWidth val="219"/>
        <c:overlap val="-27"/>
        <c:axId val="601013616"/>
        <c:axId val="601023952"/>
      </c:barChart>
      <c:catAx>
        <c:axId val="60101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23952"/>
        <c:crosses val="autoZero"/>
        <c:auto val="1"/>
        <c:lblAlgn val="ctr"/>
        <c:lblOffset val="100"/>
        <c:noMultiLvlLbl val="0"/>
      </c:catAx>
      <c:valAx>
        <c:axId val="601023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3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CBC308A9-2DEA-4533-925D-507B5722B73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5A-41EF-ACB3-98276EECBFF2}"/>
                </c:ext>
              </c:extLst>
            </c:dLbl>
            <c:dLbl>
              <c:idx val="1"/>
              <c:tx>
                <c:rich>
                  <a:bodyPr/>
                  <a:lstStyle/>
                  <a:p>
                    <a:fld id="{3E12AADD-B98A-43D0-AA38-09CA9DBF090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5A-41EF-ACB3-98276EECBFF2}"/>
                </c:ext>
              </c:extLst>
            </c:dLbl>
            <c:dLbl>
              <c:idx val="2"/>
              <c:tx>
                <c:rich>
                  <a:bodyPr/>
                  <a:lstStyle/>
                  <a:p>
                    <a:fld id="{4488650A-1FE5-4AFE-9AC8-AB576BDC7B3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5A-41EF-ACB3-98276EECBFF2}"/>
                </c:ext>
              </c:extLst>
            </c:dLbl>
            <c:dLbl>
              <c:idx val="3"/>
              <c:tx>
                <c:rich>
                  <a:bodyPr/>
                  <a:lstStyle/>
                  <a:p>
                    <a:fld id="{D3A382FF-4E97-4610-9627-B0E8556B945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45A-41EF-ACB3-98276EECBFF2}"/>
                </c:ext>
              </c:extLst>
            </c:dLbl>
            <c:dLbl>
              <c:idx val="4"/>
              <c:tx>
                <c:rich>
                  <a:bodyPr/>
                  <a:lstStyle/>
                  <a:p>
                    <a:fld id="{F19441EC-C33F-4EF4-A123-CA6CB0C0023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45A-41EF-ACB3-98276EECBFF2}"/>
                </c:ext>
              </c:extLst>
            </c:dLbl>
            <c:dLbl>
              <c:idx val="5"/>
              <c:tx>
                <c:rich>
                  <a:bodyPr/>
                  <a:lstStyle/>
                  <a:p>
                    <a:fld id="{91488D61-6BBB-4133-8227-430D70F524A6}"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45A-41EF-ACB3-98276EECBFF2}"/>
                </c:ext>
              </c:extLst>
            </c:dLbl>
            <c:dLbl>
              <c:idx val="6"/>
              <c:tx>
                <c:rich>
                  <a:bodyPr/>
                  <a:lstStyle/>
                  <a:p>
                    <a:fld id="{AADE7B24-906C-41C6-B165-64F2728E13D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45A-41EF-ACB3-98276EECBFF2}"/>
                </c:ext>
              </c:extLst>
            </c:dLbl>
            <c:dLbl>
              <c:idx val="7"/>
              <c:tx>
                <c:rich>
                  <a:bodyPr/>
                  <a:lstStyle/>
                  <a:p>
                    <a:fld id="{3DA98B5D-4C8C-4AEB-8E19-24199F6A60B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45A-41EF-ACB3-98276EECBFF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IDENTIDAD!$AL$6:$AL$13</c:f>
              <c:strCache>
                <c:ptCount val="8"/>
                <c:pt idx="0">
                  <c:v>TRANSPARENCIA Y RENDICIÓN DE CUENTAS</c:v>
                </c:pt>
                <c:pt idx="1">
                  <c:v>LEALTAD Y COMPROMISO</c:v>
                </c:pt>
                <c:pt idx="2">
                  <c:v>PROFESIONALISMO E INTEGRIDAD</c:v>
                </c:pt>
                <c:pt idx="3">
                  <c:v>RESPONSABILIDAD</c:v>
                </c:pt>
                <c:pt idx="4">
                  <c:v>EQUIDAD</c:v>
                </c:pt>
                <c:pt idx="5">
                  <c:v>CONSCIENCIA ECOLOGICA</c:v>
                </c:pt>
                <c:pt idx="6">
                  <c:v>TOLERANCIA</c:v>
                </c:pt>
                <c:pt idx="7">
                  <c:v>JUSTICIA</c:v>
                </c:pt>
              </c:strCache>
            </c:strRef>
          </c:cat>
          <c:val>
            <c:numRef>
              <c:f>IDENTIDAD!$AM$6:$AM$13</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8-645A-41EF-ACB3-98276EECBFF2}"/>
            </c:ext>
          </c:extLst>
        </c:ser>
        <c:dLbls>
          <c:dLblPos val="inEnd"/>
          <c:showLegendKey val="0"/>
          <c:showVal val="1"/>
          <c:showCatName val="0"/>
          <c:showSerName val="0"/>
          <c:showPercent val="0"/>
          <c:showBubbleSize val="0"/>
        </c:dLbls>
        <c:gapWidth val="100"/>
        <c:overlap val="-24"/>
        <c:axId val="601019600"/>
        <c:axId val="601011440"/>
      </c:barChart>
      <c:catAx>
        <c:axId val="601019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601011440"/>
        <c:crosses val="autoZero"/>
        <c:auto val="1"/>
        <c:lblAlgn val="ctr"/>
        <c:lblOffset val="100"/>
        <c:noMultiLvlLbl val="0"/>
      </c:catAx>
      <c:valAx>
        <c:axId val="601011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96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71DCA607-E162-4934-97BB-A3117DF83C3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DF-42B8-B785-AB19A1D24A5C}"/>
                </c:ext>
              </c:extLst>
            </c:dLbl>
            <c:dLbl>
              <c:idx val="1"/>
              <c:tx>
                <c:rich>
                  <a:bodyPr/>
                  <a:lstStyle/>
                  <a:p>
                    <a:fld id="{8BD9BB73-3D52-4E1D-8124-6917FBC630E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DF-42B8-B785-AB19A1D24A5C}"/>
                </c:ext>
              </c:extLst>
            </c:dLbl>
            <c:dLbl>
              <c:idx val="2"/>
              <c:tx>
                <c:rich>
                  <a:bodyPr/>
                  <a:lstStyle/>
                  <a:p>
                    <a:fld id="{D1EACC81-5B5E-4EE5-8F68-511EBA963646}"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DF-42B8-B785-AB19A1D24A5C}"/>
                </c:ext>
              </c:extLst>
            </c:dLbl>
            <c:dLbl>
              <c:idx val="3"/>
              <c:tx>
                <c:rich>
                  <a:bodyPr/>
                  <a:lstStyle/>
                  <a:p>
                    <a:fld id="{29174336-845C-45F8-A0C9-845C24090C2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0DF-42B8-B785-AB19A1D24A5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SEGURIDAD!$C$4:$C$7</c:f>
              <c:strCache>
                <c:ptCount val="4"/>
                <c:pt idx="0">
                  <c:v>EXCELENTE</c:v>
                </c:pt>
                <c:pt idx="1">
                  <c:v>BUENA</c:v>
                </c:pt>
                <c:pt idx="2">
                  <c:v>REGULAR </c:v>
                </c:pt>
                <c:pt idx="3">
                  <c:v>MALA</c:v>
                </c:pt>
              </c:strCache>
            </c:strRef>
          </c:cat>
          <c:val>
            <c:numRef>
              <c:f>SEGURIDAD!$F$4:$F$7</c:f>
              <c:numCache>
                <c:formatCode>0</c:formatCode>
                <c:ptCount val="4"/>
                <c:pt idx="0">
                  <c:v>5</c:v>
                </c:pt>
                <c:pt idx="1">
                  <c:v>38</c:v>
                </c:pt>
                <c:pt idx="2">
                  <c:v>34</c:v>
                </c:pt>
                <c:pt idx="3">
                  <c:v>23</c:v>
                </c:pt>
              </c:numCache>
            </c:numRef>
          </c:val>
          <c:extLst>
            <c:ext xmlns:c16="http://schemas.microsoft.com/office/drawing/2014/chart" uri="{C3380CC4-5D6E-409C-BE32-E72D297353CC}">
              <c16:uniqueId val="{00000004-70DF-42B8-B785-AB19A1D24A5C}"/>
            </c:ext>
          </c:extLst>
        </c:ser>
        <c:dLbls>
          <c:dLblPos val="inEnd"/>
          <c:showLegendKey val="0"/>
          <c:showVal val="1"/>
          <c:showCatName val="0"/>
          <c:showSerName val="0"/>
          <c:showPercent val="0"/>
          <c:showBubbleSize val="0"/>
        </c:dLbls>
        <c:gapWidth val="100"/>
        <c:overlap val="-24"/>
        <c:axId val="601022864"/>
        <c:axId val="601010352"/>
      </c:barChart>
      <c:catAx>
        <c:axId val="601022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0352"/>
        <c:crosses val="autoZero"/>
        <c:auto val="1"/>
        <c:lblAlgn val="ctr"/>
        <c:lblOffset val="100"/>
        <c:noMultiLvlLbl val="0"/>
      </c:catAx>
      <c:valAx>
        <c:axId val="601010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228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E88A15A2-9A11-42A9-9023-F964AB10D82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D7-4A60-8230-909F3B9DA455}"/>
                </c:ext>
              </c:extLst>
            </c:dLbl>
            <c:dLbl>
              <c:idx val="1"/>
              <c:tx>
                <c:rich>
                  <a:bodyPr/>
                  <a:lstStyle/>
                  <a:p>
                    <a:fld id="{D6AA8B06-4017-4286-98CC-F3CADE8196B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D7-4A60-8230-909F3B9DA455}"/>
                </c:ext>
              </c:extLst>
            </c:dLbl>
            <c:dLbl>
              <c:idx val="2"/>
              <c:tx>
                <c:rich>
                  <a:bodyPr/>
                  <a:lstStyle/>
                  <a:p>
                    <a:r>
                      <a:rPr lang="en-US"/>
                      <a:t>34%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D7-4A60-8230-909F3B9DA455}"/>
                </c:ext>
              </c:extLst>
            </c:dLbl>
            <c:dLbl>
              <c:idx val="3"/>
              <c:tx>
                <c:rich>
                  <a:bodyPr/>
                  <a:lstStyle/>
                  <a:p>
                    <a:r>
                      <a:rPr lang="en-US"/>
                      <a:t>22%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D7-4A60-8230-909F3B9DA45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SEGURIDAD!$C$13:$C$16</c:f>
              <c:strCache>
                <c:ptCount val="4"/>
                <c:pt idx="0">
                  <c:v>EXCELENTE</c:v>
                </c:pt>
                <c:pt idx="1">
                  <c:v>BUENO</c:v>
                </c:pt>
                <c:pt idx="2">
                  <c:v>REGULAR</c:v>
                </c:pt>
                <c:pt idx="3">
                  <c:v>MALO</c:v>
                </c:pt>
              </c:strCache>
            </c:strRef>
          </c:cat>
          <c:val>
            <c:numRef>
              <c:f>SEGURIDAD!$F$13:$F$16</c:f>
              <c:numCache>
                <c:formatCode>###0</c:formatCode>
                <c:ptCount val="4"/>
                <c:pt idx="0">
                  <c:v>9</c:v>
                </c:pt>
                <c:pt idx="1">
                  <c:v>35</c:v>
                </c:pt>
                <c:pt idx="2">
                  <c:v>34</c:v>
                </c:pt>
                <c:pt idx="3">
                  <c:v>22</c:v>
                </c:pt>
              </c:numCache>
            </c:numRef>
          </c:val>
          <c:extLst>
            <c:ext xmlns:c16="http://schemas.microsoft.com/office/drawing/2014/chart" uri="{C3380CC4-5D6E-409C-BE32-E72D297353CC}">
              <c16:uniqueId val="{00000004-58D7-4A60-8230-909F3B9DA455}"/>
            </c:ext>
          </c:extLst>
        </c:ser>
        <c:dLbls>
          <c:dLblPos val="inEnd"/>
          <c:showLegendKey val="0"/>
          <c:showVal val="1"/>
          <c:showCatName val="0"/>
          <c:showSerName val="0"/>
          <c:showPercent val="0"/>
          <c:showBubbleSize val="0"/>
        </c:dLbls>
        <c:gapWidth val="100"/>
        <c:overlap val="-24"/>
        <c:axId val="601010896"/>
        <c:axId val="601020688"/>
      </c:barChart>
      <c:catAx>
        <c:axId val="601010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20688"/>
        <c:crosses val="autoZero"/>
        <c:auto val="1"/>
        <c:lblAlgn val="ctr"/>
        <c:lblOffset val="100"/>
        <c:noMultiLvlLbl val="0"/>
      </c:catAx>
      <c:valAx>
        <c:axId val="601020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089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87FC3611-E4E3-43DA-927E-EDE20C9240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3D-448D-BFC5-0BE5CF3DCF10}"/>
                </c:ext>
              </c:extLst>
            </c:dLbl>
            <c:dLbl>
              <c:idx val="1"/>
              <c:tx>
                <c:rich>
                  <a:bodyPr/>
                  <a:lstStyle/>
                  <a:p>
                    <a:fld id="{37ACE0A4-8609-4793-AA3E-A0FE38BA4E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3D-448D-BFC5-0BE5CF3DCF10}"/>
                </c:ext>
              </c:extLst>
            </c:dLbl>
            <c:dLbl>
              <c:idx val="2"/>
              <c:tx>
                <c:rich>
                  <a:bodyPr/>
                  <a:lstStyle/>
                  <a:p>
                    <a:fld id="{C550C932-D464-4531-B936-59CD794BF08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3D-448D-BFC5-0BE5CF3DCF10}"/>
                </c:ext>
              </c:extLst>
            </c:dLbl>
            <c:dLbl>
              <c:idx val="3"/>
              <c:tx>
                <c:rich>
                  <a:bodyPr/>
                  <a:lstStyle/>
                  <a:p>
                    <a:fld id="{8703FB81-789D-45EF-9B9F-A2810D26D91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3D-448D-BFC5-0BE5CF3DCF1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SEGURIDAD!$C$22:$C$25</c:f>
              <c:strCache>
                <c:ptCount val="4"/>
                <c:pt idx="0">
                  <c:v>MUY ALTO</c:v>
                </c:pt>
                <c:pt idx="1">
                  <c:v>ALTO</c:v>
                </c:pt>
                <c:pt idx="2">
                  <c:v>MEDIO</c:v>
                </c:pt>
                <c:pt idx="3">
                  <c:v>BAJO</c:v>
                </c:pt>
              </c:strCache>
            </c:strRef>
          </c:cat>
          <c:val>
            <c:numRef>
              <c:f>SEGURIDAD!$F$22:$F$25</c:f>
              <c:numCache>
                <c:formatCode>###0</c:formatCode>
                <c:ptCount val="4"/>
                <c:pt idx="0">
                  <c:v>8.75</c:v>
                </c:pt>
                <c:pt idx="1">
                  <c:v>21.25</c:v>
                </c:pt>
                <c:pt idx="2">
                  <c:v>53.75</c:v>
                </c:pt>
                <c:pt idx="3">
                  <c:v>16.25</c:v>
                </c:pt>
              </c:numCache>
            </c:numRef>
          </c:val>
          <c:extLst>
            <c:ext xmlns:c16="http://schemas.microsoft.com/office/drawing/2014/chart" uri="{C3380CC4-5D6E-409C-BE32-E72D297353CC}">
              <c16:uniqueId val="{00000004-C23D-448D-BFC5-0BE5CF3DCF10}"/>
            </c:ext>
          </c:extLst>
        </c:ser>
        <c:dLbls>
          <c:showLegendKey val="0"/>
          <c:showVal val="0"/>
          <c:showCatName val="0"/>
          <c:showSerName val="0"/>
          <c:showPercent val="0"/>
          <c:showBubbleSize val="0"/>
        </c:dLbls>
        <c:gapWidth val="100"/>
        <c:overlap val="-24"/>
        <c:axId val="601016336"/>
        <c:axId val="601022320"/>
      </c:barChart>
      <c:catAx>
        <c:axId val="601016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22320"/>
        <c:crosses val="autoZero"/>
        <c:auto val="1"/>
        <c:lblAlgn val="ctr"/>
        <c:lblOffset val="100"/>
        <c:noMultiLvlLbl val="0"/>
      </c:catAx>
      <c:valAx>
        <c:axId val="601022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633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F8FBFD14-24FE-4698-B6FB-E3462CD89286}"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FB-4AE3-9EF2-7887DEC381A8}"/>
                </c:ext>
              </c:extLst>
            </c:dLbl>
            <c:dLbl>
              <c:idx val="1"/>
              <c:tx>
                <c:rich>
                  <a:bodyPr/>
                  <a:lstStyle/>
                  <a:p>
                    <a:fld id="{C30D2621-6974-4EF0-867D-434759520F0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FB-4AE3-9EF2-7887DEC381A8}"/>
                </c:ext>
              </c:extLst>
            </c:dLbl>
            <c:dLbl>
              <c:idx val="2"/>
              <c:tx>
                <c:rich>
                  <a:bodyPr/>
                  <a:lstStyle/>
                  <a:p>
                    <a:r>
                      <a:rPr lang="en-US"/>
                      <a:t>51%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FB-4AE3-9EF2-7887DEC381A8}"/>
                </c:ext>
              </c:extLst>
            </c:dLbl>
            <c:dLbl>
              <c:idx val="3"/>
              <c:tx>
                <c:rich>
                  <a:bodyPr/>
                  <a:lstStyle/>
                  <a:p>
                    <a:fld id="{1319DD5A-C972-446F-94C1-FC1A76092C3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0FB-4AE3-9EF2-7887DEC381A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SEGURIDAD!$C$31:$C$34</c:f>
              <c:strCache>
                <c:ptCount val="4"/>
                <c:pt idx="0">
                  <c:v>EXCELENTE</c:v>
                </c:pt>
                <c:pt idx="1">
                  <c:v>BUENO</c:v>
                </c:pt>
                <c:pt idx="2">
                  <c:v>REGULAR</c:v>
                </c:pt>
                <c:pt idx="3">
                  <c:v>MALO</c:v>
                </c:pt>
              </c:strCache>
            </c:strRef>
          </c:cat>
          <c:val>
            <c:numRef>
              <c:f>SEGURIDAD!$F$31:$F$34</c:f>
              <c:numCache>
                <c:formatCode>###0</c:formatCode>
                <c:ptCount val="4"/>
                <c:pt idx="0">
                  <c:v>8</c:v>
                </c:pt>
                <c:pt idx="1">
                  <c:v>30</c:v>
                </c:pt>
                <c:pt idx="2">
                  <c:v>51</c:v>
                </c:pt>
                <c:pt idx="3">
                  <c:v>11</c:v>
                </c:pt>
              </c:numCache>
            </c:numRef>
          </c:val>
          <c:extLst>
            <c:ext xmlns:c16="http://schemas.microsoft.com/office/drawing/2014/chart" uri="{C3380CC4-5D6E-409C-BE32-E72D297353CC}">
              <c16:uniqueId val="{00000004-00FB-4AE3-9EF2-7887DEC381A8}"/>
            </c:ext>
          </c:extLst>
        </c:ser>
        <c:dLbls>
          <c:dLblPos val="inEnd"/>
          <c:showLegendKey val="0"/>
          <c:showVal val="1"/>
          <c:showCatName val="0"/>
          <c:showSerName val="0"/>
          <c:showPercent val="0"/>
          <c:showBubbleSize val="0"/>
        </c:dLbls>
        <c:gapWidth val="100"/>
        <c:overlap val="-24"/>
        <c:axId val="601009264"/>
        <c:axId val="601020144"/>
      </c:barChart>
      <c:catAx>
        <c:axId val="601009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20144"/>
        <c:crosses val="autoZero"/>
        <c:auto val="1"/>
        <c:lblAlgn val="ctr"/>
        <c:lblOffset val="100"/>
        <c:noMultiLvlLbl val="0"/>
      </c:catAx>
      <c:valAx>
        <c:axId val="601020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092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4CC5E0B0-EB8F-4AB8-81E9-C46799D7CDE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9D-4EC3-ADC0-FF8B2BBE6DA8}"/>
                </c:ext>
              </c:extLst>
            </c:dLbl>
            <c:dLbl>
              <c:idx val="1"/>
              <c:tx>
                <c:rich>
                  <a:bodyPr/>
                  <a:lstStyle/>
                  <a:p>
                    <a:fld id="{BB44D482-5BAA-49F8-9F15-FB9DFBED3F5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9D-4EC3-ADC0-FF8B2BBE6DA8}"/>
                </c:ext>
              </c:extLst>
            </c:dLbl>
            <c:dLbl>
              <c:idx val="2"/>
              <c:tx>
                <c:rich>
                  <a:bodyPr/>
                  <a:lstStyle/>
                  <a:p>
                    <a:fld id="{74775F88-33D4-4F9B-B0CB-BC876CDB9C5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9D-4EC3-ADC0-FF8B2BBE6DA8}"/>
                </c:ext>
              </c:extLst>
            </c:dLbl>
            <c:dLbl>
              <c:idx val="3"/>
              <c:tx>
                <c:rich>
                  <a:bodyPr/>
                  <a:lstStyle/>
                  <a:p>
                    <a:fld id="{8D36B5BD-0131-429C-9388-726A845A609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9D-4EC3-ADC0-FF8B2BBE6DA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SEGURIDAD!$C$40:$C$43</c:f>
              <c:strCache>
                <c:ptCount val="4"/>
                <c:pt idx="0">
                  <c:v>EXCELENTE</c:v>
                </c:pt>
                <c:pt idx="1">
                  <c:v>BUENO</c:v>
                </c:pt>
                <c:pt idx="2">
                  <c:v>REGULAR</c:v>
                </c:pt>
                <c:pt idx="3">
                  <c:v>MALO</c:v>
                </c:pt>
              </c:strCache>
            </c:strRef>
          </c:cat>
          <c:val>
            <c:numRef>
              <c:f>SEGURIDAD!$F$40:$F$43</c:f>
              <c:numCache>
                <c:formatCode>###0</c:formatCode>
                <c:ptCount val="4"/>
                <c:pt idx="0">
                  <c:v>9</c:v>
                </c:pt>
                <c:pt idx="1">
                  <c:v>44</c:v>
                </c:pt>
                <c:pt idx="2">
                  <c:v>36</c:v>
                </c:pt>
                <c:pt idx="3">
                  <c:v>11</c:v>
                </c:pt>
              </c:numCache>
            </c:numRef>
          </c:val>
          <c:extLst>
            <c:ext xmlns:c16="http://schemas.microsoft.com/office/drawing/2014/chart" uri="{C3380CC4-5D6E-409C-BE32-E72D297353CC}">
              <c16:uniqueId val="{00000004-249D-4EC3-ADC0-FF8B2BBE6DA8}"/>
            </c:ext>
          </c:extLst>
        </c:ser>
        <c:dLbls>
          <c:dLblPos val="inEnd"/>
          <c:showLegendKey val="0"/>
          <c:showVal val="1"/>
          <c:showCatName val="0"/>
          <c:showSerName val="0"/>
          <c:showPercent val="0"/>
          <c:showBubbleSize val="0"/>
        </c:dLbls>
        <c:gapWidth val="100"/>
        <c:overlap val="-24"/>
        <c:axId val="601014160"/>
        <c:axId val="601021232"/>
      </c:barChart>
      <c:catAx>
        <c:axId val="601014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21232"/>
        <c:crosses val="autoZero"/>
        <c:auto val="1"/>
        <c:lblAlgn val="ctr"/>
        <c:lblOffset val="100"/>
        <c:noMultiLvlLbl val="0"/>
      </c:catAx>
      <c:valAx>
        <c:axId val="601021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41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E1-4EE6-A254-8FC2950C7896}"/>
                </c:ext>
              </c:extLst>
            </c:dLbl>
            <c:dLbl>
              <c:idx val="1"/>
              <c:tx>
                <c:rich>
                  <a:bodyPr/>
                  <a:lstStyle/>
                  <a:p>
                    <a:r>
                      <a:rPr lang="en-US"/>
                      <a:t>34%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E1-4EE6-A254-8FC2950C7896}"/>
                </c:ext>
              </c:extLst>
            </c:dLbl>
            <c:dLbl>
              <c:idx val="2"/>
              <c:tx>
                <c:rich>
                  <a:bodyPr/>
                  <a:lstStyle/>
                  <a:p>
                    <a:fld id="{D634C3B4-39D4-4CB5-A9E9-A825CBD11E6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E1-4EE6-A254-8FC2950C7896}"/>
                </c:ext>
              </c:extLst>
            </c:dLbl>
            <c:dLbl>
              <c:idx val="3"/>
              <c:tx>
                <c:rich>
                  <a:bodyPr/>
                  <a:lstStyle/>
                  <a:p>
                    <a:fld id="{AAA649B5-6136-4B86-9C74-C6C5B77316AC}"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6E1-4EE6-A254-8FC2950C789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SEGURIDAD!$C$49:$C$52</c:f>
              <c:strCache>
                <c:ptCount val="4"/>
                <c:pt idx="0">
                  <c:v>EXCELENTES</c:v>
                </c:pt>
                <c:pt idx="1">
                  <c:v>BUENAS</c:v>
                </c:pt>
                <c:pt idx="2">
                  <c:v>REGULARES</c:v>
                </c:pt>
                <c:pt idx="3">
                  <c:v>MALAS</c:v>
                </c:pt>
              </c:strCache>
            </c:strRef>
          </c:cat>
          <c:val>
            <c:numRef>
              <c:f>SEGURIDAD!$F$49:$F$52</c:f>
              <c:numCache>
                <c:formatCode>###0</c:formatCode>
                <c:ptCount val="4"/>
                <c:pt idx="0">
                  <c:v>6</c:v>
                </c:pt>
                <c:pt idx="1">
                  <c:v>34</c:v>
                </c:pt>
                <c:pt idx="2">
                  <c:v>50</c:v>
                </c:pt>
                <c:pt idx="3">
                  <c:v>10</c:v>
                </c:pt>
              </c:numCache>
            </c:numRef>
          </c:val>
          <c:extLst>
            <c:ext xmlns:c16="http://schemas.microsoft.com/office/drawing/2014/chart" uri="{C3380CC4-5D6E-409C-BE32-E72D297353CC}">
              <c16:uniqueId val="{00000004-06E1-4EE6-A254-8FC2950C7896}"/>
            </c:ext>
          </c:extLst>
        </c:ser>
        <c:dLbls>
          <c:showLegendKey val="0"/>
          <c:showVal val="0"/>
          <c:showCatName val="0"/>
          <c:showSerName val="0"/>
          <c:showPercent val="0"/>
          <c:showBubbleSize val="0"/>
        </c:dLbls>
        <c:gapWidth val="100"/>
        <c:overlap val="-24"/>
        <c:axId val="601011984"/>
        <c:axId val="601013072"/>
      </c:barChart>
      <c:catAx>
        <c:axId val="601011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3072"/>
        <c:crosses val="autoZero"/>
        <c:auto val="1"/>
        <c:lblAlgn val="ctr"/>
        <c:lblOffset val="100"/>
        <c:noMultiLvlLbl val="0"/>
      </c:catAx>
      <c:valAx>
        <c:axId val="601013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198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Pt>
            <c:idx val="2"/>
            <c:invertIfNegative val="0"/>
            <c:bubble3D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extLst>
              <c:ext xmlns:c16="http://schemas.microsoft.com/office/drawing/2014/chart" uri="{C3380CC4-5D6E-409C-BE32-E72D297353CC}">
                <c16:uniqueId val="{00000002-7BF5-4ED2-9240-FD43824CF730}"/>
              </c:ext>
            </c:extLst>
          </c:dPt>
          <c:dLbls>
            <c:dLbl>
              <c:idx val="0"/>
              <c:tx>
                <c:rich>
                  <a:bodyPr/>
                  <a:lstStyle/>
                  <a:p>
                    <a:fld id="{695E4FB8-636E-4678-BA4E-AFD230AA0EC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BF5-4ED2-9240-FD43824CF730}"/>
                </c:ext>
              </c:extLst>
            </c:dLbl>
            <c:dLbl>
              <c:idx val="1"/>
              <c:tx>
                <c:rich>
                  <a:bodyPr/>
                  <a:lstStyle/>
                  <a:p>
                    <a:fld id="{25A34A1C-972D-4F54-97C9-15118D30BA4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F5-4ED2-9240-FD43824CF730}"/>
                </c:ext>
              </c:extLst>
            </c:dLbl>
            <c:dLbl>
              <c:idx val="2"/>
              <c:tx>
                <c:rich>
                  <a:bodyPr/>
                  <a:lstStyle/>
                  <a:p>
                    <a:fld id="{822130AE-8885-497A-82C9-9E4F5066EAA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F5-4ED2-9240-FD43824CF730}"/>
                </c:ext>
              </c:extLst>
            </c:dLbl>
            <c:dLbl>
              <c:idx val="3"/>
              <c:tx>
                <c:rich>
                  <a:bodyPr/>
                  <a:lstStyle/>
                  <a:p>
                    <a:r>
                      <a:rPr lang="en-US"/>
                      <a:t>23%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F5-4ED2-9240-FD43824CF73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SEGURIDAD!$C$58:$C$61</c:f>
              <c:strCache>
                <c:ptCount val="4"/>
                <c:pt idx="0">
                  <c:v>EXCELENTES</c:v>
                </c:pt>
                <c:pt idx="1">
                  <c:v>BUENAS</c:v>
                </c:pt>
                <c:pt idx="2">
                  <c:v>REGULARES</c:v>
                </c:pt>
                <c:pt idx="3">
                  <c:v>MALAS</c:v>
                </c:pt>
              </c:strCache>
            </c:strRef>
          </c:cat>
          <c:val>
            <c:numRef>
              <c:f>SEGURIDAD!$F$58:$F$61</c:f>
              <c:numCache>
                <c:formatCode>###0</c:formatCode>
                <c:ptCount val="4"/>
                <c:pt idx="0">
                  <c:v>5</c:v>
                </c:pt>
                <c:pt idx="1">
                  <c:v>31</c:v>
                </c:pt>
                <c:pt idx="2">
                  <c:v>41</c:v>
                </c:pt>
                <c:pt idx="3">
                  <c:v>23</c:v>
                </c:pt>
              </c:numCache>
            </c:numRef>
          </c:val>
          <c:extLst>
            <c:ext xmlns:c16="http://schemas.microsoft.com/office/drawing/2014/chart" uri="{C3380CC4-5D6E-409C-BE32-E72D297353CC}">
              <c16:uniqueId val="{00000004-7BF5-4ED2-9240-FD43824CF730}"/>
            </c:ext>
          </c:extLst>
        </c:ser>
        <c:dLbls>
          <c:showLegendKey val="0"/>
          <c:showVal val="0"/>
          <c:showCatName val="0"/>
          <c:showSerName val="0"/>
          <c:showPercent val="0"/>
          <c:showBubbleSize val="0"/>
        </c:dLbls>
        <c:gapWidth val="100"/>
        <c:overlap val="-24"/>
        <c:axId val="601015248"/>
        <c:axId val="601009808"/>
      </c:barChart>
      <c:catAx>
        <c:axId val="601015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09808"/>
        <c:crosses val="autoZero"/>
        <c:auto val="1"/>
        <c:lblAlgn val="ctr"/>
        <c:lblOffset val="100"/>
        <c:noMultiLvlLbl val="0"/>
      </c:catAx>
      <c:valAx>
        <c:axId val="601009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52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1B072D71-5AC1-44D3-BC19-6AA24993349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7E-4FE2-9212-F53796583C40}"/>
                </c:ext>
              </c:extLst>
            </c:dLbl>
            <c:dLbl>
              <c:idx val="1"/>
              <c:tx>
                <c:rich>
                  <a:bodyPr/>
                  <a:lstStyle/>
                  <a:p>
                    <a:fld id="{9CCD51B0-0E07-46F4-A16C-41252AACB43C}"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7E-4FE2-9212-F53796583C40}"/>
                </c:ext>
              </c:extLst>
            </c:dLbl>
            <c:dLbl>
              <c:idx val="2"/>
              <c:tx>
                <c:rich>
                  <a:bodyPr/>
                  <a:lstStyle/>
                  <a:p>
                    <a:fld id="{2B1AFFFD-34F7-4447-A101-971E99FD6A9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7E-4FE2-9212-F53796583C40}"/>
                </c:ext>
              </c:extLst>
            </c:dLbl>
            <c:dLbl>
              <c:idx val="3"/>
              <c:tx>
                <c:rich>
                  <a:bodyPr/>
                  <a:lstStyle/>
                  <a:p>
                    <a:fld id="{7FF288CB-14B5-459A-8375-335669FDD416}"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7E-4FE2-9212-F53796583C4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SEGURIDAD!$C$67:$C$70</c:f>
              <c:strCache>
                <c:ptCount val="4"/>
                <c:pt idx="0">
                  <c:v>EXCELENTE</c:v>
                </c:pt>
                <c:pt idx="1">
                  <c:v>BUENO</c:v>
                </c:pt>
                <c:pt idx="2">
                  <c:v>REGULAR</c:v>
                </c:pt>
                <c:pt idx="3">
                  <c:v>MALO</c:v>
                </c:pt>
              </c:strCache>
            </c:strRef>
          </c:cat>
          <c:val>
            <c:numRef>
              <c:f>SEGURIDAD!$F$67:$F$70</c:f>
              <c:numCache>
                <c:formatCode>###0</c:formatCode>
                <c:ptCount val="4"/>
                <c:pt idx="0">
                  <c:v>3</c:v>
                </c:pt>
                <c:pt idx="1">
                  <c:v>21</c:v>
                </c:pt>
                <c:pt idx="2">
                  <c:v>48</c:v>
                </c:pt>
                <c:pt idx="3">
                  <c:v>29</c:v>
                </c:pt>
              </c:numCache>
            </c:numRef>
          </c:val>
          <c:extLst>
            <c:ext xmlns:c16="http://schemas.microsoft.com/office/drawing/2014/chart" uri="{C3380CC4-5D6E-409C-BE32-E72D297353CC}">
              <c16:uniqueId val="{00000004-9C7E-4FE2-9212-F53796583C40}"/>
            </c:ext>
          </c:extLst>
        </c:ser>
        <c:dLbls>
          <c:showLegendKey val="0"/>
          <c:showVal val="0"/>
          <c:showCatName val="0"/>
          <c:showSerName val="0"/>
          <c:showPercent val="0"/>
          <c:showBubbleSize val="0"/>
        </c:dLbls>
        <c:gapWidth val="100"/>
        <c:overlap val="-24"/>
        <c:axId val="601015792"/>
        <c:axId val="601016880"/>
      </c:barChart>
      <c:catAx>
        <c:axId val="601015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6880"/>
        <c:crosses val="autoZero"/>
        <c:auto val="1"/>
        <c:lblAlgn val="ctr"/>
        <c:lblOffset val="100"/>
        <c:noMultiLvlLbl val="0"/>
      </c:catAx>
      <c:valAx>
        <c:axId val="601016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579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45%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49-4C58-8A3A-106529EFF23F}"/>
                </c:ext>
              </c:extLst>
            </c:dLbl>
            <c:dLbl>
              <c:idx val="1"/>
              <c:tx>
                <c:rich>
                  <a:bodyPr/>
                  <a:lstStyle/>
                  <a:p>
                    <a:r>
                      <a:rPr lang="en-US"/>
                      <a:t>55%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49-4C58-8A3A-106529EFF23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SEGURIDAD!$C$76:$C$77</c:f>
              <c:strCache>
                <c:ptCount val="2"/>
                <c:pt idx="0">
                  <c:v>SI</c:v>
                </c:pt>
                <c:pt idx="1">
                  <c:v>NO</c:v>
                </c:pt>
              </c:strCache>
            </c:strRef>
          </c:cat>
          <c:val>
            <c:numRef>
              <c:f>SEGURIDAD!$F$76:$F$77</c:f>
              <c:numCache>
                <c:formatCode>###0</c:formatCode>
                <c:ptCount val="2"/>
                <c:pt idx="0">
                  <c:v>45</c:v>
                </c:pt>
                <c:pt idx="1">
                  <c:v>55</c:v>
                </c:pt>
              </c:numCache>
            </c:numRef>
          </c:val>
          <c:extLst>
            <c:ext xmlns:c16="http://schemas.microsoft.com/office/drawing/2014/chart" uri="{C3380CC4-5D6E-409C-BE32-E72D297353CC}">
              <c16:uniqueId val="{00000002-5C49-4C58-8A3A-106529EFF23F}"/>
            </c:ext>
          </c:extLst>
        </c:ser>
        <c:dLbls>
          <c:showLegendKey val="0"/>
          <c:showVal val="0"/>
          <c:showCatName val="0"/>
          <c:showSerName val="0"/>
          <c:showPercent val="0"/>
          <c:showBubbleSize val="0"/>
        </c:dLbls>
        <c:gapWidth val="100"/>
        <c:overlap val="-24"/>
        <c:axId val="601017424"/>
        <c:axId val="601017968"/>
      </c:barChart>
      <c:catAx>
        <c:axId val="601017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7968"/>
        <c:crosses val="autoZero"/>
        <c:auto val="1"/>
        <c:lblAlgn val="ctr"/>
        <c:lblOffset val="100"/>
        <c:noMultiLvlLbl val="0"/>
      </c:catAx>
      <c:valAx>
        <c:axId val="601017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742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32A8CD4B-FD24-4418-A350-95209D2A93B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A6-4570-88DC-A216F8D84397}"/>
                </c:ext>
              </c:extLst>
            </c:dLbl>
            <c:dLbl>
              <c:idx val="1"/>
              <c:tx>
                <c:rich>
                  <a:bodyPr/>
                  <a:lstStyle/>
                  <a:p>
                    <a:fld id="{5B97FB2D-536B-40B2-9F53-875D8521949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A6-4570-88DC-A216F8D8439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SEGURIDAD!$C$83:$C$84</c:f>
              <c:strCache>
                <c:ptCount val="2"/>
                <c:pt idx="0">
                  <c:v>SI</c:v>
                </c:pt>
                <c:pt idx="1">
                  <c:v>NO</c:v>
                </c:pt>
              </c:strCache>
            </c:strRef>
          </c:cat>
          <c:val>
            <c:numRef>
              <c:f>SEGURIDAD!$F$83:$F$84</c:f>
              <c:numCache>
                <c:formatCode>###0</c:formatCode>
                <c:ptCount val="2"/>
                <c:pt idx="0">
                  <c:v>19</c:v>
                </c:pt>
                <c:pt idx="1">
                  <c:v>81</c:v>
                </c:pt>
              </c:numCache>
            </c:numRef>
          </c:val>
          <c:extLst>
            <c:ext xmlns:c16="http://schemas.microsoft.com/office/drawing/2014/chart" uri="{C3380CC4-5D6E-409C-BE32-E72D297353CC}">
              <c16:uniqueId val="{00000002-4EA6-4570-88DC-A216F8D84397}"/>
            </c:ext>
          </c:extLst>
        </c:ser>
        <c:dLbls>
          <c:showLegendKey val="0"/>
          <c:showVal val="0"/>
          <c:showCatName val="0"/>
          <c:showSerName val="0"/>
          <c:showPercent val="0"/>
          <c:showBubbleSize val="0"/>
        </c:dLbls>
        <c:gapWidth val="100"/>
        <c:overlap val="-24"/>
        <c:axId val="601018512"/>
        <c:axId val="601021776"/>
      </c:barChart>
      <c:catAx>
        <c:axId val="601018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21776"/>
        <c:crosses val="autoZero"/>
        <c:auto val="1"/>
        <c:lblAlgn val="ctr"/>
        <c:lblOffset val="100"/>
        <c:noMultiLvlLbl val="0"/>
      </c:catAx>
      <c:valAx>
        <c:axId val="601021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8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28B2F438-DEDD-4062-96A3-B45CA8953D0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66-4FFE-BA84-A75089CD7592}"/>
                </c:ext>
              </c:extLst>
            </c:dLbl>
            <c:dLbl>
              <c:idx val="1"/>
              <c:tx>
                <c:rich>
                  <a:bodyPr/>
                  <a:lstStyle/>
                  <a:p>
                    <a:fld id="{F1179EB3-580B-41E6-808F-4786C1404EC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66-4FFE-BA84-A75089CD7592}"/>
                </c:ext>
              </c:extLst>
            </c:dLbl>
            <c:dLbl>
              <c:idx val="2"/>
              <c:tx>
                <c:rich>
                  <a:bodyPr/>
                  <a:lstStyle/>
                  <a:p>
                    <a:fld id="{1DD55599-501B-40E6-BDBC-623000D76D2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F66-4FFE-BA84-A75089CD759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RECURSOS!$C$4:$C$6</c:f>
              <c:strCache>
                <c:ptCount val="3"/>
                <c:pt idx="0">
                  <c:v>SIEMPRE</c:v>
                </c:pt>
                <c:pt idx="1">
                  <c:v>ALGUNAS VECES</c:v>
                </c:pt>
                <c:pt idx="2">
                  <c:v>NUNCA</c:v>
                </c:pt>
              </c:strCache>
            </c:strRef>
          </c:cat>
          <c:val>
            <c:numRef>
              <c:f>RECURSOS!$F$4:$F$6</c:f>
              <c:numCache>
                <c:formatCode>###0</c:formatCode>
                <c:ptCount val="3"/>
                <c:pt idx="0">
                  <c:v>29</c:v>
                </c:pt>
                <c:pt idx="1">
                  <c:v>60.714285714285708</c:v>
                </c:pt>
                <c:pt idx="2">
                  <c:v>11</c:v>
                </c:pt>
              </c:numCache>
            </c:numRef>
          </c:val>
          <c:extLst>
            <c:ext xmlns:c16="http://schemas.microsoft.com/office/drawing/2014/chart" uri="{C3380CC4-5D6E-409C-BE32-E72D297353CC}">
              <c16:uniqueId val="{00000003-CF66-4FFE-BA84-A75089CD7592}"/>
            </c:ext>
          </c:extLst>
        </c:ser>
        <c:dLbls>
          <c:showLegendKey val="0"/>
          <c:showVal val="0"/>
          <c:showCatName val="0"/>
          <c:showSerName val="0"/>
          <c:showPercent val="0"/>
          <c:showBubbleSize val="0"/>
        </c:dLbls>
        <c:gapWidth val="100"/>
        <c:overlap val="-24"/>
        <c:axId val="601019056"/>
        <c:axId val="602769936"/>
      </c:barChart>
      <c:catAx>
        <c:axId val="60101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9936"/>
        <c:crosses val="autoZero"/>
        <c:auto val="1"/>
        <c:lblAlgn val="ctr"/>
        <c:lblOffset val="100"/>
        <c:noMultiLvlLbl val="0"/>
      </c:catAx>
      <c:valAx>
        <c:axId val="602769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905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2E79D574-01B6-4095-B717-26844C1F4CE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011-4F3C-94AD-38CC2C2B2D91}"/>
                </c:ext>
              </c:extLst>
            </c:dLbl>
            <c:dLbl>
              <c:idx val="1"/>
              <c:tx>
                <c:rich>
                  <a:bodyPr/>
                  <a:lstStyle/>
                  <a:p>
                    <a:fld id="{ACA9376A-2BD1-45BD-9BEB-92C08059B19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11-4F3C-94AD-38CC2C2B2D91}"/>
                </c:ext>
              </c:extLst>
            </c:dLbl>
            <c:dLbl>
              <c:idx val="2"/>
              <c:tx>
                <c:rich>
                  <a:bodyPr/>
                  <a:lstStyle/>
                  <a:p>
                    <a:fld id="{7085C0FC-73B3-464D-8122-92B304F4FF2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011-4F3C-94AD-38CC2C2B2D9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RECURSOS!$C$14:$C$16</c:f>
              <c:strCache>
                <c:ptCount val="3"/>
                <c:pt idx="0">
                  <c:v>SIEMPRE</c:v>
                </c:pt>
                <c:pt idx="1">
                  <c:v>ALGUNAS VECES</c:v>
                </c:pt>
                <c:pt idx="2">
                  <c:v>NUNCA</c:v>
                </c:pt>
              </c:strCache>
            </c:strRef>
          </c:cat>
          <c:val>
            <c:numRef>
              <c:f>RECURSOS!$F$14:$F$16</c:f>
              <c:numCache>
                <c:formatCode>###0</c:formatCode>
                <c:ptCount val="3"/>
                <c:pt idx="0">
                  <c:v>32</c:v>
                </c:pt>
                <c:pt idx="1">
                  <c:v>60.714285714285708</c:v>
                </c:pt>
                <c:pt idx="2">
                  <c:v>7</c:v>
                </c:pt>
              </c:numCache>
            </c:numRef>
          </c:val>
          <c:extLst>
            <c:ext xmlns:c16="http://schemas.microsoft.com/office/drawing/2014/chart" uri="{C3380CC4-5D6E-409C-BE32-E72D297353CC}">
              <c16:uniqueId val="{00000003-2011-4F3C-94AD-38CC2C2B2D91}"/>
            </c:ext>
          </c:extLst>
        </c:ser>
        <c:dLbls>
          <c:showLegendKey val="0"/>
          <c:showVal val="0"/>
          <c:showCatName val="0"/>
          <c:showSerName val="0"/>
          <c:showPercent val="0"/>
          <c:showBubbleSize val="0"/>
        </c:dLbls>
        <c:gapWidth val="100"/>
        <c:overlap val="-24"/>
        <c:axId val="602761232"/>
        <c:axId val="602770480"/>
      </c:barChart>
      <c:catAx>
        <c:axId val="602761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70480"/>
        <c:crosses val="autoZero"/>
        <c:auto val="1"/>
        <c:lblAlgn val="ctr"/>
        <c:lblOffset val="100"/>
        <c:noMultiLvlLbl val="0"/>
      </c:catAx>
      <c:valAx>
        <c:axId val="602770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123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AE679E98-8295-411C-BE60-9C4835B2D65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7D3-44B1-98C1-63E1877640D2}"/>
                </c:ext>
              </c:extLst>
            </c:dLbl>
            <c:dLbl>
              <c:idx val="1"/>
              <c:tx>
                <c:rich>
                  <a:bodyPr/>
                  <a:lstStyle/>
                  <a:p>
                    <a:fld id="{15C57722-6634-44C4-912E-81E55632D96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D3-44B1-98C1-63E1877640D2}"/>
                </c:ext>
              </c:extLst>
            </c:dLbl>
            <c:dLbl>
              <c:idx val="2"/>
              <c:tx>
                <c:rich>
                  <a:bodyPr/>
                  <a:lstStyle/>
                  <a:p>
                    <a:fld id="{DDFFD2AF-15A3-4E32-82C7-CDCE15D745D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7D3-44B1-98C1-63E1877640D2}"/>
                </c:ext>
              </c:extLst>
            </c:dLbl>
            <c:dLbl>
              <c:idx val="3"/>
              <c:tx>
                <c:rich>
                  <a:bodyPr/>
                  <a:lstStyle/>
                  <a:p>
                    <a:fld id="{D0A924DE-1EEF-4794-9D26-C13BD6C7352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7D3-44B1-98C1-63E1877640D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RECURSOS!$C$24:$C$27</c:f>
              <c:strCache>
                <c:ptCount val="4"/>
                <c:pt idx="0">
                  <c:v>EXCELENTES</c:v>
                </c:pt>
                <c:pt idx="1">
                  <c:v>BUENAS</c:v>
                </c:pt>
                <c:pt idx="2">
                  <c:v>MALAS</c:v>
                </c:pt>
                <c:pt idx="3">
                  <c:v>PESIMAS</c:v>
                </c:pt>
              </c:strCache>
            </c:strRef>
          </c:cat>
          <c:val>
            <c:numRef>
              <c:f>RECURSOS!$F$24:$F$27</c:f>
              <c:numCache>
                <c:formatCode>###0</c:formatCode>
                <c:ptCount val="4"/>
                <c:pt idx="0" formatCode="General">
                  <c:v>0</c:v>
                </c:pt>
                <c:pt idx="1">
                  <c:v>61</c:v>
                </c:pt>
                <c:pt idx="2">
                  <c:v>32</c:v>
                </c:pt>
                <c:pt idx="3">
                  <c:v>7</c:v>
                </c:pt>
              </c:numCache>
            </c:numRef>
          </c:val>
          <c:extLst>
            <c:ext xmlns:c16="http://schemas.microsoft.com/office/drawing/2014/chart" uri="{C3380CC4-5D6E-409C-BE32-E72D297353CC}">
              <c16:uniqueId val="{00000004-07D3-44B1-98C1-63E1877640D2}"/>
            </c:ext>
          </c:extLst>
        </c:ser>
        <c:dLbls>
          <c:showLegendKey val="0"/>
          <c:showVal val="0"/>
          <c:showCatName val="0"/>
          <c:showSerName val="0"/>
          <c:showPercent val="0"/>
          <c:showBubbleSize val="0"/>
        </c:dLbls>
        <c:gapWidth val="100"/>
        <c:overlap val="-24"/>
        <c:axId val="602760144"/>
        <c:axId val="602756880"/>
      </c:barChart>
      <c:catAx>
        <c:axId val="602760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56880"/>
        <c:crosses val="autoZero"/>
        <c:auto val="1"/>
        <c:lblAlgn val="ctr"/>
        <c:lblOffset val="100"/>
        <c:noMultiLvlLbl val="0"/>
      </c:catAx>
      <c:valAx>
        <c:axId val="602756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01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E0E4942A-91EF-4A21-9EED-DE94936F55A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55E-4781-AE30-238E51D08FDC}"/>
                </c:ext>
              </c:extLst>
            </c:dLbl>
            <c:dLbl>
              <c:idx val="1"/>
              <c:tx>
                <c:rich>
                  <a:bodyPr/>
                  <a:lstStyle/>
                  <a:p>
                    <a:fld id="{0A0EAE95-5509-4F09-A356-CDADDF108AA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5E-4781-AE30-238E51D08FDC}"/>
                </c:ext>
              </c:extLst>
            </c:dLbl>
            <c:dLbl>
              <c:idx val="2"/>
              <c:tx>
                <c:rich>
                  <a:bodyPr/>
                  <a:lstStyle/>
                  <a:p>
                    <a:fld id="{8B860EA3-FD34-4EE6-9842-1AF4AE83543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55E-4781-AE30-238E51D08FD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RECURSOS!$C$35:$C$37</c:f>
              <c:strCache>
                <c:ptCount val="3"/>
                <c:pt idx="0">
                  <c:v>SIEMPRE</c:v>
                </c:pt>
                <c:pt idx="1">
                  <c:v>ALGUNAS VECES</c:v>
                </c:pt>
                <c:pt idx="2">
                  <c:v>NUNCA</c:v>
                </c:pt>
              </c:strCache>
            </c:strRef>
          </c:cat>
          <c:val>
            <c:numRef>
              <c:f>RECURSOS!$F$35:$F$37</c:f>
              <c:numCache>
                <c:formatCode>###0</c:formatCode>
                <c:ptCount val="3"/>
                <c:pt idx="0">
                  <c:v>5.7142857142857144</c:v>
                </c:pt>
                <c:pt idx="1">
                  <c:v>65.714285714285708</c:v>
                </c:pt>
                <c:pt idx="2">
                  <c:v>28</c:v>
                </c:pt>
              </c:numCache>
            </c:numRef>
          </c:val>
          <c:extLst>
            <c:ext xmlns:c16="http://schemas.microsoft.com/office/drawing/2014/chart" uri="{C3380CC4-5D6E-409C-BE32-E72D297353CC}">
              <c16:uniqueId val="{00000003-155E-4781-AE30-238E51D08FDC}"/>
            </c:ext>
          </c:extLst>
        </c:ser>
        <c:dLbls>
          <c:showLegendKey val="0"/>
          <c:showVal val="0"/>
          <c:showCatName val="0"/>
          <c:showSerName val="0"/>
          <c:showPercent val="0"/>
          <c:showBubbleSize val="0"/>
        </c:dLbls>
        <c:gapWidth val="100"/>
        <c:overlap val="-24"/>
        <c:axId val="602768304"/>
        <c:axId val="602764496"/>
      </c:barChart>
      <c:catAx>
        <c:axId val="602768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4496"/>
        <c:crosses val="autoZero"/>
        <c:auto val="1"/>
        <c:lblAlgn val="ctr"/>
        <c:lblOffset val="100"/>
        <c:noMultiLvlLbl val="0"/>
      </c:catAx>
      <c:valAx>
        <c:axId val="602764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83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F3B734E4-56C4-4551-BF33-1B5F4A7E4D5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885-4BC7-8B36-A4DBB01914DC}"/>
                </c:ext>
              </c:extLst>
            </c:dLbl>
            <c:dLbl>
              <c:idx val="1"/>
              <c:tx>
                <c:rich>
                  <a:bodyPr/>
                  <a:lstStyle/>
                  <a:p>
                    <a:fld id="{46AEC348-0A65-4520-A605-5AEC4EDB654C}"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85-4BC7-8B36-A4DBB01914DC}"/>
                </c:ext>
              </c:extLst>
            </c:dLbl>
            <c:dLbl>
              <c:idx val="2"/>
              <c:tx>
                <c:rich>
                  <a:bodyPr/>
                  <a:lstStyle/>
                  <a:p>
                    <a:fld id="{DAC8C6B3-C141-42CF-97F1-A4C57CD1126C}"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885-4BC7-8B36-A4DBB01914D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RECURSOS!$C$45:$C$47</c:f>
              <c:strCache>
                <c:ptCount val="3"/>
                <c:pt idx="0">
                  <c:v>SIEMPRE</c:v>
                </c:pt>
                <c:pt idx="1">
                  <c:v>ALGUNAS VECES</c:v>
                </c:pt>
                <c:pt idx="2">
                  <c:v>NUNCA</c:v>
                </c:pt>
              </c:strCache>
            </c:strRef>
          </c:cat>
          <c:val>
            <c:numRef>
              <c:f>RECURSOS!$F$45:$F$47</c:f>
              <c:numCache>
                <c:formatCode>###0</c:formatCode>
                <c:ptCount val="3"/>
                <c:pt idx="0">
                  <c:v>31</c:v>
                </c:pt>
                <c:pt idx="1">
                  <c:v>62.857142857142854</c:v>
                </c:pt>
                <c:pt idx="2">
                  <c:v>6</c:v>
                </c:pt>
              </c:numCache>
            </c:numRef>
          </c:val>
          <c:extLst>
            <c:ext xmlns:c16="http://schemas.microsoft.com/office/drawing/2014/chart" uri="{C3380CC4-5D6E-409C-BE32-E72D297353CC}">
              <c16:uniqueId val="{00000003-9885-4BC7-8B36-A4DBB01914DC}"/>
            </c:ext>
          </c:extLst>
        </c:ser>
        <c:dLbls>
          <c:showLegendKey val="0"/>
          <c:showVal val="0"/>
          <c:showCatName val="0"/>
          <c:showSerName val="0"/>
          <c:showPercent val="0"/>
          <c:showBubbleSize val="0"/>
        </c:dLbls>
        <c:gapWidth val="100"/>
        <c:overlap val="-24"/>
        <c:axId val="602765584"/>
        <c:axId val="602761776"/>
      </c:barChart>
      <c:catAx>
        <c:axId val="602765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1776"/>
        <c:crosses val="autoZero"/>
        <c:auto val="1"/>
        <c:lblAlgn val="ctr"/>
        <c:lblOffset val="100"/>
        <c:noMultiLvlLbl val="0"/>
      </c:catAx>
      <c:valAx>
        <c:axId val="602761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558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284722E2-FB2B-408B-AAD2-1D8833184E1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5B8-4A61-898A-76A28E37A653}"/>
                </c:ext>
              </c:extLst>
            </c:dLbl>
            <c:dLbl>
              <c:idx val="1"/>
              <c:tx>
                <c:rich>
                  <a:bodyPr/>
                  <a:lstStyle/>
                  <a:p>
                    <a:fld id="{6B9F3017-FC0D-409D-8EAB-3A8E705E324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B8-4A61-898A-76A28E37A653}"/>
                </c:ext>
              </c:extLst>
            </c:dLbl>
            <c:dLbl>
              <c:idx val="2"/>
              <c:tx>
                <c:rich>
                  <a:bodyPr/>
                  <a:lstStyle/>
                  <a:p>
                    <a:fld id="{80B33984-D0CA-4EC6-BA7C-854FE4CBFA1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5B8-4A61-898A-76A28E37A653}"/>
                </c:ext>
              </c:extLst>
            </c:dLbl>
            <c:dLbl>
              <c:idx val="3"/>
              <c:tx>
                <c:rich>
                  <a:bodyPr/>
                  <a:lstStyle/>
                  <a:p>
                    <a:fld id="{09526B7B-1DAD-4D2C-8909-3232E329FBC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5B8-4A61-898A-76A28E37A65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RECURSOS!$C$55:$C$58</c:f>
              <c:strCache>
                <c:ptCount val="4"/>
                <c:pt idx="0">
                  <c:v>SIEMPRE</c:v>
                </c:pt>
                <c:pt idx="1">
                  <c:v>ALGUNAS VECES</c:v>
                </c:pt>
                <c:pt idx="2">
                  <c:v>NUNCA</c:v>
                </c:pt>
                <c:pt idx="3">
                  <c:v>NO APLICA</c:v>
                </c:pt>
              </c:strCache>
            </c:strRef>
          </c:cat>
          <c:val>
            <c:numRef>
              <c:f>RECURSOS!$F$55:$F$58</c:f>
              <c:numCache>
                <c:formatCode>###0</c:formatCode>
                <c:ptCount val="4"/>
                <c:pt idx="0">
                  <c:v>14</c:v>
                </c:pt>
                <c:pt idx="1">
                  <c:v>48.571428571428569</c:v>
                </c:pt>
                <c:pt idx="2">
                  <c:v>6</c:v>
                </c:pt>
                <c:pt idx="3">
                  <c:v>31.428571428571427</c:v>
                </c:pt>
              </c:numCache>
            </c:numRef>
          </c:val>
          <c:extLst>
            <c:ext xmlns:c16="http://schemas.microsoft.com/office/drawing/2014/chart" uri="{C3380CC4-5D6E-409C-BE32-E72D297353CC}">
              <c16:uniqueId val="{00000004-65B8-4A61-898A-76A28E37A653}"/>
            </c:ext>
          </c:extLst>
        </c:ser>
        <c:dLbls>
          <c:showLegendKey val="0"/>
          <c:showVal val="0"/>
          <c:showCatName val="0"/>
          <c:showSerName val="0"/>
          <c:showPercent val="0"/>
          <c:showBubbleSize val="0"/>
        </c:dLbls>
        <c:gapWidth val="100"/>
        <c:overlap val="-24"/>
        <c:axId val="602759600"/>
        <c:axId val="602768848"/>
      </c:barChart>
      <c:catAx>
        <c:axId val="602759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8848"/>
        <c:crosses val="autoZero"/>
        <c:auto val="1"/>
        <c:lblAlgn val="ctr"/>
        <c:lblOffset val="100"/>
        <c:noMultiLvlLbl val="0"/>
      </c:catAx>
      <c:valAx>
        <c:axId val="602768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596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3700C714-F0BD-4B7A-9BD1-8FB85E1C6F0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94-41F3-BF89-61AD64976595}"/>
                </c:ext>
              </c:extLst>
            </c:dLbl>
            <c:dLbl>
              <c:idx val="1"/>
              <c:tx>
                <c:rich>
                  <a:bodyPr/>
                  <a:lstStyle/>
                  <a:p>
                    <a:fld id="{DE5AB5AE-BD05-459E-B3FA-448214B2331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94-41F3-BF89-61AD64976595}"/>
                </c:ext>
              </c:extLst>
            </c:dLbl>
            <c:dLbl>
              <c:idx val="2"/>
              <c:tx>
                <c:rich>
                  <a:bodyPr/>
                  <a:lstStyle/>
                  <a:p>
                    <a:fld id="{A30C3821-8C89-474F-9524-98DDC22F10B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C94-41F3-BF89-61AD6497659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RECURSOS!$C$66:$C$68</c:f>
              <c:strCache>
                <c:ptCount val="3"/>
                <c:pt idx="0">
                  <c:v>SIEMPRE</c:v>
                </c:pt>
                <c:pt idx="1">
                  <c:v>ALGUNAS VECES</c:v>
                </c:pt>
                <c:pt idx="2">
                  <c:v>NUNCA</c:v>
                </c:pt>
              </c:strCache>
            </c:strRef>
          </c:cat>
          <c:val>
            <c:numRef>
              <c:f>RECURSOS!$F$66:$F$68</c:f>
              <c:numCache>
                <c:formatCode>###0</c:formatCode>
                <c:ptCount val="3"/>
                <c:pt idx="0" formatCode="General">
                  <c:v>6</c:v>
                </c:pt>
                <c:pt idx="1">
                  <c:v>94.117647058823522</c:v>
                </c:pt>
                <c:pt idx="2">
                  <c:v>0</c:v>
                </c:pt>
              </c:numCache>
            </c:numRef>
          </c:val>
          <c:extLst>
            <c:ext xmlns:c16="http://schemas.microsoft.com/office/drawing/2014/chart" uri="{C3380CC4-5D6E-409C-BE32-E72D297353CC}">
              <c16:uniqueId val="{00000003-1C94-41F3-BF89-61AD64976595}"/>
            </c:ext>
          </c:extLst>
        </c:ser>
        <c:dLbls>
          <c:showLegendKey val="0"/>
          <c:showVal val="0"/>
          <c:showCatName val="0"/>
          <c:showSerName val="0"/>
          <c:showPercent val="0"/>
          <c:showBubbleSize val="0"/>
        </c:dLbls>
        <c:gapWidth val="100"/>
        <c:overlap val="-24"/>
        <c:axId val="602771568"/>
        <c:axId val="602762320"/>
      </c:barChart>
      <c:catAx>
        <c:axId val="602771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2320"/>
        <c:crosses val="autoZero"/>
        <c:auto val="1"/>
        <c:lblAlgn val="ctr"/>
        <c:lblOffset val="100"/>
        <c:noMultiLvlLbl val="0"/>
      </c:catAx>
      <c:valAx>
        <c:axId val="602762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71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77E902DB-B9AD-4A14-9EC6-60D59889E89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821-4F25-849C-993FB5CBC85C}"/>
                </c:ext>
              </c:extLst>
            </c:dLbl>
            <c:dLbl>
              <c:idx val="1"/>
              <c:tx>
                <c:rich>
                  <a:bodyPr/>
                  <a:lstStyle/>
                  <a:p>
                    <a:fld id="{6E219BC1-0BC6-4191-AF98-81802C0BE4AC}"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821-4F25-849C-993FB5CBC85C}"/>
                </c:ext>
              </c:extLst>
            </c:dLbl>
            <c:dLbl>
              <c:idx val="2"/>
              <c:tx>
                <c:rich>
                  <a:bodyPr/>
                  <a:lstStyle/>
                  <a:p>
                    <a:fld id="{AD71C96C-2FF0-4D8C-B3DE-0280C29AD5C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821-4F25-849C-993FB5CBC85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RECURSOS!$C$76:$C$78</c:f>
              <c:strCache>
                <c:ptCount val="3"/>
                <c:pt idx="0">
                  <c:v>SIEMPRE</c:v>
                </c:pt>
                <c:pt idx="1">
                  <c:v>ALGUNAS VECES</c:v>
                </c:pt>
                <c:pt idx="2">
                  <c:v>NUNCA</c:v>
                </c:pt>
              </c:strCache>
            </c:strRef>
          </c:cat>
          <c:val>
            <c:numRef>
              <c:f>RECURSOS!$F$76:$F$78</c:f>
              <c:numCache>
                <c:formatCode>###0</c:formatCode>
                <c:ptCount val="3"/>
                <c:pt idx="0">
                  <c:v>5.8823529411764701</c:v>
                </c:pt>
                <c:pt idx="1">
                  <c:v>88.235294117647058</c:v>
                </c:pt>
                <c:pt idx="2">
                  <c:v>5.8823529411764701</c:v>
                </c:pt>
              </c:numCache>
            </c:numRef>
          </c:val>
          <c:extLst>
            <c:ext xmlns:c16="http://schemas.microsoft.com/office/drawing/2014/chart" uri="{C3380CC4-5D6E-409C-BE32-E72D297353CC}">
              <c16:uniqueId val="{00000003-A821-4F25-849C-993FB5CBC85C}"/>
            </c:ext>
          </c:extLst>
        </c:ser>
        <c:dLbls>
          <c:showLegendKey val="0"/>
          <c:showVal val="0"/>
          <c:showCatName val="0"/>
          <c:showSerName val="0"/>
          <c:showPercent val="0"/>
          <c:showBubbleSize val="0"/>
        </c:dLbls>
        <c:gapWidth val="100"/>
        <c:overlap val="-24"/>
        <c:axId val="602760688"/>
        <c:axId val="602767216"/>
      </c:barChart>
      <c:catAx>
        <c:axId val="60276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7216"/>
        <c:crosses val="autoZero"/>
        <c:auto val="1"/>
        <c:lblAlgn val="ctr"/>
        <c:lblOffset val="100"/>
        <c:noMultiLvlLbl val="0"/>
      </c:catAx>
      <c:valAx>
        <c:axId val="602767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06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AB729EEA-094D-42D9-B430-3AEDE932E4C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C5-420C-A0CF-A135D162D8A3}"/>
                </c:ext>
              </c:extLst>
            </c:dLbl>
            <c:dLbl>
              <c:idx val="1"/>
              <c:tx>
                <c:rich>
                  <a:bodyPr/>
                  <a:lstStyle/>
                  <a:p>
                    <a:fld id="{76D52AAF-E30F-4C3E-A236-212FAD4372A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C5-420C-A0CF-A135D162D8A3}"/>
                </c:ext>
              </c:extLst>
            </c:dLbl>
            <c:dLbl>
              <c:idx val="2"/>
              <c:tx>
                <c:rich>
                  <a:bodyPr/>
                  <a:lstStyle/>
                  <a:p>
                    <a:fld id="{2857F0A6-E14F-482C-92F2-44E82797AFE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C5-420C-A0CF-A135D162D8A3}"/>
                </c:ext>
              </c:extLst>
            </c:dLbl>
            <c:dLbl>
              <c:idx val="3"/>
              <c:tx>
                <c:rich>
                  <a:bodyPr/>
                  <a:lstStyle/>
                  <a:p>
                    <a:fld id="{442821FE-4C7A-496B-9874-6A3D2652FC3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C5-420C-A0CF-A135D162D8A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CONVIVENCIA!$C$4:$C$7</c:f>
              <c:strCache>
                <c:ptCount val="4"/>
                <c:pt idx="0">
                  <c:v>EXCELENTES</c:v>
                </c:pt>
                <c:pt idx="1">
                  <c:v>BUENAS</c:v>
                </c:pt>
                <c:pt idx="2">
                  <c:v>MALA</c:v>
                </c:pt>
                <c:pt idx="3">
                  <c:v>PESIMAS</c:v>
                </c:pt>
              </c:strCache>
            </c:strRef>
          </c:cat>
          <c:val>
            <c:numRef>
              <c:f>CONVIVENCIA!$F$4:$F$7</c:f>
              <c:numCache>
                <c:formatCode>###0</c:formatCode>
                <c:ptCount val="4"/>
                <c:pt idx="0">
                  <c:v>8</c:v>
                </c:pt>
                <c:pt idx="1">
                  <c:v>66</c:v>
                </c:pt>
                <c:pt idx="2">
                  <c:v>23</c:v>
                </c:pt>
                <c:pt idx="3">
                  <c:v>4</c:v>
                </c:pt>
              </c:numCache>
            </c:numRef>
          </c:val>
          <c:extLst>
            <c:ext xmlns:c16="http://schemas.microsoft.com/office/drawing/2014/chart" uri="{C3380CC4-5D6E-409C-BE32-E72D297353CC}">
              <c16:uniqueId val="{00000004-ABC5-420C-A0CF-A135D162D8A3}"/>
            </c:ext>
          </c:extLst>
        </c:ser>
        <c:dLbls>
          <c:showLegendKey val="0"/>
          <c:showVal val="0"/>
          <c:showCatName val="0"/>
          <c:showSerName val="0"/>
          <c:showPercent val="0"/>
          <c:showBubbleSize val="0"/>
        </c:dLbls>
        <c:gapWidth val="100"/>
        <c:overlap val="-24"/>
        <c:axId val="602769392"/>
        <c:axId val="602762864"/>
      </c:barChart>
      <c:catAx>
        <c:axId val="602769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2864"/>
        <c:crosses val="autoZero"/>
        <c:auto val="1"/>
        <c:lblAlgn val="ctr"/>
        <c:lblOffset val="100"/>
        <c:noMultiLvlLbl val="0"/>
      </c:catAx>
      <c:valAx>
        <c:axId val="602762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939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dirty="0"/>
                      <a:t>19%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3F-4E97-85A4-EB5CA2720E3A}"/>
                </c:ext>
              </c:extLst>
            </c:dLbl>
            <c:dLbl>
              <c:idx val="1"/>
              <c:tx>
                <c:rich>
                  <a:bodyPr/>
                  <a:lstStyle/>
                  <a:p>
                    <a:fld id="{EDA84492-EE4F-4C1F-A1AD-8666DAA50A7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3F-4E97-85A4-EB5CA2720E3A}"/>
                </c:ext>
              </c:extLst>
            </c:dLbl>
            <c:dLbl>
              <c:idx val="2"/>
              <c:tx>
                <c:rich>
                  <a:bodyPr/>
                  <a:lstStyle/>
                  <a:p>
                    <a:fld id="{695004E5-6773-4588-BAAA-BDE6FF73E47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3F-4E97-85A4-EB5CA2720E3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CONVIVENCIA!$C$13:$C$15</c:f>
              <c:strCache>
                <c:ptCount val="3"/>
                <c:pt idx="0">
                  <c:v>SIEMPRE</c:v>
                </c:pt>
                <c:pt idx="1">
                  <c:v>ALGUNAS VECES</c:v>
                </c:pt>
                <c:pt idx="2">
                  <c:v>NUNCA</c:v>
                </c:pt>
              </c:strCache>
            </c:strRef>
          </c:cat>
          <c:val>
            <c:numRef>
              <c:f>CONVIVENCIA!$F$13:$F$15</c:f>
              <c:numCache>
                <c:formatCode>###0</c:formatCode>
                <c:ptCount val="3"/>
                <c:pt idx="0">
                  <c:v>19</c:v>
                </c:pt>
                <c:pt idx="1">
                  <c:v>66.25</c:v>
                </c:pt>
                <c:pt idx="2">
                  <c:v>15</c:v>
                </c:pt>
              </c:numCache>
            </c:numRef>
          </c:val>
          <c:extLst>
            <c:ext xmlns:c16="http://schemas.microsoft.com/office/drawing/2014/chart" uri="{C3380CC4-5D6E-409C-BE32-E72D297353CC}">
              <c16:uniqueId val="{00000003-393F-4E97-85A4-EB5CA2720E3A}"/>
            </c:ext>
          </c:extLst>
        </c:ser>
        <c:dLbls>
          <c:showLegendKey val="0"/>
          <c:showVal val="0"/>
          <c:showCatName val="0"/>
          <c:showSerName val="0"/>
          <c:showPercent val="0"/>
          <c:showBubbleSize val="0"/>
        </c:dLbls>
        <c:gapWidth val="100"/>
        <c:overlap val="-24"/>
        <c:axId val="602771024"/>
        <c:axId val="602763408"/>
      </c:barChart>
      <c:catAx>
        <c:axId val="602771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3408"/>
        <c:crosses val="autoZero"/>
        <c:auto val="1"/>
        <c:lblAlgn val="ctr"/>
        <c:lblOffset val="100"/>
        <c:noMultiLvlLbl val="0"/>
      </c:catAx>
      <c:valAx>
        <c:axId val="602763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7102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4F7D29F2-5712-407B-96DD-CB9A83E3199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EF-4FDE-8D2B-1827A4BD7B66}"/>
                </c:ext>
              </c:extLst>
            </c:dLbl>
            <c:dLbl>
              <c:idx val="1"/>
              <c:tx>
                <c:rich>
                  <a:bodyPr/>
                  <a:lstStyle/>
                  <a:p>
                    <a:fld id="{07344208-0D91-4EC1-9543-CDFD4EC73CD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EF-4FDE-8D2B-1827A4BD7B66}"/>
                </c:ext>
              </c:extLst>
            </c:dLbl>
            <c:dLbl>
              <c:idx val="2"/>
              <c:tx>
                <c:rich>
                  <a:bodyPr/>
                  <a:lstStyle/>
                  <a:p>
                    <a:fld id="{BAFF84F2-F0DA-45AB-9A5F-AC82E1862D76}"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EF-4FDE-8D2B-1827A4BD7B6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CONVIVENCIA!$C$21:$C$23</c:f>
              <c:strCache>
                <c:ptCount val="3"/>
                <c:pt idx="0">
                  <c:v>SIEMPRE</c:v>
                </c:pt>
                <c:pt idx="1">
                  <c:v>ALGUNAS VECES</c:v>
                </c:pt>
                <c:pt idx="2">
                  <c:v>NUNCA</c:v>
                </c:pt>
              </c:strCache>
            </c:strRef>
          </c:cat>
          <c:val>
            <c:numRef>
              <c:f>CONVIVENCIA!$F$21:$F$23</c:f>
              <c:numCache>
                <c:formatCode>###0</c:formatCode>
                <c:ptCount val="3"/>
                <c:pt idx="0">
                  <c:v>36</c:v>
                </c:pt>
                <c:pt idx="1">
                  <c:v>57.499999999999993</c:v>
                </c:pt>
                <c:pt idx="2">
                  <c:v>6</c:v>
                </c:pt>
              </c:numCache>
            </c:numRef>
          </c:val>
          <c:extLst>
            <c:ext xmlns:c16="http://schemas.microsoft.com/office/drawing/2014/chart" uri="{C3380CC4-5D6E-409C-BE32-E72D297353CC}">
              <c16:uniqueId val="{00000003-5DEF-4FDE-8D2B-1827A4BD7B66}"/>
            </c:ext>
          </c:extLst>
        </c:ser>
        <c:dLbls>
          <c:showLegendKey val="0"/>
          <c:showVal val="0"/>
          <c:showCatName val="0"/>
          <c:showSerName val="0"/>
          <c:showPercent val="0"/>
          <c:showBubbleSize val="0"/>
        </c:dLbls>
        <c:gapWidth val="100"/>
        <c:overlap val="-24"/>
        <c:axId val="602763952"/>
        <c:axId val="602765040"/>
      </c:barChart>
      <c:catAx>
        <c:axId val="602763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5040"/>
        <c:crosses val="autoZero"/>
        <c:auto val="1"/>
        <c:lblAlgn val="ctr"/>
        <c:lblOffset val="100"/>
        <c:noMultiLvlLbl val="0"/>
      </c:catAx>
      <c:valAx>
        <c:axId val="602765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395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6F4616C8-4215-4C4D-90AD-AB30EBBEF26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E5-403C-8973-4BC3653773C7}"/>
                </c:ext>
              </c:extLst>
            </c:dLbl>
            <c:dLbl>
              <c:idx val="1"/>
              <c:tx>
                <c:rich>
                  <a:bodyPr/>
                  <a:lstStyle/>
                  <a:p>
                    <a:fld id="{DEE2AE5B-ADB8-4CC2-B73F-E5B309051A9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E5-403C-8973-4BC3653773C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CONVIVENCIA!$C$29:$C$30</c:f>
              <c:strCache>
                <c:ptCount val="2"/>
                <c:pt idx="0">
                  <c:v>SI</c:v>
                </c:pt>
                <c:pt idx="1">
                  <c:v>NO</c:v>
                </c:pt>
              </c:strCache>
            </c:strRef>
          </c:cat>
          <c:val>
            <c:numRef>
              <c:f>CONVIVENCIA!$F$29:$F$30</c:f>
              <c:numCache>
                <c:formatCode>###0</c:formatCode>
                <c:ptCount val="2"/>
                <c:pt idx="0">
                  <c:v>76</c:v>
                </c:pt>
                <c:pt idx="1">
                  <c:v>24</c:v>
                </c:pt>
              </c:numCache>
            </c:numRef>
          </c:val>
          <c:extLst>
            <c:ext xmlns:c16="http://schemas.microsoft.com/office/drawing/2014/chart" uri="{C3380CC4-5D6E-409C-BE32-E72D297353CC}">
              <c16:uniqueId val="{00000002-4AE5-403C-8973-4BC3653773C7}"/>
            </c:ext>
          </c:extLst>
        </c:ser>
        <c:dLbls>
          <c:showLegendKey val="0"/>
          <c:showVal val="0"/>
          <c:showCatName val="0"/>
          <c:showSerName val="0"/>
          <c:showPercent val="0"/>
          <c:showBubbleSize val="0"/>
        </c:dLbls>
        <c:gapWidth val="100"/>
        <c:overlap val="-24"/>
        <c:axId val="602766672"/>
        <c:axId val="602766128"/>
      </c:barChart>
      <c:catAx>
        <c:axId val="602766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6128"/>
        <c:crosses val="autoZero"/>
        <c:auto val="1"/>
        <c:lblAlgn val="ctr"/>
        <c:lblOffset val="100"/>
        <c:noMultiLvlLbl val="0"/>
      </c:catAx>
      <c:valAx>
        <c:axId val="602766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6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EB893337-2126-4F7E-961A-51EB7E4651D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CC-4545-A0B1-A7E7982E2BA8}"/>
                </c:ext>
              </c:extLst>
            </c:dLbl>
            <c:dLbl>
              <c:idx val="1"/>
              <c:tx>
                <c:rich>
                  <a:bodyPr/>
                  <a:lstStyle/>
                  <a:p>
                    <a:r>
                      <a:rPr lang="en-US"/>
                      <a:t>60%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CC-4545-A0B1-A7E7982E2BA8}"/>
                </c:ext>
              </c:extLst>
            </c:dLbl>
            <c:dLbl>
              <c:idx val="2"/>
              <c:tx>
                <c:rich>
                  <a:bodyPr/>
                  <a:lstStyle/>
                  <a:p>
                    <a:fld id="{38FA6CC9-EEA3-4B80-96C2-6E3DF7CDCD1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CC-4545-A0B1-A7E7982E2BA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CONVIVENCIA!$C$36:$C$38</c:f>
              <c:strCache>
                <c:ptCount val="3"/>
                <c:pt idx="0">
                  <c:v>SIEMPRE</c:v>
                </c:pt>
                <c:pt idx="1">
                  <c:v>ALGUNAS VECES</c:v>
                </c:pt>
                <c:pt idx="2">
                  <c:v>NUNCA</c:v>
                </c:pt>
              </c:strCache>
            </c:strRef>
          </c:cat>
          <c:val>
            <c:numRef>
              <c:f>CONVIVENCIA!$F$36:$F$38</c:f>
              <c:numCache>
                <c:formatCode>###0</c:formatCode>
                <c:ptCount val="3"/>
                <c:pt idx="0">
                  <c:v>37</c:v>
                </c:pt>
                <c:pt idx="1">
                  <c:v>60</c:v>
                </c:pt>
                <c:pt idx="2">
                  <c:v>3</c:v>
                </c:pt>
              </c:numCache>
            </c:numRef>
          </c:val>
          <c:extLst>
            <c:ext xmlns:c16="http://schemas.microsoft.com/office/drawing/2014/chart" uri="{C3380CC4-5D6E-409C-BE32-E72D297353CC}">
              <c16:uniqueId val="{00000003-35CC-4545-A0B1-A7E7982E2BA8}"/>
            </c:ext>
          </c:extLst>
        </c:ser>
        <c:dLbls>
          <c:showLegendKey val="0"/>
          <c:showVal val="0"/>
          <c:showCatName val="0"/>
          <c:showSerName val="0"/>
          <c:showPercent val="0"/>
          <c:showBubbleSize val="0"/>
        </c:dLbls>
        <c:gapWidth val="100"/>
        <c:overlap val="-24"/>
        <c:axId val="602767760"/>
        <c:axId val="602756336"/>
      </c:barChart>
      <c:catAx>
        <c:axId val="602767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56336"/>
        <c:crosses val="autoZero"/>
        <c:auto val="1"/>
        <c:lblAlgn val="ctr"/>
        <c:lblOffset val="100"/>
        <c:noMultiLvlLbl val="0"/>
      </c:catAx>
      <c:valAx>
        <c:axId val="602756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77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9EEF4DE9-7034-4FC0-8EEE-56CDFC5567A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12-428A-8C83-DDFE90F8DD3B}"/>
                </c:ext>
              </c:extLst>
            </c:dLbl>
            <c:dLbl>
              <c:idx val="1"/>
              <c:tx>
                <c:rich>
                  <a:bodyPr/>
                  <a:lstStyle/>
                  <a:p>
                    <a:fld id="{7234CA8E-AD3A-4CFE-9179-6DFCC5611BE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12-428A-8C83-DDFE90F8DD3B}"/>
                </c:ext>
              </c:extLst>
            </c:dLbl>
            <c:dLbl>
              <c:idx val="2"/>
              <c:tx>
                <c:rich>
                  <a:bodyPr/>
                  <a:lstStyle/>
                  <a:p>
                    <a:fld id="{4EE7F28F-985E-41D4-BC30-C2D192C92C5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12-428A-8C83-DDFE90F8DD3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CONVIVENCIA!$C$51:$C$53</c:f>
              <c:strCache>
                <c:ptCount val="3"/>
                <c:pt idx="0">
                  <c:v>CON LOS COMPAÑEROS</c:v>
                </c:pt>
                <c:pt idx="1">
                  <c:v>INSTITUCIONALES</c:v>
                </c:pt>
                <c:pt idx="2">
                  <c:v>PERSONALES</c:v>
                </c:pt>
              </c:strCache>
            </c:strRef>
          </c:cat>
          <c:val>
            <c:numRef>
              <c:f>CONVIVENCIA!$E$51:$E$53</c:f>
              <c:numCache>
                <c:formatCode>0</c:formatCode>
                <c:ptCount val="3"/>
                <c:pt idx="0">
                  <c:v>89</c:v>
                </c:pt>
                <c:pt idx="1">
                  <c:v>51</c:v>
                </c:pt>
                <c:pt idx="2">
                  <c:v>46</c:v>
                </c:pt>
              </c:numCache>
            </c:numRef>
          </c:val>
          <c:extLst>
            <c:ext xmlns:c16="http://schemas.microsoft.com/office/drawing/2014/chart" uri="{C3380CC4-5D6E-409C-BE32-E72D297353CC}">
              <c16:uniqueId val="{00000003-5D12-428A-8C83-DDFE90F8DD3B}"/>
            </c:ext>
          </c:extLst>
        </c:ser>
        <c:dLbls>
          <c:showLegendKey val="0"/>
          <c:showVal val="0"/>
          <c:showCatName val="0"/>
          <c:showSerName val="0"/>
          <c:showPercent val="0"/>
          <c:showBubbleSize val="0"/>
        </c:dLbls>
        <c:gapWidth val="100"/>
        <c:overlap val="-24"/>
        <c:axId val="602758512"/>
        <c:axId val="602759056"/>
      </c:barChart>
      <c:catAx>
        <c:axId val="602758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59056"/>
        <c:crosses val="autoZero"/>
        <c:auto val="1"/>
        <c:lblAlgn val="ctr"/>
        <c:lblOffset val="100"/>
        <c:noMultiLvlLbl val="0"/>
      </c:catAx>
      <c:valAx>
        <c:axId val="602759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58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6A644B40-9C95-4195-BA27-A48BDA5FFAE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228-4727-A11D-F43D32D93281}"/>
                </c:ext>
              </c:extLst>
            </c:dLbl>
            <c:dLbl>
              <c:idx val="1"/>
              <c:tx>
                <c:rich>
                  <a:bodyPr/>
                  <a:lstStyle/>
                  <a:p>
                    <a:fld id="{1E0F8622-21BF-4504-97B2-64CDC9D8125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28-4727-A11D-F43D32D93281}"/>
                </c:ext>
              </c:extLst>
            </c:dLbl>
            <c:dLbl>
              <c:idx val="2"/>
              <c:tx>
                <c:rich>
                  <a:bodyPr/>
                  <a:lstStyle/>
                  <a:p>
                    <a:fld id="{D177CCC3-68CC-4ABE-95B4-701A2364286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228-4727-A11D-F43D32D9328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CONVIVENCIA!$C$44:$C$46</c:f>
              <c:strCache>
                <c:ptCount val="3"/>
                <c:pt idx="0">
                  <c:v>SIEMPRE</c:v>
                </c:pt>
                <c:pt idx="1">
                  <c:v>ALGUNAS VECES</c:v>
                </c:pt>
                <c:pt idx="2">
                  <c:v>NUNCA</c:v>
                </c:pt>
              </c:strCache>
            </c:strRef>
          </c:cat>
          <c:val>
            <c:numRef>
              <c:f>CONVIVENCIA!$F$44:$F$46</c:f>
              <c:numCache>
                <c:formatCode>###0</c:formatCode>
                <c:ptCount val="3"/>
                <c:pt idx="0">
                  <c:v>19</c:v>
                </c:pt>
                <c:pt idx="1">
                  <c:v>72</c:v>
                </c:pt>
                <c:pt idx="2">
                  <c:v>9</c:v>
                </c:pt>
              </c:numCache>
            </c:numRef>
          </c:val>
          <c:extLst>
            <c:ext xmlns:c16="http://schemas.microsoft.com/office/drawing/2014/chart" uri="{C3380CC4-5D6E-409C-BE32-E72D297353CC}">
              <c16:uniqueId val="{00000003-0228-4727-A11D-F43D32D93281}"/>
            </c:ext>
          </c:extLst>
        </c:ser>
        <c:dLbls>
          <c:showLegendKey val="0"/>
          <c:showVal val="0"/>
          <c:showCatName val="0"/>
          <c:showSerName val="0"/>
          <c:showPercent val="0"/>
          <c:showBubbleSize val="0"/>
        </c:dLbls>
        <c:gapWidth val="100"/>
        <c:overlap val="-24"/>
        <c:axId val="602757424"/>
        <c:axId val="602757968"/>
      </c:barChart>
      <c:catAx>
        <c:axId val="602757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57968"/>
        <c:crosses val="autoZero"/>
        <c:auto val="1"/>
        <c:lblAlgn val="ctr"/>
        <c:lblOffset val="100"/>
        <c:noMultiLvlLbl val="0"/>
      </c:catAx>
      <c:valAx>
        <c:axId val="602757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5742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Pt>
            <c:idx val="1"/>
            <c:invertIfNegative val="0"/>
            <c:bubble3D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extLst>
              <c:ext xmlns:c16="http://schemas.microsoft.com/office/drawing/2014/chart" uri="{C3380CC4-5D6E-409C-BE32-E72D297353CC}">
                <c16:uniqueId val="{00000001-E47D-4516-BD9B-193B5F968088}"/>
              </c:ext>
            </c:extLst>
          </c:dPt>
          <c:dLbls>
            <c:dLbl>
              <c:idx val="0"/>
              <c:tx>
                <c:rich>
                  <a:bodyPr/>
                  <a:lstStyle/>
                  <a:p>
                    <a:fld id="{9CEDCB06-806F-42D6-B684-12AF7E20464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7D-4516-BD9B-193B5F968088}"/>
                </c:ext>
              </c:extLst>
            </c:dLbl>
            <c:dLbl>
              <c:idx val="1"/>
              <c:tx>
                <c:rich>
                  <a:bodyPr/>
                  <a:lstStyle/>
                  <a:p>
                    <a:r>
                      <a:rPr lang="en-US"/>
                      <a:t>65%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7D-4516-BD9B-193B5F968088}"/>
                </c:ext>
              </c:extLst>
            </c:dLbl>
            <c:dLbl>
              <c:idx val="2"/>
              <c:tx>
                <c:rich>
                  <a:bodyPr/>
                  <a:lstStyle/>
                  <a:p>
                    <a:fld id="{59AF3374-E492-48D9-8C4E-A11F8BA1A8A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7D-4516-BD9B-193B5F96808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RELACION!$C$4:$C$6</c:f>
              <c:strCache>
                <c:ptCount val="3"/>
                <c:pt idx="0">
                  <c:v>SIEMPRE</c:v>
                </c:pt>
                <c:pt idx="1">
                  <c:v>ALGUNAS VECES</c:v>
                </c:pt>
                <c:pt idx="2">
                  <c:v>NUNCA</c:v>
                </c:pt>
              </c:strCache>
            </c:strRef>
          </c:cat>
          <c:val>
            <c:numRef>
              <c:f>RELACION!$F$4:$F$6</c:f>
              <c:numCache>
                <c:formatCode>###0</c:formatCode>
                <c:ptCount val="3"/>
                <c:pt idx="0">
                  <c:v>31</c:v>
                </c:pt>
                <c:pt idx="1">
                  <c:v>65</c:v>
                </c:pt>
                <c:pt idx="2">
                  <c:v>4</c:v>
                </c:pt>
              </c:numCache>
            </c:numRef>
          </c:val>
          <c:extLst>
            <c:ext xmlns:c16="http://schemas.microsoft.com/office/drawing/2014/chart" uri="{C3380CC4-5D6E-409C-BE32-E72D297353CC}">
              <c16:uniqueId val="{00000003-E47D-4516-BD9B-193B5F968088}"/>
            </c:ext>
          </c:extLst>
        </c:ser>
        <c:dLbls>
          <c:showLegendKey val="0"/>
          <c:showVal val="0"/>
          <c:showCatName val="0"/>
          <c:showSerName val="0"/>
          <c:showPercent val="0"/>
          <c:showBubbleSize val="0"/>
        </c:dLbls>
        <c:gapWidth val="100"/>
        <c:overlap val="-24"/>
        <c:axId val="600579616"/>
        <c:axId val="600577984"/>
      </c:barChart>
      <c:catAx>
        <c:axId val="600579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7984"/>
        <c:crosses val="autoZero"/>
        <c:auto val="1"/>
        <c:lblAlgn val="ctr"/>
        <c:lblOffset val="100"/>
        <c:noMultiLvlLbl val="0"/>
      </c:catAx>
      <c:valAx>
        <c:axId val="600577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961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758F8B86-ED0A-41A7-B0FE-53002012856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58-42BE-A036-67A712C8DDB8}"/>
                </c:ext>
              </c:extLst>
            </c:dLbl>
            <c:dLbl>
              <c:idx val="1"/>
              <c:tx>
                <c:rich>
                  <a:bodyPr/>
                  <a:lstStyle/>
                  <a:p>
                    <a:fld id="{6BAE310E-C1EE-4326-B43F-620D7ACBFA3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58-42BE-A036-67A712C8DDB8}"/>
                </c:ext>
              </c:extLst>
            </c:dLbl>
            <c:dLbl>
              <c:idx val="2"/>
              <c:tx>
                <c:rich>
                  <a:bodyPr/>
                  <a:lstStyle/>
                  <a:p>
                    <a:fld id="{3A880E7D-ACE2-417D-AD92-47566363E73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458-42BE-A036-67A712C8DDB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RELACION!$C$12:$C$14</c:f>
              <c:strCache>
                <c:ptCount val="3"/>
                <c:pt idx="0">
                  <c:v>SIEMPRE</c:v>
                </c:pt>
                <c:pt idx="1">
                  <c:v>ALGUNAS VECES</c:v>
                </c:pt>
                <c:pt idx="2">
                  <c:v>NUNCA</c:v>
                </c:pt>
              </c:strCache>
            </c:strRef>
          </c:cat>
          <c:val>
            <c:numRef>
              <c:f>RELACION!$F$12:$F$14</c:f>
              <c:numCache>
                <c:formatCode>###0</c:formatCode>
                <c:ptCount val="3"/>
                <c:pt idx="0">
                  <c:v>28</c:v>
                </c:pt>
                <c:pt idx="1">
                  <c:v>66.25</c:v>
                </c:pt>
                <c:pt idx="2">
                  <c:v>6</c:v>
                </c:pt>
              </c:numCache>
            </c:numRef>
          </c:val>
          <c:extLst>
            <c:ext xmlns:c16="http://schemas.microsoft.com/office/drawing/2014/chart" uri="{C3380CC4-5D6E-409C-BE32-E72D297353CC}">
              <c16:uniqueId val="{00000003-1458-42BE-A036-67A712C8DDB8}"/>
            </c:ext>
          </c:extLst>
        </c:ser>
        <c:dLbls>
          <c:showLegendKey val="0"/>
          <c:showVal val="0"/>
          <c:showCatName val="0"/>
          <c:showSerName val="0"/>
          <c:showPercent val="0"/>
          <c:showBubbleSize val="0"/>
        </c:dLbls>
        <c:gapWidth val="100"/>
        <c:overlap val="-24"/>
        <c:axId val="600582336"/>
        <c:axId val="600581792"/>
      </c:barChart>
      <c:catAx>
        <c:axId val="600582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1792"/>
        <c:crosses val="autoZero"/>
        <c:auto val="1"/>
        <c:lblAlgn val="ctr"/>
        <c:lblOffset val="100"/>
        <c:noMultiLvlLbl val="0"/>
      </c:catAx>
      <c:valAx>
        <c:axId val="600581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233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204AFC2D-82CF-49ED-B770-4FBE2CE2E94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52-473E-B0AB-866A22AE83EB}"/>
                </c:ext>
              </c:extLst>
            </c:dLbl>
            <c:dLbl>
              <c:idx val="1"/>
              <c:tx>
                <c:rich>
                  <a:bodyPr/>
                  <a:lstStyle/>
                  <a:p>
                    <a:fld id="{D085EE83-0D7F-42CF-B2A6-916B3155A7B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52-473E-B0AB-866A22AE83EB}"/>
                </c:ext>
              </c:extLst>
            </c:dLbl>
            <c:dLbl>
              <c:idx val="2"/>
              <c:tx>
                <c:rich>
                  <a:bodyPr/>
                  <a:lstStyle/>
                  <a:p>
                    <a:fld id="{FDBA791C-CBE1-4250-9F8B-B1ACD2713AD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52-473E-B0AB-866A22AE83E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RELACION!$C$20:$C$22</c:f>
              <c:strCache>
                <c:ptCount val="3"/>
                <c:pt idx="0">
                  <c:v>SIEMPRE</c:v>
                </c:pt>
                <c:pt idx="1">
                  <c:v>ALGUNAS VECES</c:v>
                </c:pt>
                <c:pt idx="2">
                  <c:v>NUNCA</c:v>
                </c:pt>
              </c:strCache>
            </c:strRef>
          </c:cat>
          <c:val>
            <c:numRef>
              <c:f>RELACION!$F$20:$F$22</c:f>
              <c:numCache>
                <c:formatCode>###0</c:formatCode>
                <c:ptCount val="3"/>
                <c:pt idx="0">
                  <c:v>29</c:v>
                </c:pt>
                <c:pt idx="1">
                  <c:v>62</c:v>
                </c:pt>
                <c:pt idx="2">
                  <c:v>9</c:v>
                </c:pt>
              </c:numCache>
            </c:numRef>
          </c:val>
          <c:extLst>
            <c:ext xmlns:c16="http://schemas.microsoft.com/office/drawing/2014/chart" uri="{C3380CC4-5D6E-409C-BE32-E72D297353CC}">
              <c16:uniqueId val="{00000003-1B52-473E-B0AB-866A22AE83EB}"/>
            </c:ext>
          </c:extLst>
        </c:ser>
        <c:dLbls>
          <c:showLegendKey val="0"/>
          <c:showVal val="0"/>
          <c:showCatName val="0"/>
          <c:showSerName val="0"/>
          <c:showPercent val="0"/>
          <c:showBubbleSize val="0"/>
        </c:dLbls>
        <c:gapWidth val="100"/>
        <c:overlap val="-24"/>
        <c:axId val="600578528"/>
        <c:axId val="600575808"/>
      </c:barChart>
      <c:catAx>
        <c:axId val="600578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5808"/>
        <c:crosses val="autoZero"/>
        <c:auto val="1"/>
        <c:lblAlgn val="ctr"/>
        <c:lblOffset val="100"/>
        <c:noMultiLvlLbl val="0"/>
      </c:catAx>
      <c:valAx>
        <c:axId val="600575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852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69D7E024-C8E3-4E64-A409-51EC3C8C7FB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F7-4D68-8507-85E7D2C271A6}"/>
                </c:ext>
              </c:extLst>
            </c:dLbl>
            <c:dLbl>
              <c:idx val="1"/>
              <c:tx>
                <c:rich>
                  <a:bodyPr/>
                  <a:lstStyle/>
                  <a:p>
                    <a:fld id="{3375A65F-2A90-4CA0-99FE-E620A2D875C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F7-4D68-8507-85E7D2C271A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RELACION!$C$28:$C$29</c:f>
              <c:strCache>
                <c:ptCount val="2"/>
                <c:pt idx="0">
                  <c:v>SI</c:v>
                </c:pt>
                <c:pt idx="1">
                  <c:v>NO</c:v>
                </c:pt>
              </c:strCache>
            </c:strRef>
          </c:cat>
          <c:val>
            <c:numRef>
              <c:f>RELACION!$F$28:$F$29</c:f>
              <c:numCache>
                <c:formatCode>###0</c:formatCode>
                <c:ptCount val="2"/>
                <c:pt idx="0">
                  <c:v>68.75</c:v>
                </c:pt>
                <c:pt idx="1">
                  <c:v>31.25</c:v>
                </c:pt>
              </c:numCache>
            </c:numRef>
          </c:val>
          <c:extLst>
            <c:ext xmlns:c16="http://schemas.microsoft.com/office/drawing/2014/chart" uri="{C3380CC4-5D6E-409C-BE32-E72D297353CC}">
              <c16:uniqueId val="{00000002-C8F7-4D68-8507-85E7D2C271A6}"/>
            </c:ext>
          </c:extLst>
        </c:ser>
        <c:dLbls>
          <c:showLegendKey val="0"/>
          <c:showVal val="0"/>
          <c:showCatName val="0"/>
          <c:showSerName val="0"/>
          <c:showPercent val="0"/>
          <c:showBubbleSize val="0"/>
        </c:dLbls>
        <c:gapWidth val="100"/>
        <c:overlap val="-24"/>
        <c:axId val="600580160"/>
        <c:axId val="600575264"/>
      </c:barChart>
      <c:catAx>
        <c:axId val="600580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5264"/>
        <c:crosses val="autoZero"/>
        <c:auto val="1"/>
        <c:lblAlgn val="ctr"/>
        <c:lblOffset val="100"/>
        <c:noMultiLvlLbl val="0"/>
      </c:catAx>
      <c:valAx>
        <c:axId val="600575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01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A90079AD-EE37-4DA8-B42A-5BF636C585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D6B-45F9-AF15-3477B8D433D3}"/>
                </c:ext>
              </c:extLst>
            </c:dLbl>
            <c:dLbl>
              <c:idx val="1"/>
              <c:tx>
                <c:rich>
                  <a:bodyPr/>
                  <a:lstStyle/>
                  <a:p>
                    <a:r>
                      <a:rPr lang="en-US"/>
                      <a:t>55%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6B-45F9-AF15-3477B8D433D3}"/>
                </c:ext>
              </c:extLst>
            </c:dLbl>
            <c:dLbl>
              <c:idx val="2"/>
              <c:tx>
                <c:rich>
                  <a:bodyPr/>
                  <a:lstStyle/>
                  <a:p>
                    <a:fld id="{93A0D718-E992-4DF1-B1EB-88651965E71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6B-45F9-AF15-3477B8D433D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RELACION!$C$35:$C$37</c:f>
              <c:strCache>
                <c:ptCount val="3"/>
                <c:pt idx="0">
                  <c:v>SIEMPRE</c:v>
                </c:pt>
                <c:pt idx="1">
                  <c:v>ALGUNAS VECES</c:v>
                </c:pt>
                <c:pt idx="2">
                  <c:v>NUNCA</c:v>
                </c:pt>
              </c:strCache>
            </c:strRef>
          </c:cat>
          <c:val>
            <c:numRef>
              <c:f>RELACION!$F$35:$F$37</c:f>
              <c:numCache>
                <c:formatCode>###0</c:formatCode>
                <c:ptCount val="3"/>
                <c:pt idx="0">
                  <c:v>31</c:v>
                </c:pt>
                <c:pt idx="1">
                  <c:v>55.000000000000007</c:v>
                </c:pt>
                <c:pt idx="2">
                  <c:v>14</c:v>
                </c:pt>
              </c:numCache>
            </c:numRef>
          </c:val>
          <c:extLst>
            <c:ext xmlns:c16="http://schemas.microsoft.com/office/drawing/2014/chart" uri="{C3380CC4-5D6E-409C-BE32-E72D297353CC}">
              <c16:uniqueId val="{00000003-AD6B-45F9-AF15-3477B8D433D3}"/>
            </c:ext>
          </c:extLst>
        </c:ser>
        <c:dLbls>
          <c:showLegendKey val="0"/>
          <c:showVal val="0"/>
          <c:showCatName val="0"/>
          <c:showSerName val="0"/>
          <c:showPercent val="0"/>
          <c:showBubbleSize val="0"/>
        </c:dLbls>
        <c:gapWidth val="100"/>
        <c:overlap val="-24"/>
        <c:axId val="600576352"/>
        <c:axId val="600585056"/>
      </c:barChart>
      <c:catAx>
        <c:axId val="600576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5056"/>
        <c:crosses val="autoZero"/>
        <c:auto val="1"/>
        <c:lblAlgn val="ctr"/>
        <c:lblOffset val="100"/>
        <c:noMultiLvlLbl val="0"/>
      </c:catAx>
      <c:valAx>
        <c:axId val="600585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635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8D2F3A88-D9CD-4309-B633-C1C348C7BD3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80-40B8-BF10-B0A781D6BA30}"/>
                </c:ext>
              </c:extLst>
            </c:dLbl>
            <c:dLbl>
              <c:idx val="1"/>
              <c:tx>
                <c:rich>
                  <a:bodyPr/>
                  <a:lstStyle/>
                  <a:p>
                    <a:fld id="{A0CC7FE4-4715-4748-B7BF-AC1210F4F79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80-40B8-BF10-B0A781D6BA30}"/>
                </c:ext>
              </c:extLst>
            </c:dLbl>
            <c:dLbl>
              <c:idx val="2"/>
              <c:tx>
                <c:rich>
                  <a:bodyPr/>
                  <a:lstStyle/>
                  <a:p>
                    <a:r>
                      <a:rPr lang="en-US" dirty="0"/>
                      <a:t>13%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80-40B8-BF10-B0A781D6BA3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RELACION!$C$43:$C$45</c:f>
              <c:strCache>
                <c:ptCount val="3"/>
                <c:pt idx="0">
                  <c:v>SIEMPRE</c:v>
                </c:pt>
                <c:pt idx="1">
                  <c:v>ALGUNAS VECES</c:v>
                </c:pt>
                <c:pt idx="2">
                  <c:v>NUNCA</c:v>
                </c:pt>
              </c:strCache>
            </c:strRef>
          </c:cat>
          <c:val>
            <c:numRef>
              <c:f>RELACION!$F$43:$F$45</c:f>
              <c:numCache>
                <c:formatCode>###0</c:formatCode>
                <c:ptCount val="3"/>
                <c:pt idx="0">
                  <c:v>19</c:v>
                </c:pt>
                <c:pt idx="1">
                  <c:v>67.5</c:v>
                </c:pt>
                <c:pt idx="2">
                  <c:v>14</c:v>
                </c:pt>
              </c:numCache>
            </c:numRef>
          </c:val>
          <c:extLst>
            <c:ext xmlns:c16="http://schemas.microsoft.com/office/drawing/2014/chart" uri="{C3380CC4-5D6E-409C-BE32-E72D297353CC}">
              <c16:uniqueId val="{00000003-7A80-40B8-BF10-B0A781D6BA30}"/>
            </c:ext>
          </c:extLst>
        </c:ser>
        <c:dLbls>
          <c:showLegendKey val="0"/>
          <c:showVal val="0"/>
          <c:showCatName val="0"/>
          <c:showSerName val="0"/>
          <c:showPercent val="0"/>
          <c:showBubbleSize val="0"/>
        </c:dLbls>
        <c:gapWidth val="100"/>
        <c:overlap val="-24"/>
        <c:axId val="600576896"/>
        <c:axId val="600580704"/>
      </c:barChart>
      <c:catAx>
        <c:axId val="600576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0704"/>
        <c:crosses val="autoZero"/>
        <c:auto val="1"/>
        <c:lblAlgn val="ctr"/>
        <c:lblOffset val="100"/>
        <c:noMultiLvlLbl val="0"/>
      </c:catAx>
      <c:valAx>
        <c:axId val="600580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689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F29C4EEA-BD2D-449B-9279-F4F432585326}"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100-4302-9B35-A7465C92B62A}"/>
                </c:ext>
              </c:extLst>
            </c:dLbl>
            <c:dLbl>
              <c:idx val="1"/>
              <c:tx>
                <c:rich>
                  <a:bodyPr/>
                  <a:lstStyle/>
                  <a:p>
                    <a:fld id="{6A5DCE26-38A0-4AC1-BAB9-33D8667F999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00-4302-9B35-A7465C92B62A}"/>
                </c:ext>
              </c:extLst>
            </c:dLbl>
            <c:dLbl>
              <c:idx val="2"/>
              <c:tx>
                <c:rich>
                  <a:bodyPr/>
                  <a:lstStyle/>
                  <a:p>
                    <a:fld id="{21159203-59C2-4571-9F15-3E08D09FE2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100-4302-9B35-A7465C92B62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RELACION!$C$51:$C$53</c:f>
              <c:strCache>
                <c:ptCount val="3"/>
                <c:pt idx="0">
                  <c:v>SIEMPRE</c:v>
                </c:pt>
                <c:pt idx="1">
                  <c:v>ALGUNAS VECES</c:v>
                </c:pt>
                <c:pt idx="2">
                  <c:v>NUNCA</c:v>
                </c:pt>
              </c:strCache>
            </c:strRef>
          </c:cat>
          <c:val>
            <c:numRef>
              <c:f>RELACION!$F$51:$F$53</c:f>
              <c:numCache>
                <c:formatCode>###0</c:formatCode>
                <c:ptCount val="3"/>
                <c:pt idx="0">
                  <c:v>13</c:v>
                </c:pt>
                <c:pt idx="1">
                  <c:v>66.25</c:v>
                </c:pt>
                <c:pt idx="2">
                  <c:v>21</c:v>
                </c:pt>
              </c:numCache>
            </c:numRef>
          </c:val>
          <c:extLst>
            <c:ext xmlns:c16="http://schemas.microsoft.com/office/drawing/2014/chart" uri="{C3380CC4-5D6E-409C-BE32-E72D297353CC}">
              <c16:uniqueId val="{00000003-8100-4302-9B35-A7465C92B62A}"/>
            </c:ext>
          </c:extLst>
        </c:ser>
        <c:dLbls>
          <c:showLegendKey val="0"/>
          <c:showVal val="0"/>
          <c:showCatName val="0"/>
          <c:showSerName val="0"/>
          <c:showPercent val="0"/>
          <c:showBubbleSize val="0"/>
        </c:dLbls>
        <c:gapWidth val="100"/>
        <c:overlap val="-24"/>
        <c:axId val="600571456"/>
        <c:axId val="600577440"/>
      </c:barChart>
      <c:catAx>
        <c:axId val="600571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7440"/>
        <c:crosses val="autoZero"/>
        <c:auto val="1"/>
        <c:lblAlgn val="ctr"/>
        <c:lblOffset val="100"/>
        <c:noMultiLvlLbl val="0"/>
      </c:catAx>
      <c:valAx>
        <c:axId val="600577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145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4870A103-55E0-43E0-8593-A1C7BCF3D8E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BAC-4158-93B5-41B7548F9DF6}"/>
                </c:ext>
              </c:extLst>
            </c:dLbl>
            <c:dLbl>
              <c:idx val="1"/>
              <c:tx>
                <c:rich>
                  <a:bodyPr/>
                  <a:lstStyle/>
                  <a:p>
                    <a:r>
                      <a:rPr lang="en-US"/>
                      <a:t>10%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AC-4158-93B5-41B7548F9DF6}"/>
                </c:ext>
              </c:extLst>
            </c:dLbl>
            <c:dLbl>
              <c:idx val="2"/>
              <c:tx>
                <c:rich>
                  <a:bodyPr/>
                  <a:lstStyle/>
                  <a:p>
                    <a:fld id="{EB83314A-0AF4-4870-83FA-F9224BF9578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BAC-4158-93B5-41B7548F9DF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PUESTO!$C$4:$C$6</c:f>
              <c:strCache>
                <c:ptCount val="3"/>
                <c:pt idx="0">
                  <c:v>SIEMPRE</c:v>
                </c:pt>
                <c:pt idx="1">
                  <c:v>ALGUNAS VECES</c:v>
                </c:pt>
                <c:pt idx="2">
                  <c:v>NUNCA</c:v>
                </c:pt>
              </c:strCache>
            </c:strRef>
          </c:cat>
          <c:val>
            <c:numRef>
              <c:f>PUESTO!$F$4:$F$6</c:f>
              <c:numCache>
                <c:formatCode>###0</c:formatCode>
                <c:ptCount val="3"/>
                <c:pt idx="0">
                  <c:v>89</c:v>
                </c:pt>
                <c:pt idx="1">
                  <c:v>10</c:v>
                </c:pt>
                <c:pt idx="2">
                  <c:v>1</c:v>
                </c:pt>
              </c:numCache>
            </c:numRef>
          </c:val>
          <c:extLst>
            <c:ext xmlns:c16="http://schemas.microsoft.com/office/drawing/2014/chart" uri="{C3380CC4-5D6E-409C-BE32-E72D297353CC}">
              <c16:uniqueId val="{00000003-CBAC-4158-93B5-41B7548F9DF6}"/>
            </c:ext>
          </c:extLst>
        </c:ser>
        <c:dLbls>
          <c:showLegendKey val="0"/>
          <c:showVal val="0"/>
          <c:showCatName val="0"/>
          <c:showSerName val="0"/>
          <c:showPercent val="0"/>
          <c:showBubbleSize val="0"/>
        </c:dLbls>
        <c:gapWidth val="100"/>
        <c:overlap val="-24"/>
        <c:axId val="600579072"/>
        <c:axId val="600572000"/>
      </c:barChart>
      <c:catAx>
        <c:axId val="600579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2000"/>
        <c:crosses val="autoZero"/>
        <c:auto val="1"/>
        <c:lblAlgn val="ctr"/>
        <c:lblOffset val="100"/>
        <c:noMultiLvlLbl val="0"/>
      </c:catAx>
      <c:valAx>
        <c:axId val="600572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90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BA6730B7-731D-4350-A2FF-0B01885EAA6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A0-45EC-B9A4-CF1B122CBB62}"/>
                </c:ext>
              </c:extLst>
            </c:dLbl>
            <c:dLbl>
              <c:idx val="1"/>
              <c:tx>
                <c:rich>
                  <a:bodyPr/>
                  <a:lstStyle/>
                  <a:p>
                    <a:fld id="{E65C7045-83A5-4B84-89AE-48E1DF79EB1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A0-45EC-B9A4-CF1B122CBB6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PUESTO!$C$11:$C$12</c:f>
              <c:strCache>
                <c:ptCount val="2"/>
                <c:pt idx="0">
                  <c:v>SI</c:v>
                </c:pt>
                <c:pt idx="1">
                  <c:v>NO</c:v>
                </c:pt>
              </c:strCache>
            </c:strRef>
          </c:cat>
          <c:val>
            <c:numRef>
              <c:f>PUESTO!$F$11:$F$12</c:f>
              <c:numCache>
                <c:formatCode>###0</c:formatCode>
                <c:ptCount val="2"/>
                <c:pt idx="0">
                  <c:v>34</c:v>
                </c:pt>
                <c:pt idx="1">
                  <c:v>66</c:v>
                </c:pt>
              </c:numCache>
            </c:numRef>
          </c:val>
          <c:extLst>
            <c:ext xmlns:c16="http://schemas.microsoft.com/office/drawing/2014/chart" uri="{C3380CC4-5D6E-409C-BE32-E72D297353CC}">
              <c16:uniqueId val="{00000002-06A0-45EC-B9A4-CF1B122CBB62}"/>
            </c:ext>
          </c:extLst>
        </c:ser>
        <c:dLbls>
          <c:showLegendKey val="0"/>
          <c:showVal val="0"/>
          <c:showCatName val="0"/>
          <c:showSerName val="0"/>
          <c:showPercent val="0"/>
          <c:showBubbleSize val="0"/>
        </c:dLbls>
        <c:gapWidth val="100"/>
        <c:overlap val="-24"/>
        <c:axId val="600584512"/>
        <c:axId val="600585600"/>
      </c:barChart>
      <c:catAx>
        <c:axId val="600584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5600"/>
        <c:crosses val="autoZero"/>
        <c:auto val="1"/>
        <c:lblAlgn val="ctr"/>
        <c:lblOffset val="100"/>
        <c:noMultiLvlLbl val="0"/>
      </c:catAx>
      <c:valAx>
        <c:axId val="600585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4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layout>
                <c:manualLayout>
                  <c:x val="-3.7370527306967985E-3"/>
                  <c:y val="7.4269005847953221E-2"/>
                </c:manualLayout>
              </c:layout>
              <c:tx>
                <c:rich>
                  <a:bodyPr/>
                  <a:lstStyle/>
                  <a:p>
                    <a:fld id="{D5F483B9-F124-480B-B785-98C14CAF099E}"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556-4ADB-AA18-8C0912272B68}"/>
                </c:ext>
              </c:extLst>
            </c:dLbl>
            <c:dLbl>
              <c:idx val="1"/>
              <c:tx>
                <c:rich>
                  <a:bodyPr/>
                  <a:lstStyle/>
                  <a:p>
                    <a:fld id="{3A14EBB3-5F74-41B4-B181-04C20E9DDE1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56-4ADB-AA18-8C0912272B68}"/>
                </c:ext>
              </c:extLst>
            </c:dLbl>
            <c:dLbl>
              <c:idx val="2"/>
              <c:tx>
                <c:rich>
                  <a:bodyPr/>
                  <a:lstStyle/>
                  <a:p>
                    <a:fld id="{35702362-C8C6-4FE7-84DC-89D44F910BF6}" type="VALUE">
                      <a:rPr lang="en-US"/>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556-4ADB-AA18-8C0912272B6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PUESTO!$C$17:$C$19</c:f>
              <c:strCache>
                <c:ptCount val="3"/>
                <c:pt idx="0">
                  <c:v>SIEMPRE</c:v>
                </c:pt>
                <c:pt idx="1">
                  <c:v>ALGUNAS VECES</c:v>
                </c:pt>
                <c:pt idx="2">
                  <c:v>NUNCA</c:v>
                </c:pt>
              </c:strCache>
            </c:strRef>
          </c:cat>
          <c:val>
            <c:numRef>
              <c:f>PUESTO!$F$17:$F$19</c:f>
              <c:numCache>
                <c:formatCode>###0</c:formatCode>
                <c:ptCount val="3"/>
                <c:pt idx="0">
                  <c:v>43</c:v>
                </c:pt>
                <c:pt idx="1">
                  <c:v>53.75</c:v>
                </c:pt>
                <c:pt idx="2">
                  <c:v>4</c:v>
                </c:pt>
              </c:numCache>
            </c:numRef>
          </c:val>
          <c:extLst>
            <c:ext xmlns:c16="http://schemas.microsoft.com/office/drawing/2014/chart" uri="{C3380CC4-5D6E-409C-BE32-E72D297353CC}">
              <c16:uniqueId val="{00000003-6556-4ADB-AA18-8C0912272B68}"/>
            </c:ext>
          </c:extLst>
        </c:ser>
        <c:dLbls>
          <c:dLblPos val="ctr"/>
          <c:showLegendKey val="0"/>
          <c:showVal val="1"/>
          <c:showCatName val="0"/>
          <c:showSerName val="0"/>
          <c:showPercent val="0"/>
          <c:showBubbleSize val="0"/>
        </c:dLbls>
        <c:gapWidth val="100"/>
        <c:overlap val="-24"/>
        <c:axId val="600582880"/>
        <c:axId val="600586144"/>
      </c:barChart>
      <c:catAx>
        <c:axId val="600582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6144"/>
        <c:crosses val="autoZero"/>
        <c:auto val="1"/>
        <c:lblAlgn val="ctr"/>
        <c:lblOffset val="100"/>
        <c:noMultiLvlLbl val="0"/>
      </c:catAx>
      <c:valAx>
        <c:axId val="600586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28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85%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A4-4763-BC43-3992F0FE85C6}"/>
                </c:ext>
              </c:extLst>
            </c:dLbl>
            <c:dLbl>
              <c:idx val="1"/>
              <c:tx>
                <c:rich>
                  <a:bodyPr/>
                  <a:lstStyle/>
                  <a:p>
                    <a:r>
                      <a:rPr lang="en-US"/>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A4-4763-BC43-3992F0FE85C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PUESTO!$C$24:$C$25</c:f>
              <c:strCache>
                <c:ptCount val="2"/>
                <c:pt idx="0">
                  <c:v>SI</c:v>
                </c:pt>
                <c:pt idx="1">
                  <c:v>NO</c:v>
                </c:pt>
              </c:strCache>
            </c:strRef>
          </c:cat>
          <c:val>
            <c:numRef>
              <c:f>PUESTO!$F$24:$F$25</c:f>
              <c:numCache>
                <c:formatCode>###0</c:formatCode>
                <c:ptCount val="2"/>
                <c:pt idx="0">
                  <c:v>85</c:v>
                </c:pt>
                <c:pt idx="1">
                  <c:v>15</c:v>
                </c:pt>
              </c:numCache>
            </c:numRef>
          </c:val>
          <c:extLst>
            <c:ext xmlns:c16="http://schemas.microsoft.com/office/drawing/2014/chart" uri="{C3380CC4-5D6E-409C-BE32-E72D297353CC}">
              <c16:uniqueId val="{00000002-F7A4-4763-BC43-3992F0FE85C6}"/>
            </c:ext>
          </c:extLst>
        </c:ser>
        <c:dLbls>
          <c:showLegendKey val="0"/>
          <c:showVal val="0"/>
          <c:showCatName val="0"/>
          <c:showSerName val="0"/>
          <c:showPercent val="0"/>
          <c:showBubbleSize val="0"/>
        </c:dLbls>
        <c:gapWidth val="100"/>
        <c:overlap val="-24"/>
        <c:axId val="600572544"/>
        <c:axId val="600581248"/>
      </c:barChart>
      <c:catAx>
        <c:axId val="600572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1248"/>
        <c:crosses val="autoZero"/>
        <c:auto val="1"/>
        <c:lblAlgn val="ctr"/>
        <c:lblOffset val="100"/>
        <c:noMultiLvlLbl val="0"/>
      </c:catAx>
      <c:valAx>
        <c:axId val="600581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2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4B3E4602-682B-4C5A-A87C-248A738937F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A2-41FD-96FD-73EC256DE5EE}"/>
                </c:ext>
              </c:extLst>
            </c:dLbl>
            <c:dLbl>
              <c:idx val="1"/>
              <c:tx>
                <c:rich>
                  <a:bodyPr/>
                  <a:lstStyle/>
                  <a:p>
                    <a:fld id="{20C00803-3763-4E8B-AB29-FBCD319BAEE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A2-41FD-96FD-73EC256DE5EE}"/>
                </c:ext>
              </c:extLst>
            </c:dLbl>
            <c:dLbl>
              <c:idx val="2"/>
              <c:tx>
                <c:rich>
                  <a:bodyPr/>
                  <a:lstStyle/>
                  <a:p>
                    <a:fld id="{6BC78DF0-8996-4BBB-96F6-6E729CA8173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A2-41FD-96FD-73EC256DE5E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PUESTO!$C$30:$C$32</c:f>
              <c:strCache>
                <c:ptCount val="3"/>
                <c:pt idx="0">
                  <c:v>SIEMPRE</c:v>
                </c:pt>
                <c:pt idx="1">
                  <c:v>ALGUNAS VECES</c:v>
                </c:pt>
                <c:pt idx="2">
                  <c:v>NUNCA</c:v>
                </c:pt>
              </c:strCache>
            </c:strRef>
          </c:cat>
          <c:val>
            <c:numRef>
              <c:f>PUESTO!$F$30:$F$32</c:f>
              <c:numCache>
                <c:formatCode>###0</c:formatCode>
                <c:ptCount val="3"/>
                <c:pt idx="0">
                  <c:v>57</c:v>
                </c:pt>
                <c:pt idx="1">
                  <c:v>18.75</c:v>
                </c:pt>
                <c:pt idx="2">
                  <c:v>24</c:v>
                </c:pt>
              </c:numCache>
            </c:numRef>
          </c:val>
          <c:extLst>
            <c:ext xmlns:c16="http://schemas.microsoft.com/office/drawing/2014/chart" uri="{C3380CC4-5D6E-409C-BE32-E72D297353CC}">
              <c16:uniqueId val="{00000003-18A2-41FD-96FD-73EC256DE5EE}"/>
            </c:ext>
          </c:extLst>
        </c:ser>
        <c:dLbls>
          <c:showLegendKey val="0"/>
          <c:showVal val="0"/>
          <c:showCatName val="0"/>
          <c:showSerName val="0"/>
          <c:showPercent val="0"/>
          <c:showBubbleSize val="0"/>
        </c:dLbls>
        <c:gapWidth val="100"/>
        <c:overlap val="-24"/>
        <c:axId val="600583424"/>
        <c:axId val="600570912"/>
      </c:barChart>
      <c:catAx>
        <c:axId val="600583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0912"/>
        <c:crosses val="autoZero"/>
        <c:auto val="1"/>
        <c:lblAlgn val="ctr"/>
        <c:lblOffset val="100"/>
        <c:noMultiLvlLbl val="0"/>
      </c:catAx>
      <c:valAx>
        <c:axId val="600570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342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69%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E8-4913-9F85-2E32BCE92605}"/>
                </c:ext>
              </c:extLst>
            </c:dLbl>
            <c:dLbl>
              <c:idx val="1"/>
              <c:tx>
                <c:rich>
                  <a:bodyPr/>
                  <a:lstStyle/>
                  <a:p>
                    <a:fld id="{41DFFE7F-C523-4BDF-A21B-0EDBFA4E07B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5E8-4913-9F85-2E32BCE92605}"/>
                </c:ext>
              </c:extLst>
            </c:dLbl>
            <c:dLbl>
              <c:idx val="2"/>
              <c:tx>
                <c:rich>
                  <a:bodyPr/>
                  <a:lstStyle/>
                  <a:p>
                    <a:fld id="{DC3B68F6-AE63-4A40-842F-56B76F5B64E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E8-4913-9F85-2E32BCE9260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PUESTO!$C$37:$C$39</c:f>
              <c:strCache>
                <c:ptCount val="3"/>
                <c:pt idx="0">
                  <c:v>SIEMPRE</c:v>
                </c:pt>
                <c:pt idx="1">
                  <c:v>ALGUNAS VECES</c:v>
                </c:pt>
                <c:pt idx="2">
                  <c:v>NUNCA</c:v>
                </c:pt>
              </c:strCache>
            </c:strRef>
          </c:cat>
          <c:val>
            <c:numRef>
              <c:f>PUESTO!$F$37:$F$39</c:f>
              <c:numCache>
                <c:formatCode>###0</c:formatCode>
                <c:ptCount val="3"/>
                <c:pt idx="0">
                  <c:v>69</c:v>
                </c:pt>
                <c:pt idx="1">
                  <c:v>26.25</c:v>
                </c:pt>
                <c:pt idx="2">
                  <c:v>5</c:v>
                </c:pt>
              </c:numCache>
            </c:numRef>
          </c:val>
          <c:extLst>
            <c:ext xmlns:c16="http://schemas.microsoft.com/office/drawing/2014/chart" uri="{C3380CC4-5D6E-409C-BE32-E72D297353CC}">
              <c16:uniqueId val="{00000003-75E8-4913-9F85-2E32BCE92605}"/>
            </c:ext>
          </c:extLst>
        </c:ser>
        <c:dLbls>
          <c:showLegendKey val="0"/>
          <c:showVal val="0"/>
          <c:showCatName val="0"/>
          <c:showSerName val="0"/>
          <c:showPercent val="0"/>
          <c:showBubbleSize val="0"/>
        </c:dLbls>
        <c:gapWidth val="100"/>
        <c:overlap val="-24"/>
        <c:axId val="600583968"/>
        <c:axId val="600573088"/>
      </c:barChart>
      <c:catAx>
        <c:axId val="600583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3088"/>
        <c:crosses val="autoZero"/>
        <c:auto val="1"/>
        <c:lblAlgn val="ctr"/>
        <c:lblOffset val="100"/>
        <c:noMultiLvlLbl val="0"/>
      </c:catAx>
      <c:valAx>
        <c:axId val="600573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39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E6381371-7150-4F5A-8EEF-FAB2EA18DEE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00-47B7-BE1D-6BF3B332BE19}"/>
                </c:ext>
              </c:extLst>
            </c:dLbl>
            <c:dLbl>
              <c:idx val="1"/>
              <c:tx>
                <c:rich>
                  <a:bodyPr/>
                  <a:lstStyle/>
                  <a:p>
                    <a:fld id="{FF524FE4-F5F5-48FC-A632-9A6182A1D9C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00-47B7-BE1D-6BF3B332BE1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PUESTO!$C$44:$C$45</c:f>
              <c:strCache>
                <c:ptCount val="2"/>
                <c:pt idx="0">
                  <c:v>SI</c:v>
                </c:pt>
                <c:pt idx="1">
                  <c:v>NO</c:v>
                </c:pt>
              </c:strCache>
            </c:strRef>
          </c:cat>
          <c:val>
            <c:numRef>
              <c:f>PUESTO!$F$44:$F$45</c:f>
              <c:numCache>
                <c:formatCode>###0</c:formatCode>
                <c:ptCount val="2"/>
                <c:pt idx="0">
                  <c:v>27</c:v>
                </c:pt>
                <c:pt idx="1">
                  <c:v>73</c:v>
                </c:pt>
              </c:numCache>
            </c:numRef>
          </c:val>
          <c:extLst>
            <c:ext xmlns:c16="http://schemas.microsoft.com/office/drawing/2014/chart" uri="{C3380CC4-5D6E-409C-BE32-E72D297353CC}">
              <c16:uniqueId val="{00000002-4500-47B7-BE1D-6BF3B332BE19}"/>
            </c:ext>
          </c:extLst>
        </c:ser>
        <c:dLbls>
          <c:showLegendKey val="0"/>
          <c:showVal val="0"/>
          <c:showCatName val="0"/>
          <c:showSerName val="0"/>
          <c:showPercent val="0"/>
          <c:showBubbleSize val="0"/>
        </c:dLbls>
        <c:gapWidth val="100"/>
        <c:overlap val="-24"/>
        <c:axId val="600573632"/>
        <c:axId val="600574176"/>
      </c:barChart>
      <c:catAx>
        <c:axId val="600573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4176"/>
        <c:crosses val="autoZero"/>
        <c:auto val="1"/>
        <c:lblAlgn val="ctr"/>
        <c:lblOffset val="100"/>
        <c:noMultiLvlLbl val="0"/>
      </c:catAx>
      <c:valAx>
        <c:axId val="600574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363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E6C4ADB8-16D6-4717-9EB7-9C43AF0EC5D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35-4797-A5BD-1840F36612CD}"/>
                </c:ext>
              </c:extLst>
            </c:dLbl>
            <c:dLbl>
              <c:idx val="1"/>
              <c:tx>
                <c:rich>
                  <a:bodyPr/>
                  <a:lstStyle/>
                  <a:p>
                    <a:fld id="{1FC7ADAB-B408-4820-8287-FF8BD4729A4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35-4797-A5BD-1840F36612CD}"/>
                </c:ext>
              </c:extLst>
            </c:dLbl>
            <c:dLbl>
              <c:idx val="2"/>
              <c:tx>
                <c:rich>
                  <a:bodyPr/>
                  <a:lstStyle/>
                  <a:p>
                    <a:r>
                      <a:rPr lang="en-US"/>
                      <a:t>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35-4797-A5BD-1840F36612CD}"/>
                </c:ext>
              </c:extLst>
            </c:dLbl>
            <c:dLbl>
              <c:idx val="3"/>
              <c:tx>
                <c:rich>
                  <a:bodyPr/>
                  <a:lstStyle/>
                  <a:p>
                    <a:r>
                      <a:rPr lang="en-US"/>
                      <a:t>35%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35-4797-A5BD-1840F36612C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PUESTO!$C$50:$C$53</c:f>
              <c:strCache>
                <c:ptCount val="4"/>
                <c:pt idx="0">
                  <c:v>SIEMPRE</c:v>
                </c:pt>
                <c:pt idx="1">
                  <c:v>ALGUNAS VECES</c:v>
                </c:pt>
                <c:pt idx="2">
                  <c:v>NUNCA</c:v>
                </c:pt>
                <c:pt idx="3">
                  <c:v>NO HE SIDO CONVOCADO</c:v>
                </c:pt>
              </c:strCache>
            </c:strRef>
          </c:cat>
          <c:val>
            <c:numRef>
              <c:f>PUESTO!$F$50:$F$53</c:f>
              <c:numCache>
                <c:formatCode>###0</c:formatCode>
                <c:ptCount val="4"/>
                <c:pt idx="0">
                  <c:v>40</c:v>
                </c:pt>
                <c:pt idx="1">
                  <c:v>18.75</c:v>
                </c:pt>
                <c:pt idx="2">
                  <c:v>6</c:v>
                </c:pt>
                <c:pt idx="3">
                  <c:v>35</c:v>
                </c:pt>
              </c:numCache>
            </c:numRef>
          </c:val>
          <c:extLst>
            <c:ext xmlns:c16="http://schemas.microsoft.com/office/drawing/2014/chart" uri="{C3380CC4-5D6E-409C-BE32-E72D297353CC}">
              <c16:uniqueId val="{00000004-1435-4797-A5BD-1840F36612CD}"/>
            </c:ext>
          </c:extLst>
        </c:ser>
        <c:dLbls>
          <c:showLegendKey val="0"/>
          <c:showVal val="0"/>
          <c:showCatName val="0"/>
          <c:showSerName val="0"/>
          <c:showPercent val="0"/>
          <c:showBubbleSize val="0"/>
        </c:dLbls>
        <c:gapWidth val="100"/>
        <c:overlap val="-24"/>
        <c:axId val="600574720"/>
        <c:axId val="559501584"/>
      </c:barChart>
      <c:catAx>
        <c:axId val="600574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1584"/>
        <c:crosses val="autoZero"/>
        <c:auto val="1"/>
        <c:lblAlgn val="ctr"/>
        <c:lblOffset val="100"/>
        <c:noMultiLvlLbl val="0"/>
      </c:catAx>
      <c:valAx>
        <c:axId val="559501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47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29%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AF-4E37-AEAE-0D6B646BD292}"/>
                </c:ext>
              </c:extLst>
            </c:dLbl>
            <c:dLbl>
              <c:idx val="1"/>
              <c:tx>
                <c:rich>
                  <a:bodyPr/>
                  <a:lstStyle/>
                  <a:p>
                    <a:fld id="{46D29003-5447-46AA-9843-7534D67A7A5C}"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AF-4E37-AEAE-0D6B646BD292}"/>
                </c:ext>
              </c:extLst>
            </c:dLbl>
            <c:dLbl>
              <c:idx val="2"/>
              <c:tx>
                <c:rich>
                  <a:bodyPr/>
                  <a:lstStyle/>
                  <a:p>
                    <a:fld id="{3D18253F-7B27-4D81-8120-9756C62D777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DAF-4E37-AEAE-0D6B646BD29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PUESTO!$C$58:$C$60</c:f>
              <c:strCache>
                <c:ptCount val="3"/>
                <c:pt idx="0">
                  <c:v>SIEMPRE</c:v>
                </c:pt>
                <c:pt idx="1">
                  <c:v>ALGUNAS VECES</c:v>
                </c:pt>
                <c:pt idx="2">
                  <c:v>NUNCA</c:v>
                </c:pt>
              </c:strCache>
            </c:strRef>
          </c:cat>
          <c:val>
            <c:numRef>
              <c:f>PUESTO!$F$58:$F$60</c:f>
              <c:numCache>
                <c:formatCode>###0</c:formatCode>
                <c:ptCount val="3"/>
                <c:pt idx="0">
                  <c:v>29</c:v>
                </c:pt>
                <c:pt idx="1">
                  <c:v>36.25</c:v>
                </c:pt>
                <c:pt idx="2">
                  <c:v>35</c:v>
                </c:pt>
              </c:numCache>
            </c:numRef>
          </c:val>
          <c:extLst>
            <c:ext xmlns:c16="http://schemas.microsoft.com/office/drawing/2014/chart" uri="{C3380CC4-5D6E-409C-BE32-E72D297353CC}">
              <c16:uniqueId val="{00000003-BDAF-4E37-AEAE-0D6B646BD292}"/>
            </c:ext>
          </c:extLst>
        </c:ser>
        <c:dLbls>
          <c:showLegendKey val="0"/>
          <c:showVal val="0"/>
          <c:showCatName val="0"/>
          <c:showSerName val="0"/>
          <c:showPercent val="0"/>
          <c:showBubbleSize val="0"/>
        </c:dLbls>
        <c:gapWidth val="100"/>
        <c:overlap val="-24"/>
        <c:axId val="559495600"/>
        <c:axId val="559495056"/>
      </c:barChart>
      <c:catAx>
        <c:axId val="559495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5056"/>
        <c:crosses val="autoZero"/>
        <c:auto val="1"/>
        <c:lblAlgn val="ctr"/>
        <c:lblOffset val="100"/>
        <c:noMultiLvlLbl val="0"/>
      </c:catAx>
      <c:valAx>
        <c:axId val="559495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56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LIBRE 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7D298575-6A2B-4362-8EDD-1F8890049F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00E-40B2-9613-FCCC29A2B912}"/>
                </c:ext>
              </c:extLst>
            </c:dLbl>
            <c:dLbl>
              <c:idx val="1"/>
              <c:tx>
                <c:rich>
                  <a:bodyPr/>
                  <a:lstStyle/>
                  <a:p>
                    <a:fld id="{2C4BEB20-C5F0-4A9F-8C26-3B370D50ABE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0E-40B2-9613-FCCC29A2B91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SI</c:v>
                </c:pt>
                <c:pt idx="1">
                  <c:v>NO</c:v>
                </c:pt>
              </c:strCache>
            </c:strRef>
          </c:cat>
          <c:val>
            <c:numRef>
              <c:f>MEDIO!$F$4:$F$5</c:f>
              <c:numCache>
                <c:formatCode>###0</c:formatCode>
                <c:ptCount val="2"/>
                <c:pt idx="0">
                  <c:v>54</c:v>
                </c:pt>
                <c:pt idx="1">
                  <c:v>46</c:v>
                </c:pt>
              </c:numCache>
            </c:numRef>
          </c:val>
          <c:extLst>
            <c:ext xmlns:c16="http://schemas.microsoft.com/office/drawing/2014/chart" uri="{C3380CC4-5D6E-409C-BE32-E72D297353CC}">
              <c16:uniqueId val="{00000002-800E-40B2-9613-FCCC29A2B912}"/>
            </c:ext>
          </c:extLst>
        </c:ser>
        <c:dLbls>
          <c:showLegendKey val="0"/>
          <c:showVal val="0"/>
          <c:showCatName val="0"/>
          <c:showSerName val="0"/>
          <c:showPercent val="0"/>
          <c:showBubbleSize val="0"/>
        </c:dLbls>
        <c:gapWidth val="100"/>
        <c:overlap val="-24"/>
        <c:axId val="559494512"/>
        <c:axId val="559497232"/>
      </c:barChart>
      <c:catAx>
        <c:axId val="559494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7232"/>
        <c:crosses val="autoZero"/>
        <c:auto val="1"/>
        <c:lblAlgn val="ctr"/>
        <c:lblOffset val="100"/>
        <c:noMultiLvlLbl val="0"/>
      </c:catAx>
      <c:valAx>
        <c:axId val="559497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4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40%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76-4998-B526-6E3D995062A3}"/>
                </c:ext>
              </c:extLst>
            </c:dLbl>
            <c:dLbl>
              <c:idx val="1"/>
              <c:tx>
                <c:rich>
                  <a:bodyPr/>
                  <a:lstStyle/>
                  <a:p>
                    <a:r>
                      <a:rPr lang="en-US"/>
                      <a:t>60%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76-4998-B526-6E3D995062A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SI</c:v>
                </c:pt>
                <c:pt idx="1">
                  <c:v>NO</c:v>
                </c:pt>
              </c:strCache>
            </c:strRef>
          </c:cat>
          <c:val>
            <c:numRef>
              <c:f>MEDIO!$F$10:$F$11</c:f>
              <c:numCache>
                <c:formatCode>###0</c:formatCode>
                <c:ptCount val="2"/>
                <c:pt idx="0">
                  <c:v>40</c:v>
                </c:pt>
                <c:pt idx="1">
                  <c:v>60</c:v>
                </c:pt>
              </c:numCache>
            </c:numRef>
          </c:val>
          <c:extLst>
            <c:ext xmlns:c16="http://schemas.microsoft.com/office/drawing/2014/chart" uri="{C3380CC4-5D6E-409C-BE32-E72D297353CC}">
              <c16:uniqueId val="{00000002-0476-4998-B526-6E3D995062A3}"/>
            </c:ext>
          </c:extLst>
        </c:ser>
        <c:dLbls>
          <c:showLegendKey val="0"/>
          <c:showVal val="0"/>
          <c:showCatName val="0"/>
          <c:showSerName val="0"/>
          <c:showPercent val="0"/>
          <c:showBubbleSize val="0"/>
        </c:dLbls>
        <c:gapWidth val="100"/>
        <c:overlap val="-24"/>
        <c:axId val="559496144"/>
        <c:axId val="559505392"/>
      </c:barChart>
      <c:catAx>
        <c:axId val="559496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5392"/>
        <c:crosses val="autoZero"/>
        <c:auto val="1"/>
        <c:lblAlgn val="ctr"/>
        <c:lblOffset val="100"/>
        <c:noMultiLvlLbl val="0"/>
      </c:catAx>
      <c:valAx>
        <c:axId val="559505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61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1FA4E0A4-6F0E-49A9-8FB8-3137B915346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3B0-4C5E-B2BE-61A3C400935C}"/>
                </c:ext>
              </c:extLst>
            </c:dLbl>
            <c:dLbl>
              <c:idx val="1"/>
              <c:tx>
                <c:rich>
                  <a:bodyPr/>
                  <a:lstStyle/>
                  <a:p>
                    <a:fld id="{FF6B413D-FE73-424B-8186-9ED04FE8A7E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B0-4C5E-B2BE-61A3C400935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MEDIO!$C$16:$C$17</c:f>
              <c:strCache>
                <c:ptCount val="2"/>
                <c:pt idx="0">
                  <c:v>SI</c:v>
                </c:pt>
                <c:pt idx="1">
                  <c:v>NO</c:v>
                </c:pt>
              </c:strCache>
            </c:strRef>
          </c:cat>
          <c:val>
            <c:numRef>
              <c:f>MEDIO!$F$16:$F$17</c:f>
              <c:numCache>
                <c:formatCode>###0</c:formatCode>
                <c:ptCount val="2"/>
                <c:pt idx="0">
                  <c:v>44</c:v>
                </c:pt>
                <c:pt idx="1">
                  <c:v>56</c:v>
                </c:pt>
              </c:numCache>
            </c:numRef>
          </c:val>
          <c:extLst>
            <c:ext xmlns:c16="http://schemas.microsoft.com/office/drawing/2014/chart" uri="{C3380CC4-5D6E-409C-BE32-E72D297353CC}">
              <c16:uniqueId val="{00000002-43B0-4C5E-B2BE-61A3C400935C}"/>
            </c:ext>
          </c:extLst>
        </c:ser>
        <c:dLbls>
          <c:showLegendKey val="0"/>
          <c:showVal val="0"/>
          <c:showCatName val="0"/>
          <c:showSerName val="0"/>
          <c:showPercent val="0"/>
          <c:showBubbleSize val="0"/>
        </c:dLbls>
        <c:gapWidth val="100"/>
        <c:overlap val="-24"/>
        <c:axId val="559499952"/>
        <c:axId val="559497776"/>
      </c:barChart>
      <c:catAx>
        <c:axId val="559499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7776"/>
        <c:crosses val="autoZero"/>
        <c:auto val="1"/>
        <c:lblAlgn val="ctr"/>
        <c:lblOffset val="100"/>
        <c:noMultiLvlLbl val="0"/>
      </c:catAx>
      <c:valAx>
        <c:axId val="559497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995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60%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48-4A76-8DEF-17E4E4FE6453}"/>
                </c:ext>
              </c:extLst>
            </c:dLbl>
            <c:dLbl>
              <c:idx val="1"/>
              <c:tx>
                <c:rich>
                  <a:bodyPr/>
                  <a:lstStyle/>
                  <a:p>
                    <a:r>
                      <a:rPr lang="en-US"/>
                      <a:t>40%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48-4A76-8DEF-17E4E4FE645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MEDIO!$C$22:$C$23</c:f>
              <c:strCache>
                <c:ptCount val="2"/>
                <c:pt idx="0">
                  <c:v>SI</c:v>
                </c:pt>
                <c:pt idx="1">
                  <c:v>NO</c:v>
                </c:pt>
              </c:strCache>
            </c:strRef>
          </c:cat>
          <c:val>
            <c:numRef>
              <c:f>MEDIO!$F$22:$F$23</c:f>
              <c:numCache>
                <c:formatCode>###0</c:formatCode>
                <c:ptCount val="2"/>
                <c:pt idx="0">
                  <c:v>60</c:v>
                </c:pt>
                <c:pt idx="1">
                  <c:v>40</c:v>
                </c:pt>
              </c:numCache>
            </c:numRef>
          </c:val>
          <c:extLst>
            <c:ext xmlns:c16="http://schemas.microsoft.com/office/drawing/2014/chart" uri="{C3380CC4-5D6E-409C-BE32-E72D297353CC}">
              <c16:uniqueId val="{00000002-DC48-4A76-8DEF-17E4E4FE6453}"/>
            </c:ext>
          </c:extLst>
        </c:ser>
        <c:dLbls>
          <c:showLegendKey val="0"/>
          <c:showVal val="0"/>
          <c:showCatName val="0"/>
          <c:showSerName val="0"/>
          <c:showPercent val="0"/>
          <c:showBubbleSize val="0"/>
        </c:dLbls>
        <c:gapWidth val="100"/>
        <c:overlap val="-24"/>
        <c:axId val="559500496"/>
        <c:axId val="559501040"/>
      </c:barChart>
      <c:catAx>
        <c:axId val="559500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1040"/>
        <c:crosses val="autoZero"/>
        <c:auto val="1"/>
        <c:lblAlgn val="ctr"/>
        <c:lblOffset val="100"/>
        <c:noMultiLvlLbl val="0"/>
      </c:catAx>
      <c:valAx>
        <c:axId val="559501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049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59%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FF-47C2-A4B3-4ACC98B5160F}"/>
                </c:ext>
              </c:extLst>
            </c:dLbl>
            <c:dLbl>
              <c:idx val="1"/>
              <c:tx>
                <c:rich>
                  <a:bodyPr/>
                  <a:lstStyle/>
                  <a:p>
                    <a:fld id="{03CE2412-0B8E-42CA-968E-ECC44D50BFF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CFF-47C2-A4B3-4ACC98B5160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MEDIO!$C$28:$C$29</c:f>
              <c:strCache>
                <c:ptCount val="2"/>
                <c:pt idx="0">
                  <c:v>SI</c:v>
                </c:pt>
                <c:pt idx="1">
                  <c:v>NO</c:v>
                </c:pt>
              </c:strCache>
            </c:strRef>
          </c:cat>
          <c:val>
            <c:numRef>
              <c:f>MEDIO!$F$28:$F$29</c:f>
              <c:numCache>
                <c:formatCode>###0</c:formatCode>
                <c:ptCount val="2"/>
                <c:pt idx="0">
                  <c:v>59</c:v>
                </c:pt>
                <c:pt idx="1">
                  <c:v>41</c:v>
                </c:pt>
              </c:numCache>
            </c:numRef>
          </c:val>
          <c:extLst>
            <c:ext xmlns:c16="http://schemas.microsoft.com/office/drawing/2014/chart" uri="{C3380CC4-5D6E-409C-BE32-E72D297353CC}">
              <c16:uniqueId val="{00000002-CCFF-47C2-A4B3-4ACC98B5160F}"/>
            </c:ext>
          </c:extLst>
        </c:ser>
        <c:dLbls>
          <c:showLegendKey val="0"/>
          <c:showVal val="0"/>
          <c:showCatName val="0"/>
          <c:showSerName val="0"/>
          <c:showPercent val="0"/>
          <c:showBubbleSize val="0"/>
        </c:dLbls>
        <c:gapWidth val="100"/>
        <c:overlap val="-24"/>
        <c:axId val="559502672"/>
        <c:axId val="559508656"/>
      </c:barChart>
      <c:catAx>
        <c:axId val="559502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8656"/>
        <c:crosses val="autoZero"/>
        <c:auto val="1"/>
        <c:lblAlgn val="ctr"/>
        <c:lblOffset val="100"/>
        <c:noMultiLvlLbl val="0"/>
      </c:catAx>
      <c:valAx>
        <c:axId val="559508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2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54%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F4-423F-987E-73C735C8D81E}"/>
                </c:ext>
              </c:extLst>
            </c:dLbl>
            <c:dLbl>
              <c:idx val="1"/>
              <c:tx>
                <c:rich>
                  <a:bodyPr/>
                  <a:lstStyle/>
                  <a:p>
                    <a:fld id="{0C40E38E-C183-42A8-888E-FE48DFD7B066}"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F4-423F-987E-73C735C8D81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MEDIO!$C$34:$C$35</c:f>
              <c:strCache>
                <c:ptCount val="2"/>
                <c:pt idx="0">
                  <c:v>SI</c:v>
                </c:pt>
                <c:pt idx="1">
                  <c:v>NO</c:v>
                </c:pt>
              </c:strCache>
            </c:strRef>
          </c:cat>
          <c:val>
            <c:numRef>
              <c:f>MEDIO!$F$34:$F$35</c:f>
              <c:numCache>
                <c:formatCode>###0</c:formatCode>
                <c:ptCount val="2"/>
                <c:pt idx="0">
                  <c:v>54</c:v>
                </c:pt>
                <c:pt idx="1">
                  <c:v>46</c:v>
                </c:pt>
              </c:numCache>
            </c:numRef>
          </c:val>
          <c:extLst>
            <c:ext xmlns:c16="http://schemas.microsoft.com/office/drawing/2014/chart" uri="{C3380CC4-5D6E-409C-BE32-E72D297353CC}">
              <c16:uniqueId val="{00000002-94F4-423F-987E-73C735C8D81E}"/>
            </c:ext>
          </c:extLst>
        </c:ser>
        <c:dLbls>
          <c:dLblPos val="inEnd"/>
          <c:showLegendKey val="0"/>
          <c:showVal val="1"/>
          <c:showCatName val="0"/>
          <c:showSerName val="0"/>
          <c:showPercent val="0"/>
          <c:showBubbleSize val="0"/>
        </c:dLbls>
        <c:gapWidth val="100"/>
        <c:overlap val="-24"/>
        <c:axId val="559502128"/>
        <c:axId val="559496688"/>
      </c:barChart>
      <c:catAx>
        <c:axId val="559502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6688"/>
        <c:crosses val="autoZero"/>
        <c:auto val="1"/>
        <c:lblAlgn val="ctr"/>
        <c:lblOffset val="100"/>
        <c:noMultiLvlLbl val="0"/>
      </c:catAx>
      <c:valAx>
        <c:axId val="559496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212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ENERGIA ELECTRICA</a:t>
            </a:r>
          </a:p>
        </c:rich>
      </c:tx>
      <c:layout>
        <c:manualLayout>
          <c:xMode val="edge"/>
          <c:yMode val="edge"/>
          <c:x val="0.33216425376647835"/>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55B7E3B7-CE93-4A2E-A89B-8ACE09B5127C}"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774-4C96-9E1D-67B846273CC5}"/>
                </c:ext>
              </c:extLst>
            </c:dLbl>
            <c:dLbl>
              <c:idx val="1"/>
              <c:tx>
                <c:rich>
                  <a:bodyPr/>
                  <a:lstStyle/>
                  <a:p>
                    <a:fld id="{4B18C7FD-2C6F-4D18-ABE4-AEE39F85DC6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774-4C96-9E1D-67B846273CC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MEDIO!$C$40:$C$41</c:f>
              <c:strCache>
                <c:ptCount val="2"/>
                <c:pt idx="0">
                  <c:v>SI</c:v>
                </c:pt>
                <c:pt idx="1">
                  <c:v>NO</c:v>
                </c:pt>
              </c:strCache>
            </c:strRef>
          </c:cat>
          <c:val>
            <c:numRef>
              <c:f>MEDIO!$F$40:$F$41</c:f>
              <c:numCache>
                <c:formatCode>###0</c:formatCode>
                <c:ptCount val="2"/>
                <c:pt idx="0">
                  <c:v>42</c:v>
                </c:pt>
                <c:pt idx="1">
                  <c:v>58</c:v>
                </c:pt>
              </c:numCache>
            </c:numRef>
          </c:val>
          <c:extLst>
            <c:ext xmlns:c16="http://schemas.microsoft.com/office/drawing/2014/chart" uri="{C3380CC4-5D6E-409C-BE32-E72D297353CC}">
              <c16:uniqueId val="{00000002-4774-4C96-9E1D-67B846273CC5}"/>
            </c:ext>
          </c:extLst>
        </c:ser>
        <c:dLbls>
          <c:dLblPos val="inEnd"/>
          <c:showLegendKey val="0"/>
          <c:showVal val="1"/>
          <c:showCatName val="0"/>
          <c:showSerName val="0"/>
          <c:showPercent val="0"/>
          <c:showBubbleSize val="0"/>
        </c:dLbls>
        <c:gapWidth val="100"/>
        <c:overlap val="-24"/>
        <c:axId val="559509744"/>
        <c:axId val="559503216"/>
      </c:barChart>
      <c:catAx>
        <c:axId val="559509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3216"/>
        <c:crosses val="autoZero"/>
        <c:auto val="1"/>
        <c:lblAlgn val="ctr"/>
        <c:lblOffset val="100"/>
        <c:noMultiLvlLbl val="0"/>
      </c:catAx>
      <c:valAx>
        <c:axId val="55950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97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ADMINISTRATIVOS</a:t>
            </a:r>
          </a:p>
        </c:rich>
      </c:tx>
      <c:layout>
        <c:manualLayout>
          <c:xMode val="edge"/>
          <c:yMode val="edge"/>
          <c:x val="0.26001377952755911"/>
          <c:y val="4.1666666666666664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1B2-4690-A47E-126D29E7463D}"/>
              </c:ext>
            </c:extLst>
          </c:dPt>
          <c:dPt>
            <c:idx val="1"/>
            <c:bubble3D val="0"/>
            <c:spPr>
              <a:solidFill>
                <a:srgbClr val="A5312F"/>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1B2-4690-A47E-126D29E7463D}"/>
              </c:ext>
            </c:extLst>
          </c:dPt>
          <c:dLbls>
            <c:dLbl>
              <c:idx val="0"/>
              <c:tx>
                <c:rich>
                  <a:bodyPr/>
                  <a:lstStyle/>
                  <a:p>
                    <a:fld id="{3E09D839-03D6-4F49-87C2-44DCACC65D80}" type="VALUE">
                      <a:rPr lang="en-US"/>
                      <a:pPr/>
                      <a:t>[VALOR]</a:t>
                    </a:fld>
                    <a:r>
                      <a:rPr lang="en-US"/>
                      <a:t>%</a:t>
                    </a:r>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B2-4690-A47E-126D29E7463D}"/>
                </c:ext>
              </c:extLst>
            </c:dLbl>
            <c:dLbl>
              <c:idx val="1"/>
              <c:tx>
                <c:rich>
                  <a:bodyPr/>
                  <a:lstStyle/>
                  <a:p>
                    <a:fld id="{B88E46AF-BE86-4147-83CB-F36335F84408}" type="VALUE">
                      <a:rPr lang="en-US"/>
                      <a:pPr/>
                      <a:t>[VALOR]</a:t>
                    </a:fld>
                    <a:r>
                      <a:rPr lang="en-US"/>
                      <a:t>%</a:t>
                    </a:r>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1B2-4690-A47E-126D29E746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EXTRAS!$B$2:$B$3</c:f>
              <c:strCache>
                <c:ptCount val="2"/>
                <c:pt idx="0">
                  <c:v>MANUALES</c:v>
                </c:pt>
                <c:pt idx="1">
                  <c:v>ADMINISTRATIVOS</c:v>
                </c:pt>
              </c:strCache>
            </c:strRef>
          </c:cat>
          <c:val>
            <c:numRef>
              <c:f>EXTRAS!$C$2:$C$3</c:f>
              <c:numCache>
                <c:formatCode>General</c:formatCode>
                <c:ptCount val="2"/>
                <c:pt idx="0">
                  <c:v>34.799999999999997</c:v>
                </c:pt>
                <c:pt idx="1">
                  <c:v>65.2</c:v>
                </c:pt>
              </c:numCache>
            </c:numRef>
          </c:val>
          <c:extLst>
            <c:ext xmlns:c16="http://schemas.microsoft.com/office/drawing/2014/chart" uri="{C3380CC4-5D6E-409C-BE32-E72D297353CC}">
              <c16:uniqueId val="{00000004-D1B2-4690-A47E-126D29E7463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40%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27-4CFE-89F3-43088B9F3078}"/>
                </c:ext>
              </c:extLst>
            </c:dLbl>
            <c:dLbl>
              <c:idx val="1"/>
              <c:tx>
                <c:rich>
                  <a:bodyPr/>
                  <a:lstStyle/>
                  <a:p>
                    <a:r>
                      <a:rPr lang="en-US"/>
                      <a:t>60%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27-4CFE-89F3-43088B9F307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MEDIO!$C$46:$C$47</c:f>
              <c:strCache>
                <c:ptCount val="2"/>
                <c:pt idx="0">
                  <c:v>SI</c:v>
                </c:pt>
                <c:pt idx="1">
                  <c:v>NO</c:v>
                </c:pt>
              </c:strCache>
            </c:strRef>
          </c:cat>
          <c:val>
            <c:numRef>
              <c:f>MEDIO!$F$46:$F$47</c:f>
              <c:numCache>
                <c:formatCode>###0.0</c:formatCode>
                <c:ptCount val="2"/>
                <c:pt idx="0">
                  <c:v>40</c:v>
                </c:pt>
                <c:pt idx="1">
                  <c:v>60</c:v>
                </c:pt>
              </c:numCache>
            </c:numRef>
          </c:val>
          <c:extLst>
            <c:ext xmlns:c16="http://schemas.microsoft.com/office/drawing/2014/chart" uri="{C3380CC4-5D6E-409C-BE32-E72D297353CC}">
              <c16:uniqueId val="{00000002-3527-4CFE-89F3-43088B9F3078}"/>
            </c:ext>
          </c:extLst>
        </c:ser>
        <c:dLbls>
          <c:dLblPos val="inEnd"/>
          <c:showLegendKey val="0"/>
          <c:showVal val="1"/>
          <c:showCatName val="0"/>
          <c:showSerName val="0"/>
          <c:showPercent val="0"/>
          <c:showBubbleSize val="0"/>
        </c:dLbls>
        <c:gapWidth val="100"/>
        <c:overlap val="-24"/>
        <c:axId val="559498864"/>
        <c:axId val="559503760"/>
      </c:barChart>
      <c:catAx>
        <c:axId val="559498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3760"/>
        <c:crosses val="autoZero"/>
        <c:auto val="1"/>
        <c:lblAlgn val="ctr"/>
        <c:lblOffset val="100"/>
        <c:noMultiLvlLbl val="0"/>
      </c:catAx>
      <c:valAx>
        <c:axId val="559503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88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699DEE12-F18A-4F4E-A3C6-CC7D79B0C38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53-4396-943A-06BC51AECD55}"/>
                </c:ext>
              </c:extLst>
            </c:dLbl>
            <c:dLbl>
              <c:idx val="1"/>
              <c:tx>
                <c:rich>
                  <a:bodyPr/>
                  <a:lstStyle/>
                  <a:p>
                    <a:r>
                      <a:rPr lang="en-US"/>
                      <a:t>31%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53-4396-943A-06BC51AECD5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MEDIO!$C$52:$C$53</c:f>
              <c:strCache>
                <c:ptCount val="2"/>
                <c:pt idx="0">
                  <c:v>SI</c:v>
                </c:pt>
                <c:pt idx="1">
                  <c:v>NO</c:v>
                </c:pt>
              </c:strCache>
            </c:strRef>
          </c:cat>
          <c:val>
            <c:numRef>
              <c:f>MEDIO!$F$52:$F$53</c:f>
              <c:numCache>
                <c:formatCode>###0</c:formatCode>
                <c:ptCount val="2"/>
                <c:pt idx="0">
                  <c:v>69</c:v>
                </c:pt>
                <c:pt idx="1">
                  <c:v>31</c:v>
                </c:pt>
              </c:numCache>
            </c:numRef>
          </c:val>
          <c:extLst>
            <c:ext xmlns:c16="http://schemas.microsoft.com/office/drawing/2014/chart" uri="{C3380CC4-5D6E-409C-BE32-E72D297353CC}">
              <c16:uniqueId val="{00000002-E253-4396-943A-06BC51AECD55}"/>
            </c:ext>
          </c:extLst>
        </c:ser>
        <c:dLbls>
          <c:dLblPos val="inEnd"/>
          <c:showLegendKey val="0"/>
          <c:showVal val="1"/>
          <c:showCatName val="0"/>
          <c:showSerName val="0"/>
          <c:showPercent val="0"/>
          <c:showBubbleSize val="0"/>
        </c:dLbls>
        <c:gapWidth val="100"/>
        <c:overlap val="-24"/>
        <c:axId val="559504304"/>
        <c:axId val="559504848"/>
      </c:barChart>
      <c:catAx>
        <c:axId val="55950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4848"/>
        <c:crosses val="autoZero"/>
        <c:auto val="1"/>
        <c:lblAlgn val="ctr"/>
        <c:lblOffset val="100"/>
        <c:noMultiLvlLbl val="0"/>
      </c:catAx>
      <c:valAx>
        <c:axId val="559504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43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CURSOS DE MEDIO AMBIENTE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B7CA848B-B1C0-4A14-A0CB-586A51CF054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15-43C0-8E9D-A68DC3BF2C4E}"/>
                </c:ext>
              </c:extLst>
            </c:dLbl>
            <c:dLbl>
              <c:idx val="1"/>
              <c:tx>
                <c:rich>
                  <a:bodyPr/>
                  <a:lstStyle/>
                  <a:p>
                    <a:fld id="{09FD510F-25E9-444E-89AF-741F217191C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15-43C0-8E9D-A68DC3BF2C4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MEDIO!$C$58:$C$59</c:f>
              <c:strCache>
                <c:ptCount val="2"/>
                <c:pt idx="0">
                  <c:v>SI</c:v>
                </c:pt>
                <c:pt idx="1">
                  <c:v>NO</c:v>
                </c:pt>
              </c:strCache>
            </c:strRef>
          </c:cat>
          <c:val>
            <c:numRef>
              <c:f>MEDIO!$F$58:$F$59</c:f>
              <c:numCache>
                <c:formatCode>###0</c:formatCode>
                <c:ptCount val="2"/>
                <c:pt idx="0">
                  <c:v>92</c:v>
                </c:pt>
                <c:pt idx="1">
                  <c:v>8</c:v>
                </c:pt>
              </c:numCache>
            </c:numRef>
          </c:val>
          <c:extLst>
            <c:ext xmlns:c16="http://schemas.microsoft.com/office/drawing/2014/chart" uri="{C3380CC4-5D6E-409C-BE32-E72D297353CC}">
              <c16:uniqueId val="{00000002-9215-43C0-8E9D-A68DC3BF2C4E}"/>
            </c:ext>
          </c:extLst>
        </c:ser>
        <c:dLbls>
          <c:dLblPos val="inEnd"/>
          <c:showLegendKey val="0"/>
          <c:showVal val="1"/>
          <c:showCatName val="0"/>
          <c:showSerName val="0"/>
          <c:showPercent val="0"/>
          <c:showBubbleSize val="0"/>
        </c:dLbls>
        <c:gapWidth val="100"/>
        <c:overlap val="-24"/>
        <c:axId val="559498320"/>
        <c:axId val="559499408"/>
      </c:barChart>
      <c:catAx>
        <c:axId val="559498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9408"/>
        <c:crosses val="autoZero"/>
        <c:auto val="1"/>
        <c:lblAlgn val="ctr"/>
        <c:lblOffset val="100"/>
        <c:noMultiLvlLbl val="0"/>
      </c:catAx>
      <c:valAx>
        <c:axId val="559499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83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DIRECTIVOS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3-4FF7-94EC-4E183DE66776}"/>
              </c:ext>
            </c:extLst>
          </c:dPt>
          <c:dPt>
            <c:idx val="1"/>
            <c:bubble3D val="0"/>
            <c:spPr>
              <a:solidFill>
                <a:srgbClr val="A5312F"/>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3-4FF7-94EC-4E183DE6677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EXTRAS!$B$4:$B$5</c:f>
              <c:strCache>
                <c:ptCount val="2"/>
                <c:pt idx="0">
                  <c:v>DOCENTES</c:v>
                </c:pt>
                <c:pt idx="1">
                  <c:v>DIRECTIVOS</c:v>
                </c:pt>
              </c:strCache>
            </c:strRef>
          </c:cat>
          <c:val>
            <c:numRef>
              <c:f>EXTRAS!$C$4:$C$5</c:f>
              <c:numCache>
                <c:formatCode>General</c:formatCode>
                <c:ptCount val="2"/>
                <c:pt idx="0">
                  <c:v>90.2</c:v>
                </c:pt>
                <c:pt idx="1">
                  <c:v>9.8000000000000007</c:v>
                </c:pt>
              </c:numCache>
            </c:numRef>
          </c:val>
          <c:extLst>
            <c:ext xmlns:c16="http://schemas.microsoft.com/office/drawing/2014/chart" uri="{C3380CC4-5D6E-409C-BE32-E72D297353CC}">
              <c16:uniqueId val="{00000004-B863-4FF7-94EC-4E183DE6677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balanced" dir="t">
                <a:rot lat="0" lon="0" rev="8700000"/>
              </a:lightRig>
            </a:scene3d>
            <a:sp3d>
              <a:bevelT w="63500" h="25400"/>
              <a:bevelB w="63500" h="25400"/>
            </a:sp3d>
          </c:spPr>
          <c:invertIfNegative val="0"/>
          <c:dPt>
            <c:idx val="0"/>
            <c:invertIfNegative val="0"/>
            <c:bubble3D val="0"/>
            <c:spPr>
              <a:solidFill>
                <a:srgbClr val="FFA405"/>
              </a:solidFill>
              <a:ln>
                <a:noFill/>
              </a:ln>
              <a:effectLst>
                <a:outerShdw blurRad="57150" dist="19050" dir="5400000" algn="ctr" rotWithShape="0">
                  <a:srgbClr val="000000">
                    <a:alpha val="63000"/>
                  </a:srgbClr>
                </a:outerShdw>
              </a:effectLst>
              <a:scene3d>
                <a:camera prst="orthographicFront"/>
                <a:lightRig rig="balanced" dir="t">
                  <a:rot lat="0" lon="0" rev="8700000"/>
                </a:lightRig>
              </a:scene3d>
              <a:sp3d>
                <a:bevelT w="63500" h="25400"/>
                <a:bevelB w="63500" h="25400"/>
              </a:sp3d>
            </c:spPr>
            <c:extLst>
              <c:ext xmlns:c16="http://schemas.microsoft.com/office/drawing/2014/chart" uri="{C3380CC4-5D6E-409C-BE32-E72D297353CC}">
                <c16:uniqueId val="{00000000-E194-4C43-8330-DCE9789D35BC}"/>
              </c:ext>
            </c:extLst>
          </c:dPt>
          <c:dLbls>
            <c:dLbl>
              <c:idx val="0"/>
              <c:tx>
                <c:rich>
                  <a:bodyPr/>
                  <a:lstStyle/>
                  <a:p>
                    <a:fld id="{0834CF13-28F3-4176-AF3F-201DFA8341CC}"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194-4C43-8330-DCE9789D35BC}"/>
                </c:ext>
              </c:extLst>
            </c:dLbl>
            <c:dLbl>
              <c:idx val="1"/>
              <c:tx>
                <c:rich>
                  <a:bodyPr/>
                  <a:lstStyle/>
                  <a:p>
                    <a:fld id="{E29A755C-E44D-4921-A1D1-654A140DCDC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94-4C43-8330-DCE9789D35B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IDENTIDAD!$C$4:$C$5</c:f>
              <c:strCache>
                <c:ptCount val="2"/>
                <c:pt idx="0">
                  <c:v>SI SE SIENTE ORGULLOSO</c:v>
                </c:pt>
                <c:pt idx="1">
                  <c:v>NO SE SIENTE ORGULLOSO</c:v>
                </c:pt>
              </c:strCache>
            </c:strRef>
          </c:cat>
          <c:val>
            <c:numRef>
              <c:f>IDENTIDAD!$F$4:$F$5</c:f>
              <c:numCache>
                <c:formatCode>0</c:formatCode>
                <c:ptCount val="2"/>
                <c:pt idx="0">
                  <c:v>99</c:v>
                </c:pt>
                <c:pt idx="1">
                  <c:v>1</c:v>
                </c:pt>
              </c:numCache>
            </c:numRef>
          </c:val>
          <c:extLst>
            <c:ext xmlns:c16="http://schemas.microsoft.com/office/drawing/2014/chart" uri="{C3380CC4-5D6E-409C-BE32-E72D297353CC}">
              <c16:uniqueId val="{00000002-E194-4C43-8330-DCE9789D35BC}"/>
            </c:ext>
          </c:extLst>
        </c:ser>
        <c:dLbls>
          <c:dLblPos val="inEnd"/>
          <c:showLegendKey val="0"/>
          <c:showVal val="1"/>
          <c:showCatName val="0"/>
          <c:showSerName val="0"/>
          <c:showPercent val="0"/>
          <c:showBubbleSize val="0"/>
        </c:dLbls>
        <c:gapWidth val="100"/>
        <c:overlap val="-24"/>
        <c:axId val="601023408"/>
        <c:axId val="601012528"/>
      </c:barChart>
      <c:catAx>
        <c:axId val="601023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2528"/>
        <c:crosses val="autoZero"/>
        <c:auto val="1"/>
        <c:lblAlgn val="ctr"/>
        <c:lblOffset val="100"/>
        <c:noMultiLvlLbl val="0"/>
      </c:catAx>
      <c:valAx>
        <c:axId val="6010125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2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4AD223B0-F86A-495C-98C9-DF59BEB9DF9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D7-48D4-9C17-816491AACC6B}"/>
                </c:ext>
              </c:extLst>
            </c:dLbl>
            <c:dLbl>
              <c:idx val="1"/>
              <c:tx>
                <c:rich>
                  <a:bodyPr/>
                  <a:lstStyle/>
                  <a:p>
                    <a:fld id="{FBB433A1-3A89-4F00-BCD0-FEF7E48AF1D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D7-48D4-9C17-816491AACC6B}"/>
                </c:ext>
              </c:extLst>
            </c:dLbl>
            <c:dLbl>
              <c:idx val="2"/>
              <c:tx>
                <c:rich>
                  <a:bodyPr/>
                  <a:lstStyle/>
                  <a:p>
                    <a:fld id="{12CA5805-0E23-45C6-A9B6-D617CB23447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0D7-48D4-9C17-816491AACC6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IDENTIDAD!$N$5:$N$7</c:f>
              <c:strCache>
                <c:ptCount val="3"/>
                <c:pt idx="0">
                  <c:v>ESCUDO</c:v>
                </c:pt>
                <c:pt idx="1">
                  <c:v>LEMA</c:v>
                </c:pt>
                <c:pt idx="2">
                  <c:v>HISTORIA</c:v>
                </c:pt>
              </c:strCache>
            </c:strRef>
          </c:cat>
          <c:val>
            <c:numRef>
              <c:f>IDENTIDAD!$Q$5:$Q$7</c:f>
              <c:numCache>
                <c:formatCode>0</c:formatCode>
                <c:ptCount val="3"/>
                <c:pt idx="0">
                  <c:v>82.5</c:v>
                </c:pt>
                <c:pt idx="1">
                  <c:v>63.7</c:v>
                </c:pt>
                <c:pt idx="2">
                  <c:v>53.8</c:v>
                </c:pt>
              </c:numCache>
            </c:numRef>
          </c:val>
          <c:extLst>
            <c:ext xmlns:c16="http://schemas.microsoft.com/office/drawing/2014/chart" uri="{C3380CC4-5D6E-409C-BE32-E72D297353CC}">
              <c16:uniqueId val="{00000003-60D7-48D4-9C17-816491AACC6B}"/>
            </c:ext>
          </c:extLst>
        </c:ser>
        <c:dLbls>
          <c:showLegendKey val="0"/>
          <c:showVal val="0"/>
          <c:showCatName val="0"/>
          <c:showSerName val="0"/>
          <c:showPercent val="0"/>
          <c:showBubbleSize val="0"/>
        </c:dLbls>
        <c:gapWidth val="100"/>
        <c:overlap val="-24"/>
        <c:axId val="601008720"/>
        <c:axId val="601014704"/>
      </c:barChart>
      <c:catAx>
        <c:axId val="601008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4704"/>
        <c:crosses val="autoZero"/>
        <c:auto val="1"/>
        <c:lblAlgn val="ctr"/>
        <c:lblOffset val="100"/>
        <c:noMultiLvlLbl val="0"/>
      </c:catAx>
      <c:valAx>
        <c:axId val="601014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087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9">
  <a:schemeClr val="accent6"/>
</cs:colorStyle>
</file>

<file path=ppt/charts/colors23.xml><?xml version="1.0" encoding="utf-8"?>
<cs:colorStyle xmlns:cs="http://schemas.microsoft.com/office/drawing/2012/chartStyle" xmlns:a="http://schemas.openxmlformats.org/drawingml/2006/main" meth="withinLinearReversed" id="26">
  <a:schemeClr val="accent6"/>
</cs:colorStyle>
</file>

<file path=ppt/charts/colors24.xml><?xml version="1.0" encoding="utf-8"?>
<cs:colorStyle xmlns:cs="http://schemas.microsoft.com/office/drawing/2012/chartStyle" xmlns:a="http://schemas.openxmlformats.org/drawingml/2006/main" meth="withinLinear" id="19">
  <a:schemeClr val="accent6"/>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9">
  <a:schemeClr val="accent6"/>
</cs:colorStyle>
</file>

<file path=ppt/charts/colors28.xml><?xml version="1.0" encoding="utf-8"?>
<cs:colorStyle xmlns:cs="http://schemas.microsoft.com/office/drawing/2012/chartStyle" xmlns:a="http://schemas.openxmlformats.org/drawingml/2006/main" meth="withinLinear" id="19">
  <a:schemeClr val="accent6"/>
</cs:colorStyle>
</file>

<file path=ppt/charts/colors29.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C82CA-3600-44D3-8211-1B763B7D2BD4}" type="datetimeFigureOut">
              <a:rPr lang="es-MX" smtClean="0"/>
              <a:t>22/10/2021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6A447-C21C-4932-8B8E-AAC55AC451E0}" type="slidenum">
              <a:rPr lang="es-MX" smtClean="0"/>
              <a:t>‹Nº›</a:t>
            </a:fld>
            <a:endParaRPr lang="es-MX"/>
          </a:p>
        </p:txBody>
      </p:sp>
    </p:spTree>
    <p:extLst>
      <p:ext uri="{BB962C8B-B14F-4D97-AF65-F5344CB8AC3E}">
        <p14:creationId xmlns:p14="http://schemas.microsoft.com/office/powerpoint/2010/main" val="91069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88330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20269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47921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26901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58294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ECE28F2-3F3A-4B02-A796-C85DC5C61A02}"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50150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ECE28F2-3F3A-4B02-A796-C85DC5C61A02}"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64402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ECE28F2-3F3A-4B02-A796-C85DC5C61A02}"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33818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E28F2-3F3A-4B02-A796-C85DC5C61A02}"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89917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CE28F2-3F3A-4B02-A796-C85DC5C61A02}"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59972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CE28F2-3F3A-4B02-A796-C85DC5C61A02}"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39251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E28F2-3F3A-4B02-A796-C85DC5C61A02}"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1942D-E1C3-42D8-BA87-92BCB4B469C7}" type="slidenum">
              <a:rPr lang="es-MX" smtClean="0"/>
              <a:t>‹Nº›</a:t>
            </a:fld>
            <a:endParaRPr lang="es-MX"/>
          </a:p>
        </p:txBody>
      </p:sp>
    </p:spTree>
    <p:extLst>
      <p:ext uri="{BB962C8B-B14F-4D97-AF65-F5344CB8AC3E}">
        <p14:creationId xmlns:p14="http://schemas.microsoft.com/office/powerpoint/2010/main" val="1001122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1729696" y="4653137"/>
            <a:ext cx="6296211" cy="923330"/>
          </a:xfrm>
          <a:prstGeom prst="rect">
            <a:avLst/>
          </a:prstGeom>
          <a:noFill/>
        </p:spPr>
        <p:txBody>
          <a:bodyPr wrap="none" rtlCol="0">
            <a:spAutoFit/>
          </a:bodyPr>
          <a:lstStyle/>
          <a:p>
            <a:pPr algn="ctr"/>
            <a:r>
              <a:rPr lang="es-MX" b="1" dirty="0"/>
              <a:t>RESULTADOS EVALUACIÓN DE </a:t>
            </a:r>
          </a:p>
          <a:p>
            <a:pPr algn="ctr"/>
            <a:r>
              <a:rPr lang="es-MX" b="1" dirty="0"/>
              <a:t>AMBIENTE DE TRABAJO 2019 DE</a:t>
            </a:r>
          </a:p>
          <a:p>
            <a:pPr algn="ctr"/>
            <a:r>
              <a:rPr lang="es-MX" b="1" dirty="0"/>
              <a:t>UNIDAD ACADEMICA DE MEDICINA VETERINARIA Y ZOOTECNIA</a:t>
            </a:r>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46328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 .- 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295660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8A9E60DA-1F42-4FFB-A28B-B9F74D7C8CAF}"/>
              </a:ext>
            </a:extLst>
          </p:cNvPr>
          <p:cNvGraphicFramePr>
            <a:graphicFrameLocks/>
          </p:cNvGraphicFramePr>
          <p:nvPr>
            <p:extLst>
              <p:ext uri="{D42A27DB-BD31-4B8C-83A1-F6EECF244321}">
                <p14:modId xmlns:p14="http://schemas.microsoft.com/office/powerpoint/2010/main" val="3116929397"/>
              </p:ext>
            </p:extLst>
          </p:nvPr>
        </p:nvGraphicFramePr>
        <p:xfrm>
          <a:off x="1474019" y="142123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7435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a16="http://schemas.microsoft.com/office/drawing/2014/main" id="{BAFA9978-FD5C-4568-BD6A-1CAC05D31784}"/>
              </a:ext>
            </a:extLst>
          </p:cNvPr>
          <p:cNvGraphicFramePr>
            <a:graphicFrameLocks/>
          </p:cNvGraphicFramePr>
          <p:nvPr>
            <p:extLst>
              <p:ext uri="{D42A27DB-BD31-4B8C-83A1-F6EECF244321}">
                <p14:modId xmlns:p14="http://schemas.microsoft.com/office/powerpoint/2010/main" val="554426362"/>
              </p:ext>
            </p:extLst>
          </p:nvPr>
        </p:nvGraphicFramePr>
        <p:xfrm>
          <a:off x="1474776" y="14716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732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08AC3827-1855-4F7F-8EB0-7A014DD26A05}"/>
              </a:ext>
            </a:extLst>
          </p:cNvPr>
          <p:cNvGraphicFramePr>
            <a:graphicFrameLocks/>
          </p:cNvGraphicFramePr>
          <p:nvPr>
            <p:extLst>
              <p:ext uri="{D42A27DB-BD31-4B8C-83A1-F6EECF244321}">
                <p14:modId xmlns:p14="http://schemas.microsoft.com/office/powerpoint/2010/main" val="65458389"/>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28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3" name="Gráfico 22">
            <a:extLst>
              <a:ext uri="{FF2B5EF4-FFF2-40B4-BE49-F238E27FC236}">
                <a16:creationId xmlns:a16="http://schemas.microsoft.com/office/drawing/2014/main" id="{0C17CD44-E642-464C-858D-FEF7D75ECD61}"/>
              </a:ext>
            </a:extLst>
          </p:cNvPr>
          <p:cNvGraphicFramePr>
            <a:graphicFrameLocks/>
          </p:cNvGraphicFramePr>
          <p:nvPr>
            <p:extLst>
              <p:ext uri="{D42A27DB-BD31-4B8C-83A1-F6EECF244321}">
                <p14:modId xmlns:p14="http://schemas.microsoft.com/office/powerpoint/2010/main" val="1621120122"/>
              </p:ext>
            </p:extLst>
          </p:nvPr>
        </p:nvGraphicFramePr>
        <p:xfrm>
          <a:off x="1605456" y="1442046"/>
          <a:ext cx="6796800" cy="4104000"/>
        </p:xfrm>
        <a:graphic>
          <a:graphicData uri="http://schemas.openxmlformats.org/drawingml/2006/chart">
            <c:chart xmlns:c="http://schemas.openxmlformats.org/drawingml/2006/chart" xmlns:r="http://schemas.openxmlformats.org/officeDocument/2006/relationships" r:id="rId5"/>
          </a:graphicData>
        </a:graphic>
      </p:graphicFrame>
      <p:sp>
        <p:nvSpPr>
          <p:cNvPr id="6" name="CuadroTexto 5">
            <a:extLst>
              <a:ext uri="{FF2B5EF4-FFF2-40B4-BE49-F238E27FC236}">
                <a16:creationId xmlns:a16="http://schemas.microsoft.com/office/drawing/2014/main" id="{BAD5EE99-EC3A-432F-B337-AD35EBA23974}"/>
              </a:ext>
            </a:extLst>
          </p:cNvPr>
          <p:cNvSpPr txBox="1"/>
          <p:nvPr/>
        </p:nvSpPr>
        <p:spPr>
          <a:xfrm>
            <a:off x="2324100" y="3839597"/>
            <a:ext cx="367510" cy="276999"/>
          </a:xfrm>
          <a:prstGeom prst="rect">
            <a:avLst/>
          </a:prstGeom>
          <a:noFill/>
        </p:spPr>
        <p:txBody>
          <a:bodyPr wrap="square" rtlCol="0">
            <a:spAutoFit/>
          </a:bodyPr>
          <a:lstStyle/>
          <a:p>
            <a:r>
              <a:rPr lang="es-MX" sz="1200" dirty="0"/>
              <a:t>1</a:t>
            </a:r>
            <a:endParaRPr lang="es-MX" dirty="0"/>
          </a:p>
        </p:txBody>
      </p:sp>
      <p:sp>
        <p:nvSpPr>
          <p:cNvPr id="20" name="CuadroTexto 19">
            <a:extLst>
              <a:ext uri="{FF2B5EF4-FFF2-40B4-BE49-F238E27FC236}">
                <a16:creationId xmlns:a16="http://schemas.microsoft.com/office/drawing/2014/main" id="{64421A36-E4A8-487D-8C18-DC7480DE817F}"/>
              </a:ext>
            </a:extLst>
          </p:cNvPr>
          <p:cNvSpPr txBox="1"/>
          <p:nvPr/>
        </p:nvSpPr>
        <p:spPr>
          <a:xfrm>
            <a:off x="3103291" y="3839596"/>
            <a:ext cx="367510" cy="276999"/>
          </a:xfrm>
          <a:prstGeom prst="rect">
            <a:avLst/>
          </a:prstGeom>
          <a:noFill/>
        </p:spPr>
        <p:txBody>
          <a:bodyPr wrap="square" rtlCol="0">
            <a:spAutoFit/>
          </a:bodyPr>
          <a:lstStyle/>
          <a:p>
            <a:r>
              <a:rPr lang="es-MX" sz="1200" dirty="0"/>
              <a:t>2</a:t>
            </a:r>
            <a:endParaRPr lang="es-MX" dirty="0"/>
          </a:p>
        </p:txBody>
      </p:sp>
      <p:sp>
        <p:nvSpPr>
          <p:cNvPr id="24" name="CuadroTexto 23">
            <a:extLst>
              <a:ext uri="{FF2B5EF4-FFF2-40B4-BE49-F238E27FC236}">
                <a16:creationId xmlns:a16="http://schemas.microsoft.com/office/drawing/2014/main" id="{248FF874-0298-4845-A3EB-044F740491D6}"/>
              </a:ext>
            </a:extLst>
          </p:cNvPr>
          <p:cNvSpPr txBox="1"/>
          <p:nvPr/>
        </p:nvSpPr>
        <p:spPr>
          <a:xfrm>
            <a:off x="3865953" y="3839597"/>
            <a:ext cx="367510" cy="276999"/>
          </a:xfrm>
          <a:prstGeom prst="rect">
            <a:avLst/>
          </a:prstGeom>
          <a:noFill/>
        </p:spPr>
        <p:txBody>
          <a:bodyPr wrap="square" rtlCol="0">
            <a:spAutoFit/>
          </a:bodyPr>
          <a:lstStyle/>
          <a:p>
            <a:r>
              <a:rPr lang="es-MX" sz="1200" dirty="0"/>
              <a:t>3</a:t>
            </a:r>
            <a:endParaRPr lang="es-MX" dirty="0"/>
          </a:p>
        </p:txBody>
      </p:sp>
      <p:sp>
        <p:nvSpPr>
          <p:cNvPr id="25" name="CuadroTexto 24">
            <a:extLst>
              <a:ext uri="{FF2B5EF4-FFF2-40B4-BE49-F238E27FC236}">
                <a16:creationId xmlns:a16="http://schemas.microsoft.com/office/drawing/2014/main" id="{5609EB2A-7EB0-40A2-940A-045EE3C2C9FB}"/>
              </a:ext>
            </a:extLst>
          </p:cNvPr>
          <p:cNvSpPr txBox="1"/>
          <p:nvPr/>
        </p:nvSpPr>
        <p:spPr>
          <a:xfrm>
            <a:off x="4633275" y="3839863"/>
            <a:ext cx="367510" cy="276999"/>
          </a:xfrm>
          <a:prstGeom prst="rect">
            <a:avLst/>
          </a:prstGeom>
          <a:noFill/>
        </p:spPr>
        <p:txBody>
          <a:bodyPr wrap="square" rtlCol="0">
            <a:spAutoFit/>
          </a:bodyPr>
          <a:lstStyle/>
          <a:p>
            <a:r>
              <a:rPr lang="es-MX" sz="1200" dirty="0"/>
              <a:t>4</a:t>
            </a:r>
            <a:endParaRPr lang="es-MX" dirty="0"/>
          </a:p>
        </p:txBody>
      </p:sp>
      <p:sp>
        <p:nvSpPr>
          <p:cNvPr id="26" name="CuadroTexto 25">
            <a:extLst>
              <a:ext uri="{FF2B5EF4-FFF2-40B4-BE49-F238E27FC236}">
                <a16:creationId xmlns:a16="http://schemas.microsoft.com/office/drawing/2014/main" id="{DF8CF0D0-C596-4C31-9D4E-24B0BE146613}"/>
              </a:ext>
            </a:extLst>
          </p:cNvPr>
          <p:cNvSpPr txBox="1"/>
          <p:nvPr/>
        </p:nvSpPr>
        <p:spPr>
          <a:xfrm>
            <a:off x="5416084" y="3839596"/>
            <a:ext cx="367510" cy="276999"/>
          </a:xfrm>
          <a:prstGeom prst="rect">
            <a:avLst/>
          </a:prstGeom>
          <a:noFill/>
        </p:spPr>
        <p:txBody>
          <a:bodyPr wrap="square" rtlCol="0">
            <a:spAutoFit/>
          </a:bodyPr>
          <a:lstStyle/>
          <a:p>
            <a:r>
              <a:rPr lang="es-MX" sz="1200" dirty="0"/>
              <a:t>5</a:t>
            </a:r>
            <a:endParaRPr lang="es-MX" dirty="0"/>
          </a:p>
        </p:txBody>
      </p:sp>
      <p:sp>
        <p:nvSpPr>
          <p:cNvPr id="27" name="CuadroTexto 26">
            <a:extLst>
              <a:ext uri="{FF2B5EF4-FFF2-40B4-BE49-F238E27FC236}">
                <a16:creationId xmlns:a16="http://schemas.microsoft.com/office/drawing/2014/main" id="{89980DD6-9C55-47DE-B49D-B86A4883C70F}"/>
              </a:ext>
            </a:extLst>
          </p:cNvPr>
          <p:cNvSpPr txBox="1"/>
          <p:nvPr/>
        </p:nvSpPr>
        <p:spPr>
          <a:xfrm>
            <a:off x="6197194" y="3839596"/>
            <a:ext cx="367510" cy="276999"/>
          </a:xfrm>
          <a:prstGeom prst="rect">
            <a:avLst/>
          </a:prstGeom>
          <a:noFill/>
        </p:spPr>
        <p:txBody>
          <a:bodyPr wrap="square" rtlCol="0">
            <a:spAutoFit/>
          </a:bodyPr>
          <a:lstStyle/>
          <a:p>
            <a:r>
              <a:rPr lang="es-MX" sz="1200" dirty="0"/>
              <a:t>6</a:t>
            </a:r>
            <a:endParaRPr lang="es-MX" dirty="0"/>
          </a:p>
        </p:txBody>
      </p:sp>
      <p:sp>
        <p:nvSpPr>
          <p:cNvPr id="28" name="CuadroTexto 27">
            <a:extLst>
              <a:ext uri="{FF2B5EF4-FFF2-40B4-BE49-F238E27FC236}">
                <a16:creationId xmlns:a16="http://schemas.microsoft.com/office/drawing/2014/main" id="{4E4B8030-E28F-4B5D-8EC2-51712337B145}"/>
              </a:ext>
            </a:extLst>
          </p:cNvPr>
          <p:cNvSpPr txBox="1"/>
          <p:nvPr/>
        </p:nvSpPr>
        <p:spPr>
          <a:xfrm>
            <a:off x="6967097" y="3840051"/>
            <a:ext cx="367510" cy="276999"/>
          </a:xfrm>
          <a:prstGeom prst="rect">
            <a:avLst/>
          </a:prstGeom>
          <a:noFill/>
        </p:spPr>
        <p:txBody>
          <a:bodyPr wrap="square" rtlCol="0">
            <a:spAutoFit/>
          </a:bodyPr>
          <a:lstStyle/>
          <a:p>
            <a:r>
              <a:rPr lang="es-MX" sz="1200" dirty="0"/>
              <a:t>7</a:t>
            </a:r>
            <a:endParaRPr lang="es-MX" dirty="0"/>
          </a:p>
        </p:txBody>
      </p:sp>
      <p:sp>
        <p:nvSpPr>
          <p:cNvPr id="31" name="CuadroTexto 30">
            <a:extLst>
              <a:ext uri="{FF2B5EF4-FFF2-40B4-BE49-F238E27FC236}">
                <a16:creationId xmlns:a16="http://schemas.microsoft.com/office/drawing/2014/main" id="{8B22497D-F870-4E63-B6C9-6AC77117B041}"/>
              </a:ext>
            </a:extLst>
          </p:cNvPr>
          <p:cNvSpPr txBox="1"/>
          <p:nvPr/>
        </p:nvSpPr>
        <p:spPr>
          <a:xfrm>
            <a:off x="7744216" y="3839596"/>
            <a:ext cx="367510" cy="276999"/>
          </a:xfrm>
          <a:prstGeom prst="rect">
            <a:avLst/>
          </a:prstGeom>
          <a:noFill/>
        </p:spPr>
        <p:txBody>
          <a:bodyPr wrap="square" rtlCol="0">
            <a:spAutoFit/>
          </a:bodyPr>
          <a:lstStyle/>
          <a:p>
            <a:r>
              <a:rPr lang="es-MX" sz="1200" dirty="0"/>
              <a:t>8</a:t>
            </a:r>
            <a:endParaRPr lang="es-MX" dirty="0"/>
          </a:p>
        </p:txBody>
      </p:sp>
      <p:sp>
        <p:nvSpPr>
          <p:cNvPr id="32" name="CuadroTexto 31">
            <a:extLst>
              <a:ext uri="{FF2B5EF4-FFF2-40B4-BE49-F238E27FC236}">
                <a16:creationId xmlns:a16="http://schemas.microsoft.com/office/drawing/2014/main" id="{EBCD9E3B-55C6-4933-A99D-31A45BF4D83A}"/>
              </a:ext>
            </a:extLst>
          </p:cNvPr>
          <p:cNvSpPr txBox="1"/>
          <p:nvPr/>
        </p:nvSpPr>
        <p:spPr>
          <a:xfrm>
            <a:off x="2324100" y="3839596"/>
            <a:ext cx="367510" cy="276999"/>
          </a:xfrm>
          <a:prstGeom prst="rect">
            <a:avLst/>
          </a:prstGeom>
          <a:noFill/>
        </p:spPr>
        <p:txBody>
          <a:bodyPr wrap="square" rtlCol="0">
            <a:spAutoFit/>
          </a:bodyPr>
          <a:lstStyle/>
          <a:p>
            <a:r>
              <a:rPr lang="es-MX" sz="1200" dirty="0"/>
              <a:t>1</a:t>
            </a:r>
            <a:endParaRPr lang="es-MX" dirty="0"/>
          </a:p>
        </p:txBody>
      </p:sp>
      <p:sp>
        <p:nvSpPr>
          <p:cNvPr id="33" name="CuadroTexto 32">
            <a:extLst>
              <a:ext uri="{FF2B5EF4-FFF2-40B4-BE49-F238E27FC236}">
                <a16:creationId xmlns:a16="http://schemas.microsoft.com/office/drawing/2014/main" id="{1012EBDE-67F9-443C-85F1-72448A861DA4}"/>
              </a:ext>
            </a:extLst>
          </p:cNvPr>
          <p:cNvSpPr txBox="1"/>
          <p:nvPr/>
        </p:nvSpPr>
        <p:spPr>
          <a:xfrm>
            <a:off x="3103291" y="3839595"/>
            <a:ext cx="367510" cy="276999"/>
          </a:xfrm>
          <a:prstGeom prst="rect">
            <a:avLst/>
          </a:prstGeom>
          <a:noFill/>
        </p:spPr>
        <p:txBody>
          <a:bodyPr wrap="square" rtlCol="0">
            <a:spAutoFit/>
          </a:bodyPr>
          <a:lstStyle/>
          <a:p>
            <a:r>
              <a:rPr lang="es-MX" sz="1200" dirty="0"/>
              <a:t>2</a:t>
            </a:r>
            <a:endParaRPr lang="es-MX" dirty="0"/>
          </a:p>
        </p:txBody>
      </p:sp>
      <p:sp>
        <p:nvSpPr>
          <p:cNvPr id="34" name="CuadroTexto 33">
            <a:extLst>
              <a:ext uri="{FF2B5EF4-FFF2-40B4-BE49-F238E27FC236}">
                <a16:creationId xmlns:a16="http://schemas.microsoft.com/office/drawing/2014/main" id="{740C3FCC-D875-48FD-B0AE-26EF1EE73BF7}"/>
              </a:ext>
            </a:extLst>
          </p:cNvPr>
          <p:cNvSpPr txBox="1"/>
          <p:nvPr/>
        </p:nvSpPr>
        <p:spPr>
          <a:xfrm>
            <a:off x="3865953" y="3839596"/>
            <a:ext cx="367510" cy="276999"/>
          </a:xfrm>
          <a:prstGeom prst="rect">
            <a:avLst/>
          </a:prstGeom>
          <a:noFill/>
        </p:spPr>
        <p:txBody>
          <a:bodyPr wrap="square" rtlCol="0">
            <a:spAutoFit/>
          </a:bodyPr>
          <a:lstStyle/>
          <a:p>
            <a:r>
              <a:rPr lang="es-MX" sz="1200" dirty="0"/>
              <a:t>3</a:t>
            </a:r>
            <a:endParaRPr lang="es-MX" dirty="0"/>
          </a:p>
        </p:txBody>
      </p:sp>
      <p:sp>
        <p:nvSpPr>
          <p:cNvPr id="35" name="CuadroTexto 34">
            <a:extLst>
              <a:ext uri="{FF2B5EF4-FFF2-40B4-BE49-F238E27FC236}">
                <a16:creationId xmlns:a16="http://schemas.microsoft.com/office/drawing/2014/main" id="{4B6B6757-5A72-4834-AE2F-E8A327895447}"/>
              </a:ext>
            </a:extLst>
          </p:cNvPr>
          <p:cNvSpPr txBox="1"/>
          <p:nvPr/>
        </p:nvSpPr>
        <p:spPr>
          <a:xfrm>
            <a:off x="4633275" y="3839595"/>
            <a:ext cx="367510" cy="276999"/>
          </a:xfrm>
          <a:prstGeom prst="rect">
            <a:avLst/>
          </a:prstGeom>
          <a:noFill/>
        </p:spPr>
        <p:txBody>
          <a:bodyPr wrap="square" rtlCol="0">
            <a:spAutoFit/>
          </a:bodyPr>
          <a:lstStyle/>
          <a:p>
            <a:r>
              <a:rPr lang="es-MX" sz="1200" dirty="0"/>
              <a:t>4</a:t>
            </a:r>
            <a:endParaRPr lang="es-MX" dirty="0"/>
          </a:p>
        </p:txBody>
      </p:sp>
      <p:sp>
        <p:nvSpPr>
          <p:cNvPr id="36" name="CuadroTexto 35">
            <a:extLst>
              <a:ext uri="{FF2B5EF4-FFF2-40B4-BE49-F238E27FC236}">
                <a16:creationId xmlns:a16="http://schemas.microsoft.com/office/drawing/2014/main" id="{1757ECB2-D7DE-419E-8C24-957E175346F3}"/>
              </a:ext>
            </a:extLst>
          </p:cNvPr>
          <p:cNvSpPr txBox="1"/>
          <p:nvPr/>
        </p:nvSpPr>
        <p:spPr>
          <a:xfrm>
            <a:off x="2324100" y="3839328"/>
            <a:ext cx="367510" cy="276999"/>
          </a:xfrm>
          <a:prstGeom prst="rect">
            <a:avLst/>
          </a:prstGeom>
          <a:noFill/>
        </p:spPr>
        <p:txBody>
          <a:bodyPr wrap="square" rtlCol="0">
            <a:spAutoFit/>
          </a:bodyPr>
          <a:lstStyle/>
          <a:p>
            <a:r>
              <a:rPr lang="es-MX" sz="1200" dirty="0"/>
              <a:t>1</a:t>
            </a:r>
            <a:endParaRPr lang="es-MX" dirty="0"/>
          </a:p>
        </p:txBody>
      </p:sp>
      <p:sp>
        <p:nvSpPr>
          <p:cNvPr id="37" name="CuadroTexto 36">
            <a:extLst>
              <a:ext uri="{FF2B5EF4-FFF2-40B4-BE49-F238E27FC236}">
                <a16:creationId xmlns:a16="http://schemas.microsoft.com/office/drawing/2014/main" id="{08F30629-7978-4153-824F-49EDBBCA3D75}"/>
              </a:ext>
            </a:extLst>
          </p:cNvPr>
          <p:cNvSpPr txBox="1"/>
          <p:nvPr/>
        </p:nvSpPr>
        <p:spPr>
          <a:xfrm>
            <a:off x="3103291" y="3839327"/>
            <a:ext cx="367510" cy="276999"/>
          </a:xfrm>
          <a:prstGeom prst="rect">
            <a:avLst/>
          </a:prstGeom>
          <a:noFill/>
        </p:spPr>
        <p:txBody>
          <a:bodyPr wrap="square" rtlCol="0">
            <a:spAutoFit/>
          </a:bodyPr>
          <a:lstStyle/>
          <a:p>
            <a:r>
              <a:rPr lang="es-MX" sz="1200" dirty="0"/>
              <a:t>2</a:t>
            </a:r>
            <a:endParaRPr lang="es-MX" dirty="0"/>
          </a:p>
        </p:txBody>
      </p:sp>
      <p:sp>
        <p:nvSpPr>
          <p:cNvPr id="38" name="CuadroTexto 37">
            <a:extLst>
              <a:ext uri="{FF2B5EF4-FFF2-40B4-BE49-F238E27FC236}">
                <a16:creationId xmlns:a16="http://schemas.microsoft.com/office/drawing/2014/main" id="{5F98FC9D-77D6-4A50-B5DB-EB55E8AA2010}"/>
              </a:ext>
            </a:extLst>
          </p:cNvPr>
          <p:cNvSpPr txBox="1"/>
          <p:nvPr/>
        </p:nvSpPr>
        <p:spPr>
          <a:xfrm>
            <a:off x="3865953" y="3839328"/>
            <a:ext cx="367510" cy="276999"/>
          </a:xfrm>
          <a:prstGeom prst="rect">
            <a:avLst/>
          </a:prstGeom>
          <a:noFill/>
        </p:spPr>
        <p:txBody>
          <a:bodyPr wrap="square" rtlCol="0">
            <a:spAutoFit/>
          </a:bodyPr>
          <a:lstStyle/>
          <a:p>
            <a:r>
              <a:rPr lang="es-MX" sz="1200" dirty="0"/>
              <a:t>3</a:t>
            </a:r>
            <a:endParaRPr lang="es-MX" dirty="0"/>
          </a:p>
        </p:txBody>
      </p:sp>
      <p:sp>
        <p:nvSpPr>
          <p:cNvPr id="39" name="CuadroTexto 38">
            <a:extLst>
              <a:ext uri="{FF2B5EF4-FFF2-40B4-BE49-F238E27FC236}">
                <a16:creationId xmlns:a16="http://schemas.microsoft.com/office/drawing/2014/main" id="{E8EA7127-1A95-4570-90A9-1ECB1A587922}"/>
              </a:ext>
            </a:extLst>
          </p:cNvPr>
          <p:cNvSpPr txBox="1"/>
          <p:nvPr/>
        </p:nvSpPr>
        <p:spPr>
          <a:xfrm>
            <a:off x="5416084" y="3839327"/>
            <a:ext cx="367510" cy="276999"/>
          </a:xfrm>
          <a:prstGeom prst="rect">
            <a:avLst/>
          </a:prstGeom>
          <a:noFill/>
        </p:spPr>
        <p:txBody>
          <a:bodyPr wrap="square" rtlCol="0">
            <a:spAutoFit/>
          </a:bodyPr>
          <a:lstStyle/>
          <a:p>
            <a:r>
              <a:rPr lang="es-MX" sz="1200" dirty="0"/>
              <a:t>5</a:t>
            </a:r>
            <a:endParaRPr lang="es-MX" dirty="0"/>
          </a:p>
        </p:txBody>
      </p:sp>
      <p:sp>
        <p:nvSpPr>
          <p:cNvPr id="40" name="CuadroTexto 39">
            <a:extLst>
              <a:ext uri="{FF2B5EF4-FFF2-40B4-BE49-F238E27FC236}">
                <a16:creationId xmlns:a16="http://schemas.microsoft.com/office/drawing/2014/main" id="{AD639A1B-ED11-4A5A-96F6-CB4E203E87F4}"/>
              </a:ext>
            </a:extLst>
          </p:cNvPr>
          <p:cNvSpPr txBox="1"/>
          <p:nvPr/>
        </p:nvSpPr>
        <p:spPr>
          <a:xfrm>
            <a:off x="6197194" y="3839327"/>
            <a:ext cx="367510" cy="276999"/>
          </a:xfrm>
          <a:prstGeom prst="rect">
            <a:avLst/>
          </a:prstGeom>
          <a:noFill/>
        </p:spPr>
        <p:txBody>
          <a:bodyPr wrap="square" rtlCol="0">
            <a:spAutoFit/>
          </a:bodyPr>
          <a:lstStyle/>
          <a:p>
            <a:r>
              <a:rPr lang="es-MX" sz="1200" dirty="0"/>
              <a:t>6</a:t>
            </a:r>
            <a:endParaRPr lang="es-MX" dirty="0"/>
          </a:p>
        </p:txBody>
      </p:sp>
      <p:sp>
        <p:nvSpPr>
          <p:cNvPr id="41" name="CuadroTexto 40">
            <a:extLst>
              <a:ext uri="{FF2B5EF4-FFF2-40B4-BE49-F238E27FC236}">
                <a16:creationId xmlns:a16="http://schemas.microsoft.com/office/drawing/2014/main" id="{2392B645-FDCF-4DDD-873E-0DC0415EE763}"/>
              </a:ext>
            </a:extLst>
          </p:cNvPr>
          <p:cNvSpPr txBox="1"/>
          <p:nvPr/>
        </p:nvSpPr>
        <p:spPr>
          <a:xfrm>
            <a:off x="4633275" y="3839326"/>
            <a:ext cx="367510" cy="276999"/>
          </a:xfrm>
          <a:prstGeom prst="rect">
            <a:avLst/>
          </a:prstGeom>
          <a:noFill/>
        </p:spPr>
        <p:txBody>
          <a:bodyPr wrap="square" rtlCol="0">
            <a:spAutoFit/>
          </a:bodyPr>
          <a:lstStyle/>
          <a:p>
            <a:r>
              <a:rPr lang="es-MX" sz="1200" dirty="0"/>
              <a:t>4</a:t>
            </a:r>
            <a:endParaRPr lang="es-MX" dirty="0"/>
          </a:p>
        </p:txBody>
      </p:sp>
      <p:sp>
        <p:nvSpPr>
          <p:cNvPr id="42" name="CuadroTexto 41">
            <a:extLst>
              <a:ext uri="{FF2B5EF4-FFF2-40B4-BE49-F238E27FC236}">
                <a16:creationId xmlns:a16="http://schemas.microsoft.com/office/drawing/2014/main" id="{8F422F5B-BF03-4A9B-95CB-742FA37ED6FE}"/>
              </a:ext>
            </a:extLst>
          </p:cNvPr>
          <p:cNvSpPr txBox="1"/>
          <p:nvPr/>
        </p:nvSpPr>
        <p:spPr>
          <a:xfrm>
            <a:off x="2324100" y="3839059"/>
            <a:ext cx="367510" cy="276999"/>
          </a:xfrm>
          <a:prstGeom prst="rect">
            <a:avLst/>
          </a:prstGeom>
          <a:noFill/>
        </p:spPr>
        <p:txBody>
          <a:bodyPr wrap="square" rtlCol="0">
            <a:spAutoFit/>
          </a:bodyPr>
          <a:lstStyle/>
          <a:p>
            <a:r>
              <a:rPr lang="es-MX" sz="1200" dirty="0"/>
              <a:t>1</a:t>
            </a:r>
            <a:endParaRPr lang="es-MX" dirty="0"/>
          </a:p>
        </p:txBody>
      </p:sp>
      <p:sp>
        <p:nvSpPr>
          <p:cNvPr id="43" name="CuadroTexto 42">
            <a:extLst>
              <a:ext uri="{FF2B5EF4-FFF2-40B4-BE49-F238E27FC236}">
                <a16:creationId xmlns:a16="http://schemas.microsoft.com/office/drawing/2014/main" id="{A5B06E31-A1C3-4CB3-B155-18AC9372F511}"/>
              </a:ext>
            </a:extLst>
          </p:cNvPr>
          <p:cNvSpPr txBox="1"/>
          <p:nvPr/>
        </p:nvSpPr>
        <p:spPr>
          <a:xfrm>
            <a:off x="3103291" y="3839058"/>
            <a:ext cx="367510" cy="276999"/>
          </a:xfrm>
          <a:prstGeom prst="rect">
            <a:avLst/>
          </a:prstGeom>
          <a:noFill/>
        </p:spPr>
        <p:txBody>
          <a:bodyPr wrap="square" rtlCol="0">
            <a:spAutoFit/>
          </a:bodyPr>
          <a:lstStyle/>
          <a:p>
            <a:r>
              <a:rPr lang="es-MX" sz="1200" dirty="0"/>
              <a:t>2</a:t>
            </a:r>
            <a:endParaRPr lang="es-MX" dirty="0"/>
          </a:p>
        </p:txBody>
      </p:sp>
      <p:sp>
        <p:nvSpPr>
          <p:cNvPr id="44" name="CuadroTexto 43">
            <a:extLst>
              <a:ext uri="{FF2B5EF4-FFF2-40B4-BE49-F238E27FC236}">
                <a16:creationId xmlns:a16="http://schemas.microsoft.com/office/drawing/2014/main" id="{2A320D70-495B-4647-AF05-70356844928D}"/>
              </a:ext>
            </a:extLst>
          </p:cNvPr>
          <p:cNvSpPr txBox="1"/>
          <p:nvPr/>
        </p:nvSpPr>
        <p:spPr>
          <a:xfrm>
            <a:off x="3865953" y="3839059"/>
            <a:ext cx="367510" cy="276999"/>
          </a:xfrm>
          <a:prstGeom prst="rect">
            <a:avLst/>
          </a:prstGeom>
          <a:noFill/>
        </p:spPr>
        <p:txBody>
          <a:bodyPr wrap="square" rtlCol="0">
            <a:spAutoFit/>
          </a:bodyPr>
          <a:lstStyle/>
          <a:p>
            <a:r>
              <a:rPr lang="es-MX" sz="1200" dirty="0"/>
              <a:t>3</a:t>
            </a:r>
            <a:endParaRPr lang="es-MX" dirty="0"/>
          </a:p>
        </p:txBody>
      </p:sp>
      <p:sp>
        <p:nvSpPr>
          <p:cNvPr id="45" name="CuadroTexto 44">
            <a:extLst>
              <a:ext uri="{FF2B5EF4-FFF2-40B4-BE49-F238E27FC236}">
                <a16:creationId xmlns:a16="http://schemas.microsoft.com/office/drawing/2014/main" id="{E7027ED9-F020-42DF-9489-923FE4EA24A1}"/>
              </a:ext>
            </a:extLst>
          </p:cNvPr>
          <p:cNvSpPr txBox="1"/>
          <p:nvPr/>
        </p:nvSpPr>
        <p:spPr>
          <a:xfrm>
            <a:off x="6967097" y="3839513"/>
            <a:ext cx="367510" cy="276999"/>
          </a:xfrm>
          <a:prstGeom prst="rect">
            <a:avLst/>
          </a:prstGeom>
          <a:noFill/>
        </p:spPr>
        <p:txBody>
          <a:bodyPr wrap="square" rtlCol="0">
            <a:spAutoFit/>
          </a:bodyPr>
          <a:lstStyle/>
          <a:p>
            <a:r>
              <a:rPr lang="es-MX" sz="1200" dirty="0"/>
              <a:t>7</a:t>
            </a:r>
            <a:endParaRPr lang="es-MX" dirty="0"/>
          </a:p>
        </p:txBody>
      </p:sp>
      <p:sp>
        <p:nvSpPr>
          <p:cNvPr id="46" name="CuadroTexto 45">
            <a:extLst>
              <a:ext uri="{FF2B5EF4-FFF2-40B4-BE49-F238E27FC236}">
                <a16:creationId xmlns:a16="http://schemas.microsoft.com/office/drawing/2014/main" id="{602F5BF5-5649-4D30-A1E0-EB634076365D}"/>
              </a:ext>
            </a:extLst>
          </p:cNvPr>
          <p:cNvSpPr txBox="1"/>
          <p:nvPr/>
        </p:nvSpPr>
        <p:spPr>
          <a:xfrm>
            <a:off x="7744216" y="3839058"/>
            <a:ext cx="367510" cy="276999"/>
          </a:xfrm>
          <a:prstGeom prst="rect">
            <a:avLst/>
          </a:prstGeom>
          <a:noFill/>
        </p:spPr>
        <p:txBody>
          <a:bodyPr wrap="square" rtlCol="0">
            <a:spAutoFit/>
          </a:bodyPr>
          <a:lstStyle/>
          <a:p>
            <a:r>
              <a:rPr lang="es-MX" sz="1200" dirty="0"/>
              <a:t>8</a:t>
            </a:r>
            <a:endParaRPr lang="es-MX" dirty="0"/>
          </a:p>
        </p:txBody>
      </p:sp>
      <p:sp>
        <p:nvSpPr>
          <p:cNvPr id="47" name="CuadroTexto 46">
            <a:extLst>
              <a:ext uri="{FF2B5EF4-FFF2-40B4-BE49-F238E27FC236}">
                <a16:creationId xmlns:a16="http://schemas.microsoft.com/office/drawing/2014/main" id="{72E6DB6C-02EE-4B4C-8ED4-E9C70BA474C6}"/>
              </a:ext>
            </a:extLst>
          </p:cNvPr>
          <p:cNvSpPr txBox="1"/>
          <p:nvPr/>
        </p:nvSpPr>
        <p:spPr>
          <a:xfrm>
            <a:off x="5416084" y="3838789"/>
            <a:ext cx="367510" cy="276999"/>
          </a:xfrm>
          <a:prstGeom prst="rect">
            <a:avLst/>
          </a:prstGeom>
          <a:noFill/>
        </p:spPr>
        <p:txBody>
          <a:bodyPr wrap="square" rtlCol="0">
            <a:spAutoFit/>
          </a:bodyPr>
          <a:lstStyle/>
          <a:p>
            <a:r>
              <a:rPr lang="es-MX" sz="1200" dirty="0"/>
              <a:t>5</a:t>
            </a:r>
            <a:endParaRPr lang="es-MX" dirty="0"/>
          </a:p>
        </p:txBody>
      </p:sp>
      <p:sp>
        <p:nvSpPr>
          <p:cNvPr id="48" name="CuadroTexto 47">
            <a:extLst>
              <a:ext uri="{FF2B5EF4-FFF2-40B4-BE49-F238E27FC236}">
                <a16:creationId xmlns:a16="http://schemas.microsoft.com/office/drawing/2014/main" id="{CF6D77A4-92A4-4B54-BD18-943A3D01FC14}"/>
              </a:ext>
            </a:extLst>
          </p:cNvPr>
          <p:cNvSpPr txBox="1"/>
          <p:nvPr/>
        </p:nvSpPr>
        <p:spPr>
          <a:xfrm>
            <a:off x="6197194" y="3838789"/>
            <a:ext cx="367510" cy="276999"/>
          </a:xfrm>
          <a:prstGeom prst="rect">
            <a:avLst/>
          </a:prstGeom>
          <a:noFill/>
        </p:spPr>
        <p:txBody>
          <a:bodyPr wrap="square" rtlCol="0">
            <a:spAutoFit/>
          </a:bodyPr>
          <a:lstStyle/>
          <a:p>
            <a:r>
              <a:rPr lang="es-MX" sz="1200" dirty="0"/>
              <a:t>6</a:t>
            </a:r>
            <a:endParaRPr lang="es-MX" dirty="0"/>
          </a:p>
        </p:txBody>
      </p:sp>
      <p:sp>
        <p:nvSpPr>
          <p:cNvPr id="49" name="CuadroTexto 48">
            <a:extLst>
              <a:ext uri="{FF2B5EF4-FFF2-40B4-BE49-F238E27FC236}">
                <a16:creationId xmlns:a16="http://schemas.microsoft.com/office/drawing/2014/main" id="{EBCD1F04-890F-400D-AB94-5A8A1532EC45}"/>
              </a:ext>
            </a:extLst>
          </p:cNvPr>
          <p:cNvSpPr txBox="1"/>
          <p:nvPr/>
        </p:nvSpPr>
        <p:spPr>
          <a:xfrm>
            <a:off x="4633275" y="3838788"/>
            <a:ext cx="367510" cy="276999"/>
          </a:xfrm>
          <a:prstGeom prst="rect">
            <a:avLst/>
          </a:prstGeom>
          <a:noFill/>
        </p:spPr>
        <p:txBody>
          <a:bodyPr wrap="square" rtlCol="0">
            <a:spAutoFit/>
          </a:bodyPr>
          <a:lstStyle/>
          <a:p>
            <a:r>
              <a:rPr lang="es-MX" sz="1200" dirty="0"/>
              <a:t>4</a:t>
            </a:r>
            <a:endParaRPr lang="es-MX" dirty="0"/>
          </a:p>
        </p:txBody>
      </p:sp>
      <p:sp>
        <p:nvSpPr>
          <p:cNvPr id="50" name="CuadroTexto 49">
            <a:extLst>
              <a:ext uri="{FF2B5EF4-FFF2-40B4-BE49-F238E27FC236}">
                <a16:creationId xmlns:a16="http://schemas.microsoft.com/office/drawing/2014/main" id="{4D3DFD52-E9D0-45D1-929F-491786515034}"/>
              </a:ext>
            </a:extLst>
          </p:cNvPr>
          <p:cNvSpPr txBox="1"/>
          <p:nvPr/>
        </p:nvSpPr>
        <p:spPr>
          <a:xfrm>
            <a:off x="2324100" y="3838521"/>
            <a:ext cx="367510" cy="276999"/>
          </a:xfrm>
          <a:prstGeom prst="rect">
            <a:avLst/>
          </a:prstGeom>
          <a:noFill/>
        </p:spPr>
        <p:txBody>
          <a:bodyPr wrap="square" rtlCol="0">
            <a:spAutoFit/>
          </a:bodyPr>
          <a:lstStyle/>
          <a:p>
            <a:r>
              <a:rPr lang="es-MX" sz="1200" dirty="0"/>
              <a:t>1</a:t>
            </a:r>
            <a:endParaRPr lang="es-MX" dirty="0"/>
          </a:p>
        </p:txBody>
      </p:sp>
      <p:sp>
        <p:nvSpPr>
          <p:cNvPr id="51" name="CuadroTexto 50">
            <a:extLst>
              <a:ext uri="{FF2B5EF4-FFF2-40B4-BE49-F238E27FC236}">
                <a16:creationId xmlns:a16="http://schemas.microsoft.com/office/drawing/2014/main" id="{CD2C62D8-FC9C-4F6E-99B0-F40DF585489E}"/>
              </a:ext>
            </a:extLst>
          </p:cNvPr>
          <p:cNvSpPr txBox="1"/>
          <p:nvPr/>
        </p:nvSpPr>
        <p:spPr>
          <a:xfrm>
            <a:off x="3103291" y="3838520"/>
            <a:ext cx="367510" cy="276999"/>
          </a:xfrm>
          <a:prstGeom prst="rect">
            <a:avLst/>
          </a:prstGeom>
          <a:noFill/>
        </p:spPr>
        <p:txBody>
          <a:bodyPr wrap="square" rtlCol="0">
            <a:spAutoFit/>
          </a:bodyPr>
          <a:lstStyle/>
          <a:p>
            <a:r>
              <a:rPr lang="es-MX" sz="1200" dirty="0"/>
              <a:t>2</a:t>
            </a:r>
            <a:endParaRPr lang="es-MX" dirty="0"/>
          </a:p>
        </p:txBody>
      </p:sp>
      <p:sp>
        <p:nvSpPr>
          <p:cNvPr id="52" name="CuadroTexto 51">
            <a:extLst>
              <a:ext uri="{FF2B5EF4-FFF2-40B4-BE49-F238E27FC236}">
                <a16:creationId xmlns:a16="http://schemas.microsoft.com/office/drawing/2014/main" id="{623C48F4-4B46-42B4-9891-8BD4769466D2}"/>
              </a:ext>
            </a:extLst>
          </p:cNvPr>
          <p:cNvSpPr txBox="1"/>
          <p:nvPr/>
        </p:nvSpPr>
        <p:spPr>
          <a:xfrm>
            <a:off x="3865953" y="3838521"/>
            <a:ext cx="367510" cy="276999"/>
          </a:xfrm>
          <a:prstGeom prst="rect">
            <a:avLst/>
          </a:prstGeom>
          <a:noFill/>
        </p:spPr>
        <p:txBody>
          <a:bodyPr wrap="square" rtlCol="0">
            <a:spAutoFit/>
          </a:bodyPr>
          <a:lstStyle/>
          <a:p>
            <a:r>
              <a:rPr lang="es-MX" sz="1200" dirty="0"/>
              <a:t>3</a:t>
            </a:r>
            <a:endParaRPr lang="es-MX" dirty="0"/>
          </a:p>
        </p:txBody>
      </p:sp>
    </p:spTree>
    <p:extLst>
      <p:ext uri="{BB962C8B-B14F-4D97-AF65-F5344CB8AC3E}">
        <p14:creationId xmlns:p14="http://schemas.microsoft.com/office/powerpoint/2010/main" val="398375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850443" y="1019175"/>
            <a:ext cx="8330070" cy="5792351"/>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puede apreciar que un 99% de los encuestados se sienten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orgullosos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formar parte de la institución, por otro lado,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elementos</a:t>
            </a:r>
            <a:r>
              <a:rPr lang="es-MX" sz="1800" dirty="0">
                <a:effectLst/>
                <a:latin typeface="Calibri" panose="020F0502020204030204" pitchFamily="34" charset="0"/>
                <a:ea typeface="Calibri" panose="020F0502020204030204" pitchFamily="34" charset="0"/>
                <a:cs typeface="Times New Roman" panose="02020603050405020304" pitchFamily="18" charset="0"/>
              </a:rPr>
              <a:t> con los que se sienten más identificados son:</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Escudo con un 83%</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Lema con un 64%</a:t>
            </a:r>
          </a:p>
          <a:p>
            <a:pPr marL="342900" lvl="0" indent="-342900">
              <a:lnSpc>
                <a:spcPct val="107000"/>
              </a:lnSpc>
              <a:spcAft>
                <a:spcPts val="800"/>
              </a:spcAft>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Historia con un 54%</a:t>
            </a: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Además, el 56% de los encuestados conocen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código de ética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institución, viendo una oportunidad para realizar más difusión para el incremento de este porcentaje.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valores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institución a consideración de los encuestados tienen el siguiente orden de importancia:</a:t>
            </a:r>
          </a:p>
          <a:p>
            <a:pPr marL="342900" lvl="0" indent="-342900">
              <a:lnSpc>
                <a:spcPct val="107000"/>
              </a:lnSpc>
              <a:buFont typeface="+mj-lt"/>
              <a:buAutoNum type="arabicPeriod"/>
            </a:pPr>
            <a:r>
              <a:rPr lang="es-MX" sz="1800" dirty="0">
                <a:effectLst/>
                <a:latin typeface="Calibri" panose="020F0502020204030204" pitchFamily="34" charset="0"/>
                <a:ea typeface="Calibri" panose="020F0502020204030204" pitchFamily="34" charset="0"/>
                <a:cs typeface="Times New Roman" panose="02020603050405020304" pitchFamily="18" charset="0"/>
              </a:rPr>
              <a:t>Transparencia y Rendición de Cuentas</a:t>
            </a:r>
          </a:p>
          <a:p>
            <a:pPr marL="342900" lvl="0" indent="-342900">
              <a:lnSpc>
                <a:spcPct val="107000"/>
              </a:lnSpc>
              <a:buFont typeface="+mj-lt"/>
              <a:buAutoNum type="arabicPeriod"/>
            </a:pPr>
            <a:r>
              <a:rPr lang="es-MX" sz="1800" dirty="0">
                <a:effectLst/>
                <a:latin typeface="Calibri" panose="020F0502020204030204" pitchFamily="34" charset="0"/>
                <a:ea typeface="Calibri" panose="020F0502020204030204" pitchFamily="34" charset="0"/>
                <a:cs typeface="Times New Roman" panose="02020603050405020304" pitchFamily="18" charset="0"/>
              </a:rPr>
              <a:t>Lealtad y Compromiso</a:t>
            </a:r>
          </a:p>
          <a:p>
            <a:pPr marL="342900" lvl="0" indent="-342900">
              <a:lnSpc>
                <a:spcPct val="107000"/>
              </a:lnSpc>
              <a:buFont typeface="+mj-lt"/>
              <a:buAutoNum type="arabicPeriod"/>
            </a:pPr>
            <a:r>
              <a:rPr lang="es-MX" sz="1800" dirty="0">
                <a:effectLst/>
                <a:latin typeface="Calibri" panose="020F0502020204030204" pitchFamily="34" charset="0"/>
                <a:ea typeface="Calibri" panose="020F0502020204030204" pitchFamily="34" charset="0"/>
                <a:cs typeface="Times New Roman" panose="02020603050405020304" pitchFamily="18" charset="0"/>
              </a:rPr>
              <a:t>Profesionalismo e Integridad</a:t>
            </a:r>
          </a:p>
          <a:p>
            <a:pPr marL="342900" lvl="0" indent="-342900">
              <a:lnSpc>
                <a:spcPct val="107000"/>
              </a:lnSpc>
              <a:buFont typeface="+mj-lt"/>
              <a:buAutoNum type="arabicPeriod"/>
            </a:pPr>
            <a:r>
              <a:rPr lang="es-MX" sz="1800" dirty="0">
                <a:effectLst/>
                <a:latin typeface="Calibri" panose="020F0502020204030204" pitchFamily="34" charset="0"/>
                <a:ea typeface="Calibri" panose="020F0502020204030204" pitchFamily="34" charset="0"/>
                <a:cs typeface="Times New Roman" panose="02020603050405020304" pitchFamily="18" charset="0"/>
              </a:rPr>
              <a:t>Responsabilidad</a:t>
            </a:r>
          </a:p>
          <a:p>
            <a:pPr marL="342900" lvl="0" indent="-342900">
              <a:lnSpc>
                <a:spcPct val="107000"/>
              </a:lnSpc>
              <a:buFont typeface="+mj-lt"/>
              <a:buAutoNum type="arabicPeriod"/>
            </a:pPr>
            <a:r>
              <a:rPr lang="es-MX" sz="1800" dirty="0">
                <a:effectLst/>
                <a:latin typeface="Calibri" panose="020F0502020204030204" pitchFamily="34" charset="0"/>
                <a:ea typeface="Calibri" panose="020F0502020204030204" pitchFamily="34" charset="0"/>
                <a:cs typeface="Times New Roman" panose="02020603050405020304" pitchFamily="18" charset="0"/>
              </a:rPr>
              <a:t>Equidad</a:t>
            </a:r>
          </a:p>
          <a:p>
            <a:pPr marL="342900" lvl="0" indent="-342900">
              <a:lnSpc>
                <a:spcPct val="107000"/>
              </a:lnSpc>
              <a:buFont typeface="+mj-lt"/>
              <a:buAutoNum type="arabicPeriod"/>
            </a:pPr>
            <a:r>
              <a:rPr lang="es-MX" sz="1800" dirty="0">
                <a:effectLst/>
                <a:latin typeface="Calibri" panose="020F0502020204030204" pitchFamily="34" charset="0"/>
                <a:ea typeface="Calibri" panose="020F0502020204030204" pitchFamily="34" charset="0"/>
                <a:cs typeface="Times New Roman" panose="02020603050405020304" pitchFamily="18" charset="0"/>
              </a:rPr>
              <a:t>Consciencia Ecológica</a:t>
            </a:r>
          </a:p>
          <a:p>
            <a:pPr marL="342900" lvl="0" indent="-342900">
              <a:lnSpc>
                <a:spcPct val="107000"/>
              </a:lnSpc>
              <a:buFont typeface="+mj-lt"/>
              <a:buAutoNum type="arabicPeriod"/>
            </a:pPr>
            <a:r>
              <a:rPr lang="es-MX" sz="1800" dirty="0">
                <a:effectLst/>
                <a:latin typeface="Calibri" panose="020F0502020204030204" pitchFamily="34" charset="0"/>
                <a:ea typeface="Calibri" panose="020F0502020204030204" pitchFamily="34" charset="0"/>
                <a:cs typeface="Times New Roman" panose="02020603050405020304" pitchFamily="18" charset="0"/>
              </a:rPr>
              <a:t>Tolerancia</a:t>
            </a:r>
          </a:p>
          <a:p>
            <a:pPr marL="342900" lvl="0" indent="-342900">
              <a:lnSpc>
                <a:spcPct val="107000"/>
              </a:lnSpc>
              <a:spcAft>
                <a:spcPts val="800"/>
              </a:spcAft>
              <a:buFont typeface="+mj-lt"/>
              <a:buAutoNum type="arabicPeriod"/>
            </a:pPr>
            <a:r>
              <a:rPr lang="es-MX" sz="1800" dirty="0">
                <a:effectLst/>
                <a:latin typeface="Calibri" panose="020F0502020204030204" pitchFamily="34" charset="0"/>
                <a:ea typeface="Calibri" panose="020F0502020204030204" pitchFamily="34" charset="0"/>
                <a:cs typeface="Times New Roman" panose="02020603050405020304" pitchFamily="18" charset="0"/>
              </a:rPr>
              <a:t>Justicia</a:t>
            </a:r>
          </a:p>
        </p:txBody>
      </p:sp>
    </p:spTree>
    <p:extLst>
      <p:ext uri="{BB962C8B-B14F-4D97-AF65-F5344CB8AC3E}">
        <p14:creationId xmlns:p14="http://schemas.microsoft.com/office/powerpoint/2010/main" val="358101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11" name="Tabla 10">
            <a:extLst>
              <a:ext uri="{FF2B5EF4-FFF2-40B4-BE49-F238E27FC236}">
                <a16:creationId xmlns:a16="http://schemas.microsoft.com/office/drawing/2014/main" id="{79BB115A-8120-4DE1-906B-CF7BA1C739B5}"/>
              </a:ext>
            </a:extLst>
          </p:cNvPr>
          <p:cNvGraphicFramePr>
            <a:graphicFrameLocks noGrp="1"/>
          </p:cNvGraphicFramePr>
          <p:nvPr>
            <p:extLst>
              <p:ext uri="{D42A27DB-BD31-4B8C-83A1-F6EECF244321}">
                <p14:modId xmlns:p14="http://schemas.microsoft.com/office/powerpoint/2010/main" val="1899541138"/>
              </p:ext>
            </p:extLst>
          </p:nvPr>
        </p:nvGraphicFramePr>
        <p:xfrm>
          <a:off x="2120748" y="1393122"/>
          <a:ext cx="5400000" cy="3960000"/>
        </p:xfrm>
        <a:graphic>
          <a:graphicData uri="http://schemas.openxmlformats.org/drawingml/2006/table">
            <a:tbl>
              <a:tblPr/>
              <a:tblGrid>
                <a:gridCol w="2719804">
                  <a:extLst>
                    <a:ext uri="{9D8B030D-6E8A-4147-A177-3AD203B41FA5}">
                      <a16:colId xmlns:a16="http://schemas.microsoft.com/office/drawing/2014/main" val="1936116941"/>
                    </a:ext>
                  </a:extLst>
                </a:gridCol>
                <a:gridCol w="2680196">
                  <a:extLst>
                    <a:ext uri="{9D8B030D-6E8A-4147-A177-3AD203B41FA5}">
                      <a16:colId xmlns:a16="http://schemas.microsoft.com/office/drawing/2014/main" val="2286721788"/>
                    </a:ext>
                  </a:extLst>
                </a:gridCol>
              </a:tblGrid>
              <a:tr h="555906">
                <a:tc gridSpan="2">
                  <a:txBody>
                    <a:bodyPr/>
                    <a:lstStyle/>
                    <a:p>
                      <a:pPr algn="ctr" rtl="0" fontAlgn="t">
                        <a:spcBef>
                          <a:spcPts val="0"/>
                        </a:spcBef>
                        <a:spcAft>
                          <a:spcPts val="1000"/>
                        </a:spcAft>
                      </a:pPr>
                      <a:r>
                        <a:rPr lang="es-MX" sz="1400" b="1" i="0" u="none" strike="noStrike" dirty="0">
                          <a:solidFill>
                            <a:srgbClr val="000000"/>
                          </a:solidFill>
                          <a:effectLst/>
                          <a:latin typeface="Calibri" panose="020F0502020204030204" pitchFamily="34" charset="0"/>
                        </a:rPr>
                        <a:t>ÁREA : UNIDAD ACADÉMICA DE MEDICINA VETERINARIA Y ZOOTECNIA</a:t>
                      </a:r>
                      <a:endParaRPr lang="es-MX" sz="2400" b="1" dirty="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2943618947"/>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PERSONAL TOTAL :</a:t>
                      </a:r>
                      <a:endParaRPr lang="es-MX" sz="2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87</a:t>
                      </a:r>
                      <a:endParaRPr lang="es-MX" sz="2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818166135"/>
                  </a:ext>
                </a:extLst>
              </a:tr>
              <a:tr h="555906">
                <a:tc>
                  <a:txBody>
                    <a:bodyPr/>
                    <a:lstStyle/>
                    <a:p>
                      <a:pPr algn="ctr" rtl="0" fontAlgn="t">
                        <a:spcBef>
                          <a:spcPts val="0"/>
                        </a:spcBef>
                        <a:spcAft>
                          <a:spcPts val="1000"/>
                        </a:spcAft>
                      </a:pPr>
                      <a:r>
                        <a:rPr lang="es-MX" sz="1400" b="0" i="0" u="none" strike="noStrike" dirty="0">
                          <a:solidFill>
                            <a:srgbClr val="000000"/>
                          </a:solidFill>
                          <a:effectLst/>
                          <a:latin typeface="Calibri" panose="020F0502020204030204" pitchFamily="34" charset="0"/>
                        </a:rPr>
                        <a:t>PERSONAL ENCUESTADO:</a:t>
                      </a:r>
                      <a:endParaRPr lang="es-MX" sz="2400" dirty="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80</a:t>
                      </a:r>
                      <a:endParaRPr lang="es-MX" sz="2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520677251"/>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PORCENTAJE:</a:t>
                      </a:r>
                      <a:endParaRPr lang="es-MX" sz="2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91.95</a:t>
                      </a:r>
                      <a:endParaRPr lang="es-MX" sz="2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704234497"/>
                  </a:ext>
                </a:extLst>
              </a:tr>
              <a:tr h="823104">
                <a:tc gridSpan="2">
                  <a:txBody>
                    <a:bodyPr/>
                    <a:lstStyle/>
                    <a:p>
                      <a:pPr algn="ctr" rtl="0" fontAlgn="t">
                        <a:spcBef>
                          <a:spcPts val="0"/>
                        </a:spcBef>
                        <a:spcAft>
                          <a:spcPts val="1000"/>
                        </a:spcAft>
                      </a:pPr>
                      <a:r>
                        <a:rPr lang="es-MX" sz="1400" b="1" i="0" u="none" strike="noStrike" dirty="0">
                          <a:solidFill>
                            <a:srgbClr val="000000"/>
                          </a:solidFill>
                          <a:effectLst/>
                          <a:latin typeface="Calibri" panose="020F0502020204030204" pitchFamily="34" charset="0"/>
                        </a:rPr>
                        <a:t>PERSONAL EN FUNCIONES  ENCUESTADO</a:t>
                      </a:r>
                      <a:endParaRPr lang="es-MX" sz="2400" b="1" dirty="0">
                        <a:effectLst/>
                      </a:endParaRPr>
                    </a:p>
                  </a:txBody>
                  <a:tcPr marL="68580" marR="68580" anchor="ctr">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869061746"/>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MANUAL:</a:t>
                      </a:r>
                      <a:endParaRPr lang="es-MX" sz="2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17</a:t>
                      </a:r>
                      <a:endParaRPr lang="es-MX" sz="2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903104978"/>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ADMINISTRATIVO:</a:t>
                      </a:r>
                      <a:endParaRPr lang="es-MX" sz="2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32</a:t>
                      </a:r>
                      <a:endParaRPr lang="es-MX" sz="2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486231583"/>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DOCENTE:</a:t>
                      </a:r>
                      <a:endParaRPr lang="es-MX" sz="2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28</a:t>
                      </a:r>
                      <a:endParaRPr lang="es-MX" sz="2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345267971"/>
                  </a:ext>
                </a:extLst>
              </a:tr>
              <a:tr h="337514">
                <a:tc>
                  <a:txBody>
                    <a:bodyPr/>
                    <a:lstStyle/>
                    <a:p>
                      <a:pPr algn="ctr" rtl="0" fontAlgn="t">
                        <a:spcBef>
                          <a:spcPts val="0"/>
                        </a:spcBef>
                        <a:spcAft>
                          <a:spcPts val="1000"/>
                        </a:spcAft>
                      </a:pPr>
                      <a:r>
                        <a:rPr lang="es-MX" sz="1400" b="0" i="0" u="none" strike="noStrike" dirty="0">
                          <a:solidFill>
                            <a:srgbClr val="000000"/>
                          </a:solidFill>
                          <a:effectLst/>
                          <a:latin typeface="Calibri" panose="020F0502020204030204" pitchFamily="34" charset="0"/>
                        </a:rPr>
                        <a:t>DIRECTIVO:</a:t>
                      </a:r>
                      <a:endParaRPr lang="es-MX" sz="2400" dirty="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dirty="0">
                          <a:solidFill>
                            <a:srgbClr val="000000"/>
                          </a:solidFill>
                          <a:effectLst/>
                          <a:latin typeface="Calibri" panose="020F0502020204030204" pitchFamily="34" charset="0"/>
                        </a:rPr>
                        <a:t>3</a:t>
                      </a:r>
                      <a:endParaRPr lang="es-MX" sz="2400" dirty="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3618062528"/>
                  </a:ext>
                </a:extLst>
              </a:tr>
            </a:tbl>
          </a:graphicData>
        </a:graphic>
      </p:graphicFrame>
      <p:sp>
        <p:nvSpPr>
          <p:cNvPr id="12" name="Rectangle 1">
            <a:extLst>
              <a:ext uri="{FF2B5EF4-FFF2-40B4-BE49-F238E27FC236}">
                <a16:creationId xmlns:a16="http://schemas.microsoft.com/office/drawing/2014/main" id="{378F4466-9A8E-48E4-8F23-0431ADC686CA}"/>
              </a:ext>
            </a:extLst>
          </p:cNvPr>
          <p:cNvSpPr>
            <a:spLocks noChangeArrowheads="1"/>
          </p:cNvSpPr>
          <p:nvPr/>
        </p:nvSpPr>
        <p:spPr bwMode="auto">
          <a:xfrm>
            <a:off x="3942647" y="836228"/>
            <a:ext cx="232030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MX" altLang="es-MX"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DATOS GENERALES</a:t>
            </a:r>
            <a:endParaRPr kumimoji="0" lang="es-MX" altLang="es-MX"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770049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II .- 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404281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5" name="Gráfico 24">
            <a:extLst>
              <a:ext uri="{FF2B5EF4-FFF2-40B4-BE49-F238E27FC236}">
                <a16:creationId xmlns:a16="http://schemas.microsoft.com/office/drawing/2014/main" id="{C0BC4343-E832-47D7-8EF9-79AC2FA2048C}"/>
              </a:ext>
            </a:extLst>
          </p:cNvPr>
          <p:cNvGraphicFramePr>
            <a:graphicFrameLocks/>
          </p:cNvGraphicFramePr>
          <p:nvPr>
            <p:extLst>
              <p:ext uri="{D42A27DB-BD31-4B8C-83A1-F6EECF244321}">
                <p14:modId xmlns:p14="http://schemas.microsoft.com/office/powerpoint/2010/main" val="2314520897"/>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573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id="{9881F753-676C-4CDD-AE65-8354514C15BF}"/>
              </a:ext>
            </a:extLst>
          </p:cNvPr>
          <p:cNvGraphicFramePr>
            <a:graphicFrameLocks/>
          </p:cNvGraphicFramePr>
          <p:nvPr>
            <p:extLst>
              <p:ext uri="{D42A27DB-BD31-4B8C-83A1-F6EECF244321}">
                <p14:modId xmlns:p14="http://schemas.microsoft.com/office/powerpoint/2010/main" val="3197962450"/>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80313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5" name="Gráfico 24">
            <a:extLst>
              <a:ext uri="{FF2B5EF4-FFF2-40B4-BE49-F238E27FC236}">
                <a16:creationId xmlns:a16="http://schemas.microsoft.com/office/drawing/2014/main" id="{2A1CEBF0-A97E-4A8A-8219-DC9F2713F792}"/>
              </a:ext>
            </a:extLst>
          </p:cNvPr>
          <p:cNvGraphicFramePr>
            <a:graphicFrameLocks/>
          </p:cNvGraphicFramePr>
          <p:nvPr>
            <p:extLst>
              <p:ext uri="{D42A27DB-BD31-4B8C-83A1-F6EECF244321}">
                <p14:modId xmlns:p14="http://schemas.microsoft.com/office/powerpoint/2010/main" val="2272571109"/>
              </p:ext>
            </p:extLst>
          </p:nvPr>
        </p:nvGraphicFramePr>
        <p:xfrm>
          <a:off x="1576305" y="134155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79321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5" name="Gráfico 24">
            <a:extLst>
              <a:ext uri="{FF2B5EF4-FFF2-40B4-BE49-F238E27FC236}">
                <a16:creationId xmlns:a16="http://schemas.microsoft.com/office/drawing/2014/main" id="{5BE8BE13-1663-4F8A-BC99-5187F564AE8E}"/>
              </a:ext>
            </a:extLst>
          </p:cNvPr>
          <p:cNvGraphicFramePr>
            <a:graphicFrameLocks/>
          </p:cNvGraphicFramePr>
          <p:nvPr>
            <p:extLst>
              <p:ext uri="{D42A27DB-BD31-4B8C-83A1-F6EECF244321}">
                <p14:modId xmlns:p14="http://schemas.microsoft.com/office/powerpoint/2010/main" val="3437665045"/>
              </p:ext>
            </p:extLst>
          </p:nvPr>
        </p:nvGraphicFramePr>
        <p:xfrm>
          <a:off x="1607237" y="137254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788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5" name="Gráfico 24">
            <a:extLst>
              <a:ext uri="{FF2B5EF4-FFF2-40B4-BE49-F238E27FC236}">
                <a16:creationId xmlns:a16="http://schemas.microsoft.com/office/drawing/2014/main" id="{2E1DE25C-3345-4367-AC33-5AE5B13F14EA}"/>
              </a:ext>
            </a:extLst>
          </p:cNvPr>
          <p:cNvGraphicFramePr>
            <a:graphicFrameLocks/>
          </p:cNvGraphicFramePr>
          <p:nvPr>
            <p:extLst>
              <p:ext uri="{D42A27DB-BD31-4B8C-83A1-F6EECF244321}">
                <p14:modId xmlns:p14="http://schemas.microsoft.com/office/powerpoint/2010/main" val="1532268445"/>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4778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5" name="Gráfico 24">
            <a:extLst>
              <a:ext uri="{FF2B5EF4-FFF2-40B4-BE49-F238E27FC236}">
                <a16:creationId xmlns:a16="http://schemas.microsoft.com/office/drawing/2014/main" id="{607351EB-4118-4107-80AA-A1EAE1F506A5}"/>
              </a:ext>
            </a:extLst>
          </p:cNvPr>
          <p:cNvGraphicFramePr>
            <a:graphicFrameLocks/>
          </p:cNvGraphicFramePr>
          <p:nvPr>
            <p:extLst>
              <p:ext uri="{D42A27DB-BD31-4B8C-83A1-F6EECF244321}">
                <p14:modId xmlns:p14="http://schemas.microsoft.com/office/powerpoint/2010/main" val="2704094792"/>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5326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5" name="Gráfico 24">
            <a:extLst>
              <a:ext uri="{FF2B5EF4-FFF2-40B4-BE49-F238E27FC236}">
                <a16:creationId xmlns:a16="http://schemas.microsoft.com/office/drawing/2014/main" id="{1D588C51-493C-41F0-82B8-ADB6B8C52498}"/>
              </a:ext>
            </a:extLst>
          </p:cNvPr>
          <p:cNvGraphicFramePr>
            <a:graphicFrameLocks/>
          </p:cNvGraphicFramePr>
          <p:nvPr>
            <p:extLst>
              <p:ext uri="{D42A27DB-BD31-4B8C-83A1-F6EECF244321}">
                <p14:modId xmlns:p14="http://schemas.microsoft.com/office/powerpoint/2010/main" val="1640608310"/>
              </p:ext>
            </p:extLst>
          </p:nvPr>
        </p:nvGraphicFramePr>
        <p:xfrm>
          <a:off x="160885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36212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5" name="Gráfico 24">
            <a:extLst>
              <a:ext uri="{FF2B5EF4-FFF2-40B4-BE49-F238E27FC236}">
                <a16:creationId xmlns:a16="http://schemas.microsoft.com/office/drawing/2014/main" id="{A5FC49D6-B289-44A8-99BB-A3DB01530486}"/>
              </a:ext>
            </a:extLst>
          </p:cNvPr>
          <p:cNvGraphicFramePr>
            <a:graphicFrameLocks/>
          </p:cNvGraphicFramePr>
          <p:nvPr>
            <p:extLst>
              <p:ext uri="{D42A27DB-BD31-4B8C-83A1-F6EECF244321}">
                <p14:modId xmlns:p14="http://schemas.microsoft.com/office/powerpoint/2010/main" val="270509761"/>
              </p:ext>
            </p:extLst>
          </p:nvPr>
        </p:nvGraphicFramePr>
        <p:xfrm>
          <a:off x="1479380" y="152075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9443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5" name="Gráfico 24">
            <a:extLst>
              <a:ext uri="{FF2B5EF4-FFF2-40B4-BE49-F238E27FC236}">
                <a16:creationId xmlns:a16="http://schemas.microsoft.com/office/drawing/2014/main" id="{D8A03780-7049-431B-AE9B-9C9244AB3DA6}"/>
              </a:ext>
            </a:extLst>
          </p:cNvPr>
          <p:cNvGraphicFramePr>
            <a:graphicFrameLocks/>
          </p:cNvGraphicFramePr>
          <p:nvPr>
            <p:extLst>
              <p:ext uri="{D42A27DB-BD31-4B8C-83A1-F6EECF244321}">
                <p14:modId xmlns:p14="http://schemas.microsoft.com/office/powerpoint/2010/main" val="4144134127"/>
              </p:ext>
            </p:extLst>
          </p:nvPr>
        </p:nvGraphicFramePr>
        <p:xfrm>
          <a:off x="1474776" y="149446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0430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190560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5" name="Gráfico 24">
            <a:extLst>
              <a:ext uri="{FF2B5EF4-FFF2-40B4-BE49-F238E27FC236}">
                <a16:creationId xmlns:a16="http://schemas.microsoft.com/office/drawing/2014/main" id="{2F3C9754-87DF-498A-8435-5C1C920BACDD}"/>
              </a:ext>
            </a:extLst>
          </p:cNvPr>
          <p:cNvGraphicFramePr>
            <a:graphicFrameLocks/>
          </p:cNvGraphicFramePr>
          <p:nvPr>
            <p:extLst>
              <p:ext uri="{D42A27DB-BD31-4B8C-83A1-F6EECF244321}">
                <p14:modId xmlns:p14="http://schemas.microsoft.com/office/powerpoint/2010/main" val="3825700261"/>
              </p:ext>
            </p:extLst>
          </p:nvPr>
        </p:nvGraphicFramePr>
        <p:xfrm>
          <a:off x="1605648" y="14716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27054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873303" y="1502652"/>
            <a:ext cx="8404000" cy="4923592"/>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II</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los siguientes resultados</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iluminación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las áreas de trabajo es buena.</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presenta como bueno.</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establece de grado medio ya que interviene con las actividades, pero no representa impedimento para realizarlas.</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como regular, lo cual se puede interpretar que existe una oportunidad de mejora.</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comenta que es bueno y que permite realizar las actividades diarias.</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como regular, lo que lleva a poder mejorar en esta actividad.</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 </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regular, se recomienda mejorar esta actividad.</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 </a:t>
            </a:r>
            <a:r>
              <a:rPr lang="es-MX" sz="1800" dirty="0">
                <a:effectLst/>
                <a:latin typeface="Calibri" panose="020F0502020204030204" pitchFamily="34" charset="0"/>
                <a:ea typeface="Calibri" panose="020F0502020204030204" pitchFamily="34" charset="0"/>
                <a:cs typeface="Times New Roman" panose="02020603050405020304" pitchFamily="18" charset="0"/>
              </a:rPr>
              <a:t> hablando de infraestructura se manifiesta como regular, con una oportunidad de mejora en este servicio.</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Se manifiesta que no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integrantes de las comisiones de seguridad e higiene.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Y por ultimo existe mucha falta por parte de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54609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III .- 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240728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862120C0-F99A-4CDB-8E39-F98EE5D0773F}"/>
              </a:ext>
            </a:extLst>
          </p:cNvPr>
          <p:cNvGraphicFramePr>
            <a:graphicFrameLocks/>
          </p:cNvGraphicFramePr>
          <p:nvPr>
            <p:extLst>
              <p:ext uri="{D42A27DB-BD31-4B8C-83A1-F6EECF244321}">
                <p14:modId xmlns:p14="http://schemas.microsoft.com/office/powerpoint/2010/main" val="439216044"/>
              </p:ext>
            </p:extLst>
          </p:nvPr>
        </p:nvGraphicFramePr>
        <p:xfrm>
          <a:off x="1605648" y="144874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3756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ABD25B93-F399-4B84-BB0E-C7E07A1C6B39}"/>
              </a:ext>
            </a:extLst>
          </p:cNvPr>
          <p:cNvGraphicFramePr>
            <a:graphicFrameLocks/>
          </p:cNvGraphicFramePr>
          <p:nvPr>
            <p:extLst>
              <p:ext uri="{D42A27DB-BD31-4B8C-83A1-F6EECF244321}">
                <p14:modId xmlns:p14="http://schemas.microsoft.com/office/powerpoint/2010/main" val="4238873959"/>
              </p:ext>
            </p:extLst>
          </p:nvPr>
        </p:nvGraphicFramePr>
        <p:xfrm>
          <a:off x="1605648"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2511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3" name="Gráfico 22">
            <a:extLst>
              <a:ext uri="{FF2B5EF4-FFF2-40B4-BE49-F238E27FC236}">
                <a16:creationId xmlns:a16="http://schemas.microsoft.com/office/drawing/2014/main" id="{0FAF4379-07AC-493A-8BBD-33D3C20D19DE}"/>
              </a:ext>
            </a:extLst>
          </p:cNvPr>
          <p:cNvGraphicFramePr>
            <a:graphicFrameLocks/>
          </p:cNvGraphicFramePr>
          <p:nvPr>
            <p:extLst>
              <p:ext uri="{D42A27DB-BD31-4B8C-83A1-F6EECF244321}">
                <p14:modId xmlns:p14="http://schemas.microsoft.com/office/powerpoint/2010/main" val="2287274488"/>
              </p:ext>
            </p:extLst>
          </p:nvPr>
        </p:nvGraphicFramePr>
        <p:xfrm>
          <a:off x="151961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1718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a:extLst>
              <a:ext uri="{FF2B5EF4-FFF2-40B4-BE49-F238E27FC236}">
                <a16:creationId xmlns:a16="http://schemas.microsoft.com/office/drawing/2014/main" id="{8DE75C76-E7E0-4175-83E5-8C6777B71B97}"/>
              </a:ext>
            </a:extLst>
          </p:cNvPr>
          <p:cNvGraphicFramePr>
            <a:graphicFrameLocks/>
          </p:cNvGraphicFramePr>
          <p:nvPr>
            <p:extLst>
              <p:ext uri="{D42A27DB-BD31-4B8C-83A1-F6EECF244321}">
                <p14:modId xmlns:p14="http://schemas.microsoft.com/office/powerpoint/2010/main" val="3973013578"/>
              </p:ext>
            </p:extLst>
          </p:nvPr>
        </p:nvGraphicFramePr>
        <p:xfrm>
          <a:off x="168658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28918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3" name="Gráfico 22">
            <a:extLst>
              <a:ext uri="{FF2B5EF4-FFF2-40B4-BE49-F238E27FC236}">
                <a16:creationId xmlns:a16="http://schemas.microsoft.com/office/drawing/2014/main" id="{D54EDB13-914D-4EB0-93F6-775E3E7971BD}"/>
              </a:ext>
            </a:extLst>
          </p:cNvPr>
          <p:cNvGraphicFramePr>
            <a:graphicFrameLocks/>
          </p:cNvGraphicFramePr>
          <p:nvPr>
            <p:extLst>
              <p:ext uri="{D42A27DB-BD31-4B8C-83A1-F6EECF244321}">
                <p14:modId xmlns:p14="http://schemas.microsoft.com/office/powerpoint/2010/main" val="725745470"/>
              </p:ext>
            </p:extLst>
          </p:nvPr>
        </p:nvGraphicFramePr>
        <p:xfrm>
          <a:off x="168658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74638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61728A78-9F10-4630-9702-46C2DD95A7BD}"/>
              </a:ext>
            </a:extLst>
          </p:cNvPr>
          <p:cNvGraphicFramePr>
            <a:graphicFrameLocks/>
          </p:cNvGraphicFramePr>
          <p:nvPr>
            <p:extLst>
              <p:ext uri="{D42A27DB-BD31-4B8C-83A1-F6EECF244321}">
                <p14:modId xmlns:p14="http://schemas.microsoft.com/office/powerpoint/2010/main" val="343195369"/>
              </p:ext>
            </p:extLst>
          </p:nvPr>
        </p:nvGraphicFramePr>
        <p:xfrm>
          <a:off x="168658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0374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65EF1B94-13BC-4AA6-8A9D-73D29AE945DB}"/>
              </a:ext>
            </a:extLst>
          </p:cNvPr>
          <p:cNvGraphicFramePr>
            <a:graphicFrameLocks/>
          </p:cNvGraphicFramePr>
          <p:nvPr>
            <p:extLst>
              <p:ext uri="{D42A27DB-BD31-4B8C-83A1-F6EECF244321}">
                <p14:modId xmlns:p14="http://schemas.microsoft.com/office/powerpoint/2010/main" val="1561531208"/>
              </p:ext>
            </p:extLst>
          </p:nvPr>
        </p:nvGraphicFramePr>
        <p:xfrm>
          <a:off x="1735640" y="131986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95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9A68B897-970E-46B1-AB04-96DC61A88437}"/>
              </a:ext>
            </a:extLst>
          </p:cNvPr>
          <p:cNvGraphicFramePr>
            <a:graphicFrameLocks/>
          </p:cNvGraphicFramePr>
          <p:nvPr>
            <p:extLst>
              <p:ext uri="{D42A27DB-BD31-4B8C-83A1-F6EECF244321}">
                <p14:modId xmlns:p14="http://schemas.microsoft.com/office/powerpoint/2010/main" val="1838186413"/>
              </p:ext>
            </p:extLst>
          </p:nvPr>
        </p:nvGraphicFramePr>
        <p:xfrm>
          <a:off x="1474776"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04785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Mas de un 60% de los encuestados menciona que solo en ocasiones de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 </a:t>
            </a:r>
            <a:r>
              <a:rPr lang="es-MX" sz="1800" dirty="0">
                <a:effectLst/>
                <a:latin typeface="Calibri" panose="020F0502020204030204" pitchFamily="34" charset="0"/>
                <a:ea typeface="Calibri" panose="020F0502020204030204" pitchFamily="34" charset="0"/>
                <a:cs typeface="Times New Roman" panose="02020603050405020304" pitchFamily="18" charset="0"/>
              </a:rPr>
              <a:t>y el 11% menciona que dicha información nunca es entregada.</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En cuanto al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no se cuenta con el suficiente acceso ya que el 61% manifiesta que no siempre cuentan con dicho acceso y el 7% menciona que nunca tienen acceso.</a:t>
            </a:r>
          </a:p>
          <a:p>
            <a:pPr marL="342900" lvl="0" indent="-342900">
              <a:lnSpc>
                <a:spcPct val="107000"/>
              </a:lnSpc>
              <a:spcAft>
                <a:spcPts val="800"/>
              </a:spcAft>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Y por ultimo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las condiciones en que se encuentran las aulas </a:t>
            </a:r>
            <a:r>
              <a:rPr lang="es-MX" sz="1800" dirty="0">
                <a:effectLst/>
                <a:latin typeface="Calibri" panose="020F0502020204030204" pitchFamily="34" charset="0"/>
                <a:ea typeface="Calibri" panose="020F0502020204030204" pitchFamily="34" charset="0"/>
                <a:cs typeface="Times New Roman" panose="02020603050405020304" pitchFamily="18" charset="0"/>
              </a:rPr>
              <a:t> donde se imparten las clases tienen una calificación buena con un 61% a favor y un 7% que considera que es pésima.</a:t>
            </a:r>
          </a:p>
        </p:txBody>
      </p:sp>
    </p:spTree>
    <p:extLst>
      <p:ext uri="{BB962C8B-B14F-4D97-AF65-F5344CB8AC3E}">
        <p14:creationId xmlns:p14="http://schemas.microsoft.com/office/powerpoint/2010/main" val="2819278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762907"/>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algo indispensable para el personal administrativo de la institución y en este caso un mas de un 60% de los encuestados mencionan que no siempre cuentan con ellos y un 28% menciona que nunca.</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En cuanto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considera que, si es proporcionada, sin embargo, un 63% difiere de esta opinión ya que mencionan que no siempre se cuenta con ello y un 6% menciona que nunca.</a:t>
            </a:r>
          </a:p>
          <a:p>
            <a:pPr marL="342900" lvl="0" indent="-342900">
              <a:lnSpc>
                <a:spcPct val="107000"/>
              </a:lnSpc>
              <a:spcAft>
                <a:spcPts val="800"/>
              </a:spcAft>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La tecnología es esencial en cualquier función y por ello 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a:t>
            </a:r>
            <a:r>
              <a:rPr lang="es-MX" sz="1800" dirty="0">
                <a:effectLst/>
                <a:latin typeface="Calibri" panose="020F0502020204030204" pitchFamily="34" charset="0"/>
                <a:ea typeface="Calibri" panose="020F0502020204030204" pitchFamily="34" charset="0"/>
                <a:cs typeface="Times New Roman" panose="02020603050405020304" pitchFamily="18" charset="0"/>
              </a:rPr>
              <a:t>los encuestados mencionan que se atiende dicha solicitud, pero por otro lado mas de un 40% opinan que no es siempre, dicho esto se puede obtener una mejora en dicho servicio.</a:t>
            </a:r>
          </a:p>
        </p:txBody>
      </p:sp>
    </p:spTree>
    <p:extLst>
      <p:ext uri="{BB962C8B-B14F-4D97-AF65-F5344CB8AC3E}">
        <p14:creationId xmlns:p14="http://schemas.microsoft.com/office/powerpoint/2010/main" val="2505124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28109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342900" lvl="0" indent="-342900">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Un 6% del personal manual asegura siempre tener al alcance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para la realización de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pero un 94% mencionan que solo se cuenta con ello algunas veces, siendo este un alto porcentaje aconsejando atender la situación y mejorar.</a:t>
            </a:r>
          </a:p>
          <a:p>
            <a:pPr marL="342900" lvl="0" indent="-342900">
              <a:lnSpc>
                <a:spcPct val="107000"/>
              </a:lnSpc>
              <a:spcAft>
                <a:spcPts val="800"/>
              </a:spcAft>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La eficiencia con la que se entrega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muy baja ya que se menciona en los resultados que un 88% solo algunas veces los reciben y un 6% que nunca. </a:t>
            </a:r>
          </a:p>
        </p:txBody>
      </p:sp>
    </p:spTree>
    <p:extLst>
      <p:ext uri="{BB962C8B-B14F-4D97-AF65-F5344CB8AC3E}">
        <p14:creationId xmlns:p14="http://schemas.microsoft.com/office/powerpoint/2010/main" val="4018134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IV .- 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3561753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5" name="Gráfico 24">
            <a:extLst>
              <a:ext uri="{FF2B5EF4-FFF2-40B4-BE49-F238E27FC236}">
                <a16:creationId xmlns:a16="http://schemas.microsoft.com/office/drawing/2014/main" id="{A5AF3A99-99A5-4926-B0F6-B95582ABA9B9}"/>
              </a:ext>
            </a:extLst>
          </p:cNvPr>
          <p:cNvGraphicFramePr>
            <a:graphicFrameLocks/>
          </p:cNvGraphicFramePr>
          <p:nvPr>
            <p:extLst>
              <p:ext uri="{D42A27DB-BD31-4B8C-83A1-F6EECF244321}">
                <p14:modId xmlns:p14="http://schemas.microsoft.com/office/powerpoint/2010/main" val="2975629708"/>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5847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5" name="Gráfico 24">
            <a:extLst>
              <a:ext uri="{FF2B5EF4-FFF2-40B4-BE49-F238E27FC236}">
                <a16:creationId xmlns:a16="http://schemas.microsoft.com/office/drawing/2014/main" id="{4C7B01ED-54B4-4CB0-89DB-CEF54E96BA33}"/>
              </a:ext>
            </a:extLst>
          </p:cNvPr>
          <p:cNvGraphicFramePr>
            <a:graphicFrameLocks/>
          </p:cNvGraphicFramePr>
          <p:nvPr>
            <p:extLst>
              <p:ext uri="{D42A27DB-BD31-4B8C-83A1-F6EECF244321}">
                <p14:modId xmlns:p14="http://schemas.microsoft.com/office/powerpoint/2010/main" val="140551357"/>
              </p:ext>
            </p:extLst>
          </p:nvPr>
        </p:nvGraphicFramePr>
        <p:xfrm>
          <a:off x="1607237"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4587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5" name="Gráfico 24">
            <a:extLst>
              <a:ext uri="{FF2B5EF4-FFF2-40B4-BE49-F238E27FC236}">
                <a16:creationId xmlns:a16="http://schemas.microsoft.com/office/drawing/2014/main" id="{3389CF80-3254-4F8C-9370-D102DBA18699}"/>
              </a:ext>
            </a:extLst>
          </p:cNvPr>
          <p:cNvGraphicFramePr>
            <a:graphicFrameLocks/>
          </p:cNvGraphicFramePr>
          <p:nvPr>
            <p:extLst>
              <p:ext uri="{D42A27DB-BD31-4B8C-83A1-F6EECF244321}">
                <p14:modId xmlns:p14="http://schemas.microsoft.com/office/powerpoint/2010/main" val="2010745374"/>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7793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5" name="Gráfico 24">
            <a:extLst>
              <a:ext uri="{FF2B5EF4-FFF2-40B4-BE49-F238E27FC236}">
                <a16:creationId xmlns:a16="http://schemas.microsoft.com/office/drawing/2014/main" id="{447DBCD1-1B48-47D5-89F3-6329DBC0FB8A}"/>
              </a:ext>
            </a:extLst>
          </p:cNvPr>
          <p:cNvGraphicFramePr>
            <a:graphicFrameLocks/>
          </p:cNvGraphicFramePr>
          <p:nvPr>
            <p:extLst>
              <p:ext uri="{D42A27DB-BD31-4B8C-83A1-F6EECF244321}">
                <p14:modId xmlns:p14="http://schemas.microsoft.com/office/powerpoint/2010/main" val="4179444173"/>
              </p:ext>
            </p:extLst>
          </p:nvPr>
        </p:nvGraphicFramePr>
        <p:xfrm>
          <a:off x="1622756" y="135054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40711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5" name="Gráfico 24">
            <a:extLst>
              <a:ext uri="{FF2B5EF4-FFF2-40B4-BE49-F238E27FC236}">
                <a16:creationId xmlns:a16="http://schemas.microsoft.com/office/drawing/2014/main" id="{76DAE7C1-7DFF-4EA2-8720-D45DE2837AD2}"/>
              </a:ext>
            </a:extLst>
          </p:cNvPr>
          <p:cNvGraphicFramePr>
            <a:graphicFrameLocks/>
          </p:cNvGraphicFramePr>
          <p:nvPr>
            <p:extLst>
              <p:ext uri="{D42A27DB-BD31-4B8C-83A1-F6EECF244321}">
                <p14:modId xmlns:p14="http://schemas.microsoft.com/office/powerpoint/2010/main" val="2718650132"/>
              </p:ext>
            </p:extLst>
          </p:nvPr>
        </p:nvGraphicFramePr>
        <p:xfrm>
          <a:off x="1592503" y="131986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651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4" name="5 CuadroTexto">
            <a:extLst>
              <a:ext uri="{FF2B5EF4-FFF2-40B4-BE49-F238E27FC236}">
                <a16:creationId xmlns:a16="http://schemas.microsoft.com/office/drawing/2014/main" id="{A74123CB-5AE0-44D6-BF24-FC1EE2D9832F}"/>
              </a:ext>
            </a:extLst>
          </p:cNvPr>
          <p:cNvSpPr txBox="1"/>
          <p:nvPr/>
        </p:nvSpPr>
        <p:spPr>
          <a:xfrm>
            <a:off x="2241642" y="2542210"/>
            <a:ext cx="5832648" cy="2308324"/>
          </a:xfrm>
          <a:prstGeom prst="rect">
            <a:avLst/>
          </a:prstGeom>
          <a:noFill/>
        </p:spPr>
        <p:txBody>
          <a:bodyPr wrap="square" rtlCol="0">
            <a:spAutoFit/>
          </a:bodyPr>
          <a:lstStyle/>
          <a:p>
            <a:pPr algn="ctr"/>
            <a:r>
              <a:rPr lang="es-MX" sz="3600" b="1" dirty="0"/>
              <a:t>UNIDAD ACADEMICA DE MEDICINA VETERINARIA Y ZOOTECNIA</a:t>
            </a:r>
          </a:p>
          <a:p>
            <a:pPr algn="ctr"/>
            <a:endParaRPr lang="es-MX"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633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3" name="Gráfico 22">
            <a:extLst>
              <a:ext uri="{FF2B5EF4-FFF2-40B4-BE49-F238E27FC236}">
                <a16:creationId xmlns:a16="http://schemas.microsoft.com/office/drawing/2014/main" id="{D8947965-AF52-4255-A915-2B609C68BDC1}"/>
              </a:ext>
            </a:extLst>
          </p:cNvPr>
          <p:cNvGraphicFramePr>
            <a:graphicFrameLocks/>
          </p:cNvGraphicFramePr>
          <p:nvPr>
            <p:extLst>
              <p:ext uri="{D42A27DB-BD31-4B8C-83A1-F6EECF244321}">
                <p14:modId xmlns:p14="http://schemas.microsoft.com/office/powerpoint/2010/main" val="2484852402"/>
              </p:ext>
            </p:extLst>
          </p:nvPr>
        </p:nvGraphicFramePr>
        <p:xfrm>
          <a:off x="168658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718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5" name="Gráfico 24">
            <a:extLst>
              <a:ext uri="{FF2B5EF4-FFF2-40B4-BE49-F238E27FC236}">
                <a16:creationId xmlns:a16="http://schemas.microsoft.com/office/drawing/2014/main" id="{750E001B-9EC0-4B3B-BF89-1A2E8DA47792}"/>
              </a:ext>
            </a:extLst>
          </p:cNvPr>
          <p:cNvGraphicFramePr>
            <a:graphicFrameLocks/>
          </p:cNvGraphicFramePr>
          <p:nvPr>
            <p:extLst>
              <p:ext uri="{D42A27DB-BD31-4B8C-83A1-F6EECF244321}">
                <p14:modId xmlns:p14="http://schemas.microsoft.com/office/powerpoint/2010/main" val="2732343395"/>
              </p:ext>
            </p:extLst>
          </p:nvPr>
        </p:nvGraphicFramePr>
        <p:xfrm>
          <a:off x="1474776" y="126676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2854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1679847" y="1512247"/>
            <a:ext cx="6687346" cy="4342279"/>
          </a:xfrm>
          <a:prstGeom prst="rect">
            <a:avLst/>
          </a:prstGeom>
          <a:noFill/>
        </p:spPr>
        <p:txBody>
          <a:bodyPr wrap="square" rtlCol="0">
            <a:spAutoFit/>
          </a:bodyPr>
          <a:lstStyle/>
          <a:p>
            <a:pPr>
              <a:lnSpc>
                <a:spcPct val="107000"/>
              </a:lnSpc>
              <a:spcAft>
                <a:spcPts val="800"/>
              </a:spcAft>
            </a:pPr>
            <a:r>
              <a:rPr lang="es-MX" dirty="0"/>
              <a:t>En el rubro de “</a:t>
            </a:r>
            <a:r>
              <a:rPr lang="es-MX" b="1" dirty="0"/>
              <a:t>Convivencia con Compañeros –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se menciona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 no existe mucho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fomento al trabajo en equipo </a:t>
            </a:r>
            <a:r>
              <a:rPr lang="es-MX" sz="1800" dirty="0">
                <a:effectLst/>
                <a:latin typeface="Calibri" panose="020F0502020204030204" pitchFamily="34" charset="0"/>
                <a:ea typeface="Calibri" panose="020F0502020204030204" pitchFamily="34" charset="0"/>
                <a:cs typeface="Times New Roman" panose="02020603050405020304" pitchFamily="18" charset="0"/>
              </a:rPr>
              <a:t>ya que mas de un 60% opina que solo algunas veces y el 15% que nunca, en cuento a expresar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su punto de vista,</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se les da oportunidad pocas veces, por ello se presenta un alto porcentaje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el ambiente, y dichas situaciones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afectan el ambiente.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Se deseaba saber que tipos de conflictos se presentaban y se clasificaron de la siguiente manera:</a:t>
            </a: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1. Conflictos con los compañeros.</a:t>
            </a: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2. Conflictos institucionales. </a:t>
            </a: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3. Conflictos personales, y de igual manera se expresa que solo algunas veces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se resuelven los conflictos.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411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V .- 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2572210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5" name="Gráfico 24">
            <a:extLst>
              <a:ext uri="{FF2B5EF4-FFF2-40B4-BE49-F238E27FC236}">
                <a16:creationId xmlns:a16="http://schemas.microsoft.com/office/drawing/2014/main" id="{7A000C97-6324-4BA7-90EB-B51CC7A5D7E3}"/>
              </a:ext>
            </a:extLst>
          </p:cNvPr>
          <p:cNvGraphicFramePr>
            <a:graphicFrameLocks/>
          </p:cNvGraphicFramePr>
          <p:nvPr>
            <p:extLst>
              <p:ext uri="{D42A27DB-BD31-4B8C-83A1-F6EECF244321}">
                <p14:modId xmlns:p14="http://schemas.microsoft.com/office/powerpoint/2010/main" val="2493473471"/>
              </p:ext>
            </p:extLst>
          </p:nvPr>
        </p:nvGraphicFramePr>
        <p:xfrm>
          <a:off x="1576305"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5787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5" name="Gráfico 24">
            <a:extLst>
              <a:ext uri="{FF2B5EF4-FFF2-40B4-BE49-F238E27FC236}">
                <a16:creationId xmlns:a16="http://schemas.microsoft.com/office/drawing/2014/main" id="{4DF062BD-7459-46FF-BA6C-9807D20A9C10}"/>
              </a:ext>
            </a:extLst>
          </p:cNvPr>
          <p:cNvGraphicFramePr>
            <a:graphicFrameLocks/>
          </p:cNvGraphicFramePr>
          <p:nvPr>
            <p:extLst>
              <p:ext uri="{D42A27DB-BD31-4B8C-83A1-F6EECF244321}">
                <p14:modId xmlns:p14="http://schemas.microsoft.com/office/powerpoint/2010/main" val="3836639241"/>
              </p:ext>
            </p:extLst>
          </p:nvPr>
        </p:nvGraphicFramePr>
        <p:xfrm>
          <a:off x="1479380"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07067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5" name="Gráfico 24">
            <a:extLst>
              <a:ext uri="{FF2B5EF4-FFF2-40B4-BE49-F238E27FC236}">
                <a16:creationId xmlns:a16="http://schemas.microsoft.com/office/drawing/2014/main" id="{6A5C404F-5656-4012-9667-D0EB6087EB7D}"/>
              </a:ext>
            </a:extLst>
          </p:cNvPr>
          <p:cNvGraphicFramePr>
            <a:graphicFrameLocks/>
          </p:cNvGraphicFramePr>
          <p:nvPr>
            <p:extLst>
              <p:ext uri="{D42A27DB-BD31-4B8C-83A1-F6EECF244321}">
                <p14:modId xmlns:p14="http://schemas.microsoft.com/office/powerpoint/2010/main" val="3476955326"/>
              </p:ext>
            </p:extLst>
          </p:nvPr>
        </p:nvGraphicFramePr>
        <p:xfrm>
          <a:off x="1474776" y="128268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1415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5" name="Gráfico 24">
            <a:extLst>
              <a:ext uri="{FF2B5EF4-FFF2-40B4-BE49-F238E27FC236}">
                <a16:creationId xmlns:a16="http://schemas.microsoft.com/office/drawing/2014/main" id="{ECBD53C1-DE0C-4787-819C-7F4DB0116BD4}"/>
              </a:ext>
            </a:extLst>
          </p:cNvPr>
          <p:cNvGraphicFramePr>
            <a:graphicFrameLocks/>
          </p:cNvGraphicFramePr>
          <p:nvPr>
            <p:extLst>
              <p:ext uri="{D42A27DB-BD31-4B8C-83A1-F6EECF244321}">
                <p14:modId xmlns:p14="http://schemas.microsoft.com/office/powerpoint/2010/main" val="1389184341"/>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7240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5" name="Gráfico 24">
            <a:extLst>
              <a:ext uri="{FF2B5EF4-FFF2-40B4-BE49-F238E27FC236}">
                <a16:creationId xmlns:a16="http://schemas.microsoft.com/office/drawing/2014/main" id="{491A9959-3802-453B-956C-576E59120937}"/>
              </a:ext>
            </a:extLst>
          </p:cNvPr>
          <p:cNvGraphicFramePr>
            <a:graphicFrameLocks/>
          </p:cNvGraphicFramePr>
          <p:nvPr>
            <p:extLst>
              <p:ext uri="{D42A27DB-BD31-4B8C-83A1-F6EECF244321}">
                <p14:modId xmlns:p14="http://schemas.microsoft.com/office/powerpoint/2010/main" val="1470945039"/>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06884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5" name="Gráfico 24">
            <a:extLst>
              <a:ext uri="{FF2B5EF4-FFF2-40B4-BE49-F238E27FC236}">
                <a16:creationId xmlns:a16="http://schemas.microsoft.com/office/drawing/2014/main" id="{93C30D30-3C34-47FD-B8D9-9E63BE54D140}"/>
              </a:ext>
            </a:extLst>
          </p:cNvPr>
          <p:cNvGraphicFramePr>
            <a:graphicFrameLocks/>
          </p:cNvGraphicFramePr>
          <p:nvPr>
            <p:extLst>
              <p:ext uri="{D42A27DB-BD31-4B8C-83A1-F6EECF244321}">
                <p14:modId xmlns:p14="http://schemas.microsoft.com/office/powerpoint/2010/main" val="2059304056"/>
              </p:ext>
            </p:extLst>
          </p:nvPr>
        </p:nvGraphicFramePr>
        <p:xfrm>
          <a:off x="1479380" y="134054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397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3" name="Gráfico 22">
            <a:extLst>
              <a:ext uri="{FF2B5EF4-FFF2-40B4-BE49-F238E27FC236}">
                <a16:creationId xmlns:a16="http://schemas.microsoft.com/office/drawing/2014/main" id="{8F146F70-41C6-4201-9405-4497AFAD4028}"/>
              </a:ext>
            </a:extLst>
          </p:cNvPr>
          <p:cNvGraphicFramePr>
            <a:graphicFrameLocks/>
          </p:cNvGraphicFramePr>
          <p:nvPr>
            <p:extLst>
              <p:ext uri="{D42A27DB-BD31-4B8C-83A1-F6EECF244321}">
                <p14:modId xmlns:p14="http://schemas.microsoft.com/office/powerpoint/2010/main" val="614713500"/>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34826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45009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mencionan que funcionan de manera eficaz y eficiente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la mayoría de las veces se reciben asertivamente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 de trabajo</a:t>
            </a:r>
            <a:r>
              <a:rPr lang="es-MX" sz="1800" dirty="0">
                <a:effectLst/>
                <a:latin typeface="Calibri" panose="020F0502020204030204" pitchFamily="34" charset="0"/>
                <a:ea typeface="Calibri" panose="020F0502020204030204" pitchFamily="34" charset="0"/>
                <a:cs typeface="Times New Roman" panose="02020603050405020304" pitchFamily="18" charset="0"/>
              </a:rPr>
              <a:t>,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t>
            </a:r>
            <a:r>
              <a:rPr lang="es-MX" sz="1800" dirty="0">
                <a:effectLst/>
                <a:latin typeface="Calibri" panose="020F0502020204030204" pitchFamily="34" charset="0"/>
                <a:ea typeface="Calibri" panose="020F0502020204030204" pitchFamily="34" charset="0"/>
                <a:cs typeface="Times New Roman" panose="02020603050405020304" pitchFamily="18" charset="0"/>
              </a:rPr>
              <a:t>se proporcionan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manera equilibrada, </a:t>
            </a:r>
            <a:r>
              <a:rPr lang="es-MX" sz="1800" dirty="0">
                <a:effectLst/>
                <a:latin typeface="Calibri" panose="020F0502020204030204" pitchFamily="34" charset="0"/>
                <a:ea typeface="Calibri" panose="020F0502020204030204" pitchFamily="34" charset="0"/>
                <a:cs typeface="Times New Roman" panose="02020603050405020304" pitchFamily="18" charset="0"/>
              </a:rPr>
              <a:t>conforme a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carga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y la persona a cargo evalúa a sus compañeros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dan oportunidades para realizar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 y de igual manera dichas propuestas con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consideradas.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921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VI .- 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1515566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5" name="Gráfico 24">
            <a:extLst>
              <a:ext uri="{FF2B5EF4-FFF2-40B4-BE49-F238E27FC236}">
                <a16:creationId xmlns:a16="http://schemas.microsoft.com/office/drawing/2014/main" id="{ACF31F6C-E4CA-44A2-8854-1B2F1A429D10}"/>
              </a:ext>
            </a:extLst>
          </p:cNvPr>
          <p:cNvGraphicFramePr>
            <a:graphicFrameLocks/>
          </p:cNvGraphicFramePr>
          <p:nvPr>
            <p:extLst>
              <p:ext uri="{D42A27DB-BD31-4B8C-83A1-F6EECF244321}">
                <p14:modId xmlns:p14="http://schemas.microsoft.com/office/powerpoint/2010/main" val="3499589029"/>
              </p:ext>
            </p:extLst>
          </p:nvPr>
        </p:nvGraphicFramePr>
        <p:xfrm>
          <a:off x="1686589" y="12598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96039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5" name="Gráfico 24">
            <a:extLst>
              <a:ext uri="{FF2B5EF4-FFF2-40B4-BE49-F238E27FC236}">
                <a16:creationId xmlns:a16="http://schemas.microsoft.com/office/drawing/2014/main" id="{896818F2-860E-407E-95DF-43CB12C9455A}"/>
              </a:ext>
            </a:extLst>
          </p:cNvPr>
          <p:cNvGraphicFramePr>
            <a:graphicFrameLocks/>
          </p:cNvGraphicFramePr>
          <p:nvPr>
            <p:extLst>
              <p:ext uri="{D42A27DB-BD31-4B8C-83A1-F6EECF244321}">
                <p14:modId xmlns:p14="http://schemas.microsoft.com/office/powerpoint/2010/main" val="1375105599"/>
              </p:ext>
            </p:extLst>
          </p:nvPr>
        </p:nvGraphicFramePr>
        <p:xfrm>
          <a:off x="1576305"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5822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5" name="Gráfico 24">
            <a:extLst>
              <a:ext uri="{FF2B5EF4-FFF2-40B4-BE49-F238E27FC236}">
                <a16:creationId xmlns:a16="http://schemas.microsoft.com/office/drawing/2014/main" id="{7F67BB4E-B555-4E3C-86A4-DDEA91520ACA}"/>
              </a:ext>
            </a:extLst>
          </p:cNvPr>
          <p:cNvGraphicFramePr>
            <a:graphicFrameLocks/>
          </p:cNvGraphicFramePr>
          <p:nvPr>
            <p:extLst>
              <p:ext uri="{D42A27DB-BD31-4B8C-83A1-F6EECF244321}">
                <p14:modId xmlns:p14="http://schemas.microsoft.com/office/powerpoint/2010/main" val="565787"/>
              </p:ext>
            </p:extLst>
          </p:nvPr>
        </p:nvGraphicFramePr>
        <p:xfrm>
          <a:off x="1474776" y="126991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546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5" name="Gráfico 24">
            <a:extLst>
              <a:ext uri="{FF2B5EF4-FFF2-40B4-BE49-F238E27FC236}">
                <a16:creationId xmlns:a16="http://schemas.microsoft.com/office/drawing/2014/main" id="{0EEC4DC9-C115-4AE8-8065-8FAF90EB317D}"/>
              </a:ext>
            </a:extLst>
          </p:cNvPr>
          <p:cNvGraphicFramePr>
            <a:graphicFrameLocks/>
          </p:cNvGraphicFramePr>
          <p:nvPr>
            <p:extLst>
              <p:ext uri="{D42A27DB-BD31-4B8C-83A1-F6EECF244321}">
                <p14:modId xmlns:p14="http://schemas.microsoft.com/office/powerpoint/2010/main" val="914262430"/>
              </p:ext>
            </p:extLst>
          </p:nvPr>
        </p:nvGraphicFramePr>
        <p:xfrm>
          <a:off x="1592503"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9615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91543"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5" name="Gráfico 24">
            <a:extLst>
              <a:ext uri="{FF2B5EF4-FFF2-40B4-BE49-F238E27FC236}">
                <a16:creationId xmlns:a16="http://schemas.microsoft.com/office/drawing/2014/main" id="{364BAB1E-6C98-4032-AC5C-CC52828A256B}"/>
              </a:ext>
            </a:extLst>
          </p:cNvPr>
          <p:cNvGraphicFramePr>
            <a:graphicFrameLocks/>
          </p:cNvGraphicFramePr>
          <p:nvPr>
            <p:extLst>
              <p:ext uri="{D42A27DB-BD31-4B8C-83A1-F6EECF244321}">
                <p14:modId xmlns:p14="http://schemas.microsoft.com/office/powerpoint/2010/main" val="66899002"/>
              </p:ext>
            </p:extLst>
          </p:nvPr>
        </p:nvGraphicFramePr>
        <p:xfrm>
          <a:off x="1588336"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17962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06811"/>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5" name="Gráfico 24">
            <a:extLst>
              <a:ext uri="{FF2B5EF4-FFF2-40B4-BE49-F238E27FC236}">
                <a16:creationId xmlns:a16="http://schemas.microsoft.com/office/drawing/2014/main" id="{26E55DA7-4E03-42B3-A0C4-308FA13C6825}"/>
              </a:ext>
            </a:extLst>
          </p:cNvPr>
          <p:cNvGraphicFramePr>
            <a:graphicFrameLocks/>
          </p:cNvGraphicFramePr>
          <p:nvPr>
            <p:extLst>
              <p:ext uri="{D42A27DB-BD31-4B8C-83A1-F6EECF244321}">
                <p14:modId xmlns:p14="http://schemas.microsoft.com/office/powerpoint/2010/main" val="541834684"/>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0852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a:extLst>
              <a:ext uri="{FF2B5EF4-FFF2-40B4-BE49-F238E27FC236}">
                <a16:creationId xmlns:a16="http://schemas.microsoft.com/office/drawing/2014/main" id="{69618812-6A76-453C-BD53-759662758B38}"/>
              </a:ext>
            </a:extLst>
          </p:cNvPr>
          <p:cNvGraphicFramePr>
            <a:graphicFrameLocks/>
          </p:cNvGraphicFramePr>
          <p:nvPr>
            <p:extLst>
              <p:ext uri="{D42A27DB-BD31-4B8C-83A1-F6EECF244321}">
                <p14:modId xmlns:p14="http://schemas.microsoft.com/office/powerpoint/2010/main" val="2673982434"/>
              </p:ext>
            </p:extLst>
          </p:nvPr>
        </p:nvGraphicFramePr>
        <p:xfrm>
          <a:off x="1533640"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120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extLst>
              <p:ext uri="{D42A27DB-BD31-4B8C-83A1-F6EECF244321}">
                <p14:modId xmlns:p14="http://schemas.microsoft.com/office/powerpoint/2010/main" val="1472687529"/>
              </p:ext>
            </p:extLst>
          </p:nvPr>
        </p:nvGraphicFramePr>
        <p:xfrm>
          <a:off x="1864311" y="334401"/>
          <a:ext cx="6230065" cy="2827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D324ED26-7496-49CC-8A9E-5DC9F8C3E418}"/>
              </a:ext>
            </a:extLst>
          </p:cNvPr>
          <p:cNvGraphicFramePr>
            <a:graphicFrameLocks/>
          </p:cNvGraphicFramePr>
          <p:nvPr>
            <p:extLst>
              <p:ext uri="{D42A27DB-BD31-4B8C-83A1-F6EECF244321}">
                <p14:modId xmlns:p14="http://schemas.microsoft.com/office/powerpoint/2010/main" val="2606982675"/>
              </p:ext>
            </p:extLst>
          </p:nvPr>
        </p:nvGraphicFramePr>
        <p:xfrm>
          <a:off x="663301" y="353626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F524EAED-A8AA-429B-90E0-E3964CEFBBFD}"/>
              </a:ext>
            </a:extLst>
          </p:cNvPr>
          <p:cNvGraphicFramePr>
            <a:graphicFrameLocks/>
          </p:cNvGraphicFramePr>
          <p:nvPr>
            <p:extLst>
              <p:ext uri="{D42A27DB-BD31-4B8C-83A1-F6EECF244321}">
                <p14:modId xmlns:p14="http://schemas.microsoft.com/office/powerpoint/2010/main" val="1611120021"/>
              </p:ext>
            </p:extLst>
          </p:nvPr>
        </p:nvGraphicFramePr>
        <p:xfrm>
          <a:off x="5318939" y="3544455"/>
          <a:ext cx="3545460" cy="27302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711581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5" name="Gráfico 24">
            <a:extLst>
              <a:ext uri="{FF2B5EF4-FFF2-40B4-BE49-F238E27FC236}">
                <a16:creationId xmlns:a16="http://schemas.microsoft.com/office/drawing/2014/main" id="{65821376-0594-4C6F-A8B1-75854CEA4E8F}"/>
              </a:ext>
            </a:extLst>
          </p:cNvPr>
          <p:cNvGraphicFramePr>
            <a:graphicFrameLocks/>
          </p:cNvGraphicFramePr>
          <p:nvPr>
            <p:extLst>
              <p:ext uri="{D42A27DB-BD31-4B8C-83A1-F6EECF244321}">
                <p14:modId xmlns:p14="http://schemas.microsoft.com/office/powerpoint/2010/main" val="470428602"/>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24061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5" name="Gráfico 24">
            <a:extLst>
              <a:ext uri="{FF2B5EF4-FFF2-40B4-BE49-F238E27FC236}">
                <a16:creationId xmlns:a16="http://schemas.microsoft.com/office/drawing/2014/main" id="{48CB894F-C4C3-4ECA-8194-5392F03C5202}"/>
              </a:ext>
            </a:extLst>
          </p:cNvPr>
          <p:cNvGraphicFramePr>
            <a:graphicFrameLocks/>
          </p:cNvGraphicFramePr>
          <p:nvPr>
            <p:extLst>
              <p:ext uri="{D42A27DB-BD31-4B8C-83A1-F6EECF244321}">
                <p14:modId xmlns:p14="http://schemas.microsoft.com/office/powerpoint/2010/main" val="879200225"/>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47359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52463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la mayoría de los encuestaron expresan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más del 60% de los que contestaron la encuesta consideran que no harían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 </a:t>
            </a:r>
            <a:r>
              <a:rPr lang="es-MX" sz="1800" dirty="0">
                <a:effectLst/>
                <a:latin typeface="Calibri" panose="020F0502020204030204" pitchFamily="34" charset="0"/>
                <a:ea typeface="Calibri" panose="020F0502020204030204" pitchFamily="34" charset="0"/>
                <a:cs typeface="Times New Roman" panose="02020603050405020304" pitchFamily="18" charset="0"/>
              </a:rPr>
              <a:t>ya que se sienten cómodos, ya que donde se encuentran les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un 85% manifiesta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adecuada, más de 50% expresa que si se tiene relación del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pero por otro lado el 24% mencionan que nunca, la mayoría de los encuestados se encuentra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a:t>
            </a:r>
            <a:r>
              <a:rPr lang="es-MX" sz="1800" dirty="0">
                <a:effectLst/>
                <a:latin typeface="Calibri" panose="020F0502020204030204" pitchFamily="34" charset="0"/>
                <a:ea typeface="Calibri" panose="020F0502020204030204" pitchFamily="34" charset="0"/>
                <a:cs typeface="Times New Roman" panose="02020603050405020304" pitchFamily="18" charset="0"/>
              </a:rPr>
              <a:t>, pero un 73% de los encuestados denota que no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expresa que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pero un 35% no ha sido convocado, en un porcentaje menor se dice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9679070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VII .- 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10334048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326E8D96-49BB-4B40-857B-DF46A6378324}"/>
              </a:ext>
            </a:extLst>
          </p:cNvPr>
          <p:cNvGraphicFramePr>
            <a:graphicFrameLocks/>
          </p:cNvGraphicFramePr>
          <p:nvPr>
            <p:extLst>
              <p:ext uri="{D42A27DB-BD31-4B8C-83A1-F6EECF244321}">
                <p14:modId xmlns:p14="http://schemas.microsoft.com/office/powerpoint/2010/main" val="3287594658"/>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051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id="{DE148C6F-A2AF-4797-9F30-FB0C918AC7EF}"/>
              </a:ext>
            </a:extLst>
          </p:cNvPr>
          <p:cNvGraphicFramePr>
            <a:graphicFrameLocks/>
          </p:cNvGraphicFramePr>
          <p:nvPr>
            <p:extLst>
              <p:ext uri="{D42A27DB-BD31-4B8C-83A1-F6EECF244321}">
                <p14:modId xmlns:p14="http://schemas.microsoft.com/office/powerpoint/2010/main" val="3857009540"/>
              </p:ext>
            </p:extLst>
          </p:nvPr>
        </p:nvGraphicFramePr>
        <p:xfrm>
          <a:off x="1704337"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90556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6" name="Gráfico 25">
            <a:extLst>
              <a:ext uri="{FF2B5EF4-FFF2-40B4-BE49-F238E27FC236}">
                <a16:creationId xmlns:a16="http://schemas.microsoft.com/office/drawing/2014/main" id="{63C46B89-54D8-4A86-8A45-D7F496191C0A}"/>
              </a:ext>
            </a:extLst>
          </p:cNvPr>
          <p:cNvGraphicFramePr>
            <a:graphicFrameLocks/>
          </p:cNvGraphicFramePr>
          <p:nvPr>
            <p:extLst>
              <p:ext uri="{D42A27DB-BD31-4B8C-83A1-F6EECF244321}">
                <p14:modId xmlns:p14="http://schemas.microsoft.com/office/powerpoint/2010/main" val="3403556545"/>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293108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8CB631D2-2F17-4782-9181-C8B7238C1003}"/>
              </a:ext>
            </a:extLst>
          </p:cNvPr>
          <p:cNvGraphicFramePr>
            <a:graphicFrameLocks/>
          </p:cNvGraphicFramePr>
          <p:nvPr>
            <p:extLst>
              <p:ext uri="{D42A27DB-BD31-4B8C-83A1-F6EECF244321}">
                <p14:modId xmlns:p14="http://schemas.microsoft.com/office/powerpoint/2010/main" val="1681742173"/>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797583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A9CC54E2-9348-4E65-B51A-9897A6B4577A}"/>
              </a:ext>
            </a:extLst>
          </p:cNvPr>
          <p:cNvGraphicFramePr>
            <a:graphicFrameLocks/>
          </p:cNvGraphicFramePr>
          <p:nvPr>
            <p:extLst>
              <p:ext uri="{D42A27DB-BD31-4B8C-83A1-F6EECF244321}">
                <p14:modId xmlns:p14="http://schemas.microsoft.com/office/powerpoint/2010/main" val="39139077"/>
              </p:ext>
            </p:extLst>
          </p:nvPr>
        </p:nvGraphicFramePr>
        <p:xfrm>
          <a:off x="1620088" y="134500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89826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3E35B5AB-ACE8-452D-9E8A-C8F7F050195F}"/>
              </a:ext>
            </a:extLst>
          </p:cNvPr>
          <p:cNvGraphicFramePr>
            <a:graphicFrameLocks/>
          </p:cNvGraphicFramePr>
          <p:nvPr>
            <p:extLst>
              <p:ext uri="{D42A27DB-BD31-4B8C-83A1-F6EECF244321}">
                <p14:modId xmlns:p14="http://schemas.microsoft.com/office/powerpoint/2010/main" val="4241974189"/>
              </p:ext>
            </p:extLst>
          </p:nvPr>
        </p:nvGraphicFramePr>
        <p:xfrm>
          <a:off x="1620088" y="12598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573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527BB84B-88D7-467A-8FD1-481B2CCCC122}"/>
              </a:ext>
            </a:extLst>
          </p:cNvPr>
          <p:cNvGraphicFramePr>
            <a:graphicFrameLocks/>
          </p:cNvGraphicFramePr>
          <p:nvPr>
            <p:extLst>
              <p:ext uri="{D42A27DB-BD31-4B8C-83A1-F6EECF244321}">
                <p14:modId xmlns:p14="http://schemas.microsoft.com/office/powerpoint/2010/main" val="1419094843"/>
              </p:ext>
            </p:extLst>
          </p:nvPr>
        </p:nvGraphicFramePr>
        <p:xfrm>
          <a:off x="16200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768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E04ECD6D-A1BA-4E7C-84C2-4A3A5B7FBB9D}"/>
              </a:ext>
            </a:extLst>
          </p:cNvPr>
          <p:cNvGraphicFramePr>
            <a:graphicFrameLocks/>
          </p:cNvGraphicFramePr>
          <p:nvPr>
            <p:extLst>
              <p:ext uri="{D42A27DB-BD31-4B8C-83A1-F6EECF244321}">
                <p14:modId xmlns:p14="http://schemas.microsoft.com/office/powerpoint/2010/main" val="1660112921"/>
              </p:ext>
            </p:extLst>
          </p:nvPr>
        </p:nvGraphicFramePr>
        <p:xfrm>
          <a:off x="155649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47249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B5A4CD48-7F27-4055-9014-C7C1276DB349}"/>
              </a:ext>
            </a:extLst>
          </p:cNvPr>
          <p:cNvGraphicFramePr>
            <a:graphicFrameLocks/>
          </p:cNvGraphicFramePr>
          <p:nvPr>
            <p:extLst>
              <p:ext uri="{D42A27DB-BD31-4B8C-83A1-F6EECF244321}">
                <p14:modId xmlns:p14="http://schemas.microsoft.com/office/powerpoint/2010/main" val="1682206972"/>
              </p:ext>
            </p:extLst>
          </p:nvPr>
        </p:nvGraphicFramePr>
        <p:xfrm>
          <a:off x="1620088" y="133238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720125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5" name="Gráfico 24">
            <a:extLst>
              <a:ext uri="{FF2B5EF4-FFF2-40B4-BE49-F238E27FC236}">
                <a16:creationId xmlns:a16="http://schemas.microsoft.com/office/drawing/2014/main" id="{D8A5CBA0-EF98-48AA-808D-A4788F01926E}"/>
              </a:ext>
            </a:extLst>
          </p:cNvPr>
          <p:cNvGraphicFramePr>
            <a:graphicFrameLocks/>
          </p:cNvGraphicFramePr>
          <p:nvPr>
            <p:extLst>
              <p:ext uri="{D42A27DB-BD31-4B8C-83A1-F6EECF244321}">
                <p14:modId xmlns:p14="http://schemas.microsoft.com/office/powerpoint/2010/main" val="2889674766"/>
              </p:ext>
            </p:extLst>
          </p:nvPr>
        </p:nvGraphicFramePr>
        <p:xfrm>
          <a:off x="153364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92430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615948" y="1041176"/>
            <a:ext cx="6771131" cy="5355312"/>
          </a:xfrm>
          <a:prstGeom prst="rect">
            <a:avLst/>
          </a:prstGeom>
          <a:noFill/>
        </p:spPr>
        <p:txBody>
          <a:bodyPr wrap="square" rtlCol="0">
            <a:spAutoFit/>
          </a:bodyPr>
          <a:lstStyle/>
          <a:p>
            <a:pPr algn="just"/>
            <a:r>
              <a:rPr lang="es-MX" dirty="0"/>
              <a:t>En el rubro correspondiente a </a:t>
            </a:r>
            <a:r>
              <a:rPr lang="es-MX" b="1" dirty="0"/>
              <a:t>“Medio Ambiente” </a:t>
            </a:r>
            <a:r>
              <a:rPr lang="es-MX" dirty="0"/>
              <a:t>se presentan los siguientes resultados en respuesta a lo comentado por los encuestados:</a:t>
            </a:r>
          </a:p>
          <a:p>
            <a:pPr algn="just"/>
            <a:r>
              <a:rPr lang="es-MX" dirty="0"/>
              <a:t>Se considera que las áreas de trabajo se encuentran:</a:t>
            </a:r>
          </a:p>
          <a:p>
            <a:pPr marL="742950" lvl="1" indent="-285750" algn="just">
              <a:buFont typeface="Arial" panose="020B0604020202020204" pitchFamily="34" charset="0"/>
              <a:buChar char="•"/>
            </a:pPr>
            <a:r>
              <a:rPr lang="es-MX" b="1" dirty="0"/>
              <a:t>Libre de Basura</a:t>
            </a:r>
            <a:r>
              <a:rPr lang="es-MX" dirty="0"/>
              <a:t> en un </a:t>
            </a:r>
            <a:r>
              <a:rPr lang="es-MX" b="1" dirty="0"/>
              <a:t>54%</a:t>
            </a:r>
          </a:p>
          <a:p>
            <a:pPr marL="742950" lvl="1" indent="-285750" algn="just">
              <a:buFont typeface="Arial" panose="020B0604020202020204" pitchFamily="34" charset="0"/>
              <a:buChar char="•"/>
            </a:pPr>
            <a:r>
              <a:rPr lang="es-MX" b="1" dirty="0"/>
              <a:t>Libre de Olores desagradables </a:t>
            </a:r>
            <a:r>
              <a:rPr lang="es-MX" dirty="0"/>
              <a:t>en un </a:t>
            </a:r>
            <a:r>
              <a:rPr lang="es-MX" b="1" dirty="0"/>
              <a:t>60%</a:t>
            </a:r>
          </a:p>
          <a:p>
            <a:pPr marL="742950" lvl="1" indent="-285750" algn="just">
              <a:buFont typeface="Arial" panose="020B0604020202020204" pitchFamily="34" charset="0"/>
              <a:buChar char="•"/>
            </a:pPr>
            <a:r>
              <a:rPr lang="es-MX" b="1" dirty="0"/>
              <a:t>Libre de Plagas</a:t>
            </a:r>
            <a:r>
              <a:rPr lang="es-MX" dirty="0"/>
              <a:t> en un </a:t>
            </a:r>
            <a:r>
              <a:rPr lang="es-MX" b="1" dirty="0"/>
              <a:t>52%</a:t>
            </a:r>
          </a:p>
          <a:p>
            <a:pPr marL="742950" lvl="1" indent="-285750" algn="just">
              <a:buFont typeface="Arial" panose="020B0604020202020204" pitchFamily="34" charset="0"/>
              <a:buChar char="•"/>
            </a:pPr>
            <a:r>
              <a:rPr lang="es-MX" b="1" dirty="0"/>
              <a:t>Libre de Agua estancada </a:t>
            </a:r>
            <a:r>
              <a:rPr lang="es-MX" dirty="0"/>
              <a:t>en un </a:t>
            </a:r>
            <a:r>
              <a:rPr lang="es-MX" b="1" dirty="0"/>
              <a:t>60%</a:t>
            </a:r>
          </a:p>
          <a:p>
            <a:pPr lvl="1" algn="just"/>
            <a:endParaRPr lang="es-MX" b="1" dirty="0"/>
          </a:p>
          <a:p>
            <a:pPr algn="just"/>
            <a:r>
              <a:rPr lang="es-MX" dirty="0"/>
              <a:t>Se considera que en la institución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59%</a:t>
            </a:r>
          </a:p>
          <a:p>
            <a:pPr marL="742950" lvl="1" indent="-285750" algn="just">
              <a:buFont typeface="Arial" panose="020B0604020202020204" pitchFamily="34" charset="0"/>
              <a:buChar char="•"/>
            </a:pPr>
            <a:r>
              <a:rPr lang="es-MX" b="1" dirty="0"/>
              <a:t>Insumos</a:t>
            </a:r>
            <a:r>
              <a:rPr lang="es-MX" dirty="0"/>
              <a:t> en un </a:t>
            </a:r>
            <a:r>
              <a:rPr lang="es-MX" b="1" dirty="0"/>
              <a:t>54%</a:t>
            </a:r>
          </a:p>
          <a:p>
            <a:pPr marL="742950" lvl="1" indent="-285750" algn="just">
              <a:buFont typeface="Arial" panose="020B0604020202020204" pitchFamily="34" charset="0"/>
              <a:buChar char="•"/>
            </a:pPr>
            <a:r>
              <a:rPr lang="es-MX" b="1" dirty="0"/>
              <a:t>Energía eléctrica </a:t>
            </a:r>
            <a:r>
              <a:rPr lang="es-MX" dirty="0"/>
              <a:t>en un </a:t>
            </a:r>
            <a:r>
              <a:rPr lang="es-MX" b="1" dirty="0"/>
              <a:t>58%</a:t>
            </a:r>
          </a:p>
          <a:p>
            <a:pPr marL="742950" lvl="1" indent="-285750" algn="just">
              <a:buFont typeface="Arial" panose="020B0604020202020204" pitchFamily="34" charset="0"/>
              <a:buChar char="•"/>
            </a:pPr>
            <a:r>
              <a:rPr lang="es-MX" b="1" dirty="0"/>
              <a:t>Desechos</a:t>
            </a:r>
            <a:r>
              <a:rPr lang="es-MX" dirty="0"/>
              <a:t> en un </a:t>
            </a:r>
            <a:r>
              <a:rPr lang="es-MX" b="1" dirty="0"/>
              <a:t>60%</a:t>
            </a:r>
          </a:p>
          <a:p>
            <a:pPr marL="742950" lvl="1" indent="-285750" algn="just">
              <a:buFont typeface="Arial" panose="020B0604020202020204" pitchFamily="34" charset="0"/>
              <a:buChar char="•"/>
            </a:pPr>
            <a:r>
              <a:rPr lang="es-MX" b="1" dirty="0"/>
              <a:t>Áreas verdes </a:t>
            </a:r>
            <a:r>
              <a:rPr lang="es-MX" dirty="0"/>
              <a:t>en un </a:t>
            </a:r>
            <a:r>
              <a:rPr lang="es-MX" b="1" dirty="0"/>
              <a:t>69%</a:t>
            </a:r>
          </a:p>
          <a:p>
            <a:pPr marL="285750" indent="-285750" algn="just">
              <a:buFont typeface="Arial" panose="020B0604020202020204" pitchFamily="34" charset="0"/>
              <a:buChar char="•"/>
            </a:pPr>
            <a:endParaRPr lang="es-MX" b="1" dirty="0"/>
          </a:p>
          <a:p>
            <a:pPr algn="just"/>
            <a:r>
              <a:rPr lang="es-MX" dirty="0"/>
              <a:t>Por ultimo cabe mencionar que un 92% de los encuestados tienen interés en cursos de capacitación en </a:t>
            </a:r>
            <a:r>
              <a:rPr lang="es-MX" b="1" dirty="0"/>
              <a:t>Materia de Medio Ambiente</a:t>
            </a:r>
            <a:r>
              <a:rPr lang="es-MX" dirty="0"/>
              <a:t>,</a:t>
            </a:r>
            <a:r>
              <a:rPr lang="es-MX" b="1" dirty="0"/>
              <a:t> </a:t>
            </a:r>
            <a:r>
              <a:rPr lang="es-MX" dirty="0"/>
              <a:t>en caso de que la universidad los ofreciera ellos asistirían.</a:t>
            </a:r>
          </a:p>
        </p:txBody>
      </p:sp>
    </p:spTree>
    <p:extLst>
      <p:ext uri="{BB962C8B-B14F-4D97-AF65-F5344CB8AC3E}">
        <p14:creationId xmlns:p14="http://schemas.microsoft.com/office/powerpoint/2010/main" val="417672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25273</TotalTime>
  <Words>4617</Words>
  <Application>Microsoft Office PowerPoint</Application>
  <PresentationFormat>Presentación en pantalla (4:3)</PresentationFormat>
  <Paragraphs>716</Paragraphs>
  <Slides>84</Slides>
  <Notes>71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84</vt:i4>
      </vt:variant>
    </vt:vector>
  </HeadingPairs>
  <TitlesOfParts>
    <vt:vector size="89" baseType="lpstr">
      <vt:lpstr>Arial</vt:lpstr>
      <vt:lpstr>Calibri</vt:lpstr>
      <vt:lpstr>Calibri Light</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Varela</dc:creator>
  <cp:lastModifiedBy>Perla</cp:lastModifiedBy>
  <cp:revision>102</cp:revision>
  <dcterms:created xsi:type="dcterms:W3CDTF">2020-09-26T20:13:04Z</dcterms:created>
  <dcterms:modified xsi:type="dcterms:W3CDTF">2021-10-22T17:54:28Z</dcterms:modified>
</cp:coreProperties>
</file>