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1.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2.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3.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4.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5.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6.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7.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1.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2.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3.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4.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2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2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33.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4.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35.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36.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37.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8.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2.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3.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44.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5.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46.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7.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1.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52.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3.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54.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5.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6.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7.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8.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62.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63.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64.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65.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66.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67.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68.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69.xml" ContentType="application/vnd.openxmlformats-officedocument.presentationml.notesSl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70.xml" ContentType="application/vnd.openxmlformats-officedocument.presentationml.notesSl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7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6"/>
  </p:notesMasterIdLst>
  <p:sldIdLst>
    <p:sldId id="334" r:id="rId2"/>
    <p:sldId id="336" r:id="rId3"/>
    <p:sldId id="492" r:id="rId4"/>
    <p:sldId id="338" r:id="rId5"/>
    <p:sldId id="484" r:id="rId6"/>
    <p:sldId id="485" r:id="rId7"/>
    <p:sldId id="486" r:id="rId8"/>
    <p:sldId id="487" r:id="rId9"/>
    <p:sldId id="488" r:id="rId10"/>
    <p:sldId id="489" r:id="rId11"/>
    <p:sldId id="490" r:id="rId12"/>
    <p:sldId id="491" r:id="rId13"/>
    <p:sldId id="411" r:id="rId14"/>
    <p:sldId id="412" r:id="rId15"/>
    <p:sldId id="413" r:id="rId16"/>
    <p:sldId id="414" r:id="rId17"/>
    <p:sldId id="415" r:id="rId18"/>
    <p:sldId id="416" r:id="rId19"/>
    <p:sldId id="417" r:id="rId20"/>
    <p:sldId id="418" r:id="rId21"/>
    <p:sldId id="419" r:id="rId22"/>
    <p:sldId id="420" r:id="rId23"/>
    <p:sldId id="421" r:id="rId24"/>
    <p:sldId id="422" r:id="rId25"/>
    <p:sldId id="423" r:id="rId26"/>
    <p:sldId id="424" r:id="rId27"/>
    <p:sldId id="425" r:id="rId28"/>
    <p:sldId id="426" r:id="rId29"/>
    <p:sldId id="427" r:id="rId30"/>
    <p:sldId id="428" r:id="rId31"/>
    <p:sldId id="429" r:id="rId32"/>
    <p:sldId id="430" r:id="rId33"/>
    <p:sldId id="431" r:id="rId34"/>
    <p:sldId id="432" r:id="rId35"/>
    <p:sldId id="433" r:id="rId36"/>
    <p:sldId id="434" r:id="rId37"/>
    <p:sldId id="435" r:id="rId38"/>
    <p:sldId id="436" r:id="rId39"/>
    <p:sldId id="437" r:id="rId40"/>
    <p:sldId id="438" r:id="rId41"/>
    <p:sldId id="439" r:id="rId42"/>
    <p:sldId id="440" r:id="rId43"/>
    <p:sldId id="441" r:id="rId44"/>
    <p:sldId id="442" r:id="rId45"/>
    <p:sldId id="443" r:id="rId46"/>
    <p:sldId id="444" r:id="rId47"/>
    <p:sldId id="445" r:id="rId48"/>
    <p:sldId id="446" r:id="rId49"/>
    <p:sldId id="447" r:id="rId50"/>
    <p:sldId id="448" r:id="rId51"/>
    <p:sldId id="449" r:id="rId52"/>
    <p:sldId id="450" r:id="rId53"/>
    <p:sldId id="451" r:id="rId54"/>
    <p:sldId id="452" r:id="rId55"/>
    <p:sldId id="453" r:id="rId56"/>
    <p:sldId id="454" r:id="rId57"/>
    <p:sldId id="455" r:id="rId58"/>
    <p:sldId id="456" r:id="rId59"/>
    <p:sldId id="457" r:id="rId60"/>
    <p:sldId id="458" r:id="rId61"/>
    <p:sldId id="459" r:id="rId62"/>
    <p:sldId id="460" r:id="rId63"/>
    <p:sldId id="461" r:id="rId64"/>
    <p:sldId id="462" r:id="rId65"/>
    <p:sldId id="463" r:id="rId66"/>
    <p:sldId id="464" r:id="rId67"/>
    <p:sldId id="465" r:id="rId68"/>
    <p:sldId id="466" r:id="rId69"/>
    <p:sldId id="467" r:id="rId70"/>
    <p:sldId id="468" r:id="rId71"/>
    <p:sldId id="469" r:id="rId72"/>
    <p:sldId id="470" r:id="rId73"/>
    <p:sldId id="471" r:id="rId74"/>
    <p:sldId id="472" r:id="rId75"/>
    <p:sldId id="473" r:id="rId76"/>
    <p:sldId id="474" r:id="rId77"/>
    <p:sldId id="475" r:id="rId78"/>
    <p:sldId id="476" r:id="rId79"/>
    <p:sldId id="477" r:id="rId80"/>
    <p:sldId id="478" r:id="rId81"/>
    <p:sldId id="479" r:id="rId82"/>
    <p:sldId id="480" r:id="rId83"/>
    <p:sldId id="481" r:id="rId84"/>
    <p:sldId id="482" r:id="rId8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405"/>
    <a:srgbClr val="3A71B2"/>
    <a:srgbClr val="77933C"/>
    <a:srgbClr val="92D050"/>
    <a:srgbClr val="7030A0"/>
    <a:srgbClr val="558ED5"/>
    <a:srgbClr val="CC0000"/>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79FAFA-4AA2-4018-B544-D88C010BDF98}" v="4" dt="2020-11-23T02:43:49.3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31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oleObject" Target="file:///C:\Users\magab\OneDrive\Desktop\RESULTADOS\UA%20TURISMO\UA%20TURISMO.xlsx" TargetMode="External"/><Relationship Id="rId2" Type="http://schemas.microsoft.com/office/2011/relationships/chartColorStyle" Target="colors64.xml"/><Relationship Id="rId1" Type="http://schemas.microsoft.com/office/2011/relationships/chartStyle" Target="style6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lumMod val="75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B8A-4F18-8A35-52C481A9A05E}"/>
              </c:ext>
            </c:extLst>
          </c:dPt>
          <c:dPt>
            <c:idx val="1"/>
            <c:bubble3D val="0"/>
            <c:spPr>
              <a:solidFill>
                <a:srgbClr val="A5002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2B8A-4F18-8A35-52C481A9A05E}"/>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8A-4F18-8A35-52C481A9A05E}"/>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B8A-4F18-8A35-52C481A9A05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2B8A-4F18-8A35-52C481A9A05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c:spPr>
          <c:invertIfNegative val="0"/>
          <c:dPt>
            <c:idx val="1"/>
            <c:invertIfNegative val="0"/>
            <c:bubble3D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extLst>
              <c:ext xmlns:c16="http://schemas.microsoft.com/office/drawing/2014/chart" uri="{C3380CC4-5D6E-409C-BE32-E72D297353CC}">
                <c16:uniqueId val="{00000001-9CE5-4B2F-A4C1-8AD227D2ADD0}"/>
              </c:ext>
            </c:extLst>
          </c:dPt>
          <c:dLbls>
            <c:dLbl>
              <c:idx val="0"/>
              <c:tx>
                <c:rich>
                  <a:bodyPr/>
                  <a:lstStyle/>
                  <a:p>
                    <a:fld id="{8955FCEF-E723-49CE-AA1A-D1BDDB9DEDC8}"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E5-4B2F-A4C1-8AD227D2ADD0}"/>
                </c:ext>
              </c:extLst>
            </c:dLbl>
            <c:dLbl>
              <c:idx val="1"/>
              <c:tx>
                <c:rich>
                  <a:bodyPr/>
                  <a:lstStyle/>
                  <a:p>
                    <a:fld id="{5CE36568-8B2D-474C-AA8C-1BEA992B16D1}"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E5-4B2F-A4C1-8AD227D2ADD0}"/>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IDENTIDAD!$C$4:$C$5</c:f>
              <c:strCache>
                <c:ptCount val="2"/>
                <c:pt idx="0">
                  <c:v>NO SE SIENTE ORGULLOSO</c:v>
                </c:pt>
                <c:pt idx="1">
                  <c:v>SI SE SIENTE ORGULLOSO</c:v>
                </c:pt>
              </c:strCache>
            </c:strRef>
          </c:cat>
          <c:val>
            <c:numRef>
              <c:f>IDENTIDAD!$F$4:$F$5</c:f>
              <c:numCache>
                <c:formatCode>###0</c:formatCode>
                <c:ptCount val="2"/>
                <c:pt idx="0">
                  <c:v>1.0204081632653061</c:v>
                </c:pt>
                <c:pt idx="1">
                  <c:v>98.979591836734699</c:v>
                </c:pt>
              </c:numCache>
            </c:numRef>
          </c:val>
          <c:extLst>
            <c:ext xmlns:c16="http://schemas.microsoft.com/office/drawing/2014/chart" uri="{C3380CC4-5D6E-409C-BE32-E72D297353CC}">
              <c16:uniqueId val="{00000002-9CE5-4B2F-A4C1-8AD227D2ADD0}"/>
            </c:ext>
          </c:extLst>
        </c:ser>
        <c:dLbls>
          <c:dLblPos val="inEnd"/>
          <c:showLegendKey val="0"/>
          <c:showVal val="1"/>
          <c:showCatName val="0"/>
          <c:showSerName val="0"/>
          <c:showPercent val="0"/>
          <c:showBubbleSize val="0"/>
        </c:dLbls>
        <c:gapWidth val="100"/>
        <c:overlap val="-24"/>
        <c:axId val="377734120"/>
        <c:axId val="377732152"/>
      </c:barChart>
      <c:catAx>
        <c:axId val="377734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77732152"/>
        <c:crosses val="autoZero"/>
        <c:auto val="1"/>
        <c:lblAlgn val="ctr"/>
        <c:lblOffset val="100"/>
        <c:noMultiLvlLbl val="0"/>
      </c:catAx>
      <c:valAx>
        <c:axId val="3777321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77734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EB931C70-27D9-4493-ACC1-DBFA361C8D02}"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F39-44AA-83EA-E7C13C2AF93B}"/>
                </c:ext>
              </c:extLst>
            </c:dLbl>
            <c:dLbl>
              <c:idx val="1"/>
              <c:tx>
                <c:rich>
                  <a:bodyPr/>
                  <a:lstStyle/>
                  <a:p>
                    <a:fld id="{72E7B1DE-A672-4037-A98E-741E31140D7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F39-44AA-83EA-E7C13C2AF93B}"/>
                </c:ext>
              </c:extLst>
            </c:dLbl>
            <c:dLbl>
              <c:idx val="2"/>
              <c:tx>
                <c:rich>
                  <a:bodyPr/>
                  <a:lstStyle/>
                  <a:p>
                    <a:fld id="{77991271-7120-444E-A4BE-C279414EC77F}"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F39-44AA-83EA-E7C13C2AF93B}"/>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IDENTIDAD!$C$25:$C$27</c:f>
              <c:strCache>
                <c:ptCount val="3"/>
                <c:pt idx="0">
                  <c:v>ESCUDO</c:v>
                </c:pt>
                <c:pt idx="1">
                  <c:v>LEMA</c:v>
                </c:pt>
                <c:pt idx="2">
                  <c:v>HISTORIA</c:v>
                </c:pt>
              </c:strCache>
            </c:strRef>
          </c:cat>
          <c:val>
            <c:numRef>
              <c:f>IDENTIDAD!$D$25:$D$27</c:f>
              <c:numCache>
                <c:formatCode>###0</c:formatCode>
                <c:ptCount val="3"/>
                <c:pt idx="0">
                  <c:v>78.599999999999994</c:v>
                </c:pt>
                <c:pt idx="1">
                  <c:v>56.2</c:v>
                </c:pt>
                <c:pt idx="2">
                  <c:v>58.2</c:v>
                </c:pt>
              </c:numCache>
            </c:numRef>
          </c:val>
          <c:extLst>
            <c:ext xmlns:c16="http://schemas.microsoft.com/office/drawing/2014/chart" uri="{C3380CC4-5D6E-409C-BE32-E72D297353CC}">
              <c16:uniqueId val="{00000003-DF39-44AA-83EA-E7C13C2AF93B}"/>
            </c:ext>
          </c:extLst>
        </c:ser>
        <c:dLbls>
          <c:showLegendKey val="0"/>
          <c:showVal val="0"/>
          <c:showCatName val="0"/>
          <c:showSerName val="0"/>
          <c:showPercent val="0"/>
          <c:showBubbleSize val="0"/>
        </c:dLbls>
        <c:gapWidth val="100"/>
        <c:overlap val="-24"/>
        <c:axId val="422377400"/>
        <c:axId val="422374448"/>
      </c:barChart>
      <c:catAx>
        <c:axId val="4223774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2374448"/>
        <c:crosses val="autoZero"/>
        <c:auto val="1"/>
        <c:lblAlgn val="ctr"/>
        <c:lblOffset val="100"/>
        <c:noMultiLvlLbl val="0"/>
      </c:catAx>
      <c:valAx>
        <c:axId val="4223744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237740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39A814CF-A0E8-4C32-8FB2-23DC4B09A3E9}"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4B6-4F8A-9ADB-D896AF8D0F91}"/>
                </c:ext>
              </c:extLst>
            </c:dLbl>
            <c:dLbl>
              <c:idx val="1"/>
              <c:tx>
                <c:rich>
                  <a:bodyPr/>
                  <a:lstStyle/>
                  <a:p>
                    <a:fld id="{2B322CDE-2DDF-4248-8B09-7EC0E150CFE1}"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4B6-4F8A-9ADB-D896AF8D0F91}"/>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IDENTIDAD!$C$10:$C$11</c:f>
              <c:strCache>
                <c:ptCount val="2"/>
                <c:pt idx="0">
                  <c:v>NO LO CONOCE</c:v>
                </c:pt>
                <c:pt idx="1">
                  <c:v>SI LO CONOCE</c:v>
                </c:pt>
              </c:strCache>
            </c:strRef>
          </c:cat>
          <c:val>
            <c:numRef>
              <c:f>IDENTIDAD!$F$10:$F$11</c:f>
              <c:numCache>
                <c:formatCode>###0</c:formatCode>
                <c:ptCount val="2"/>
                <c:pt idx="0">
                  <c:v>43.877551020408163</c:v>
                </c:pt>
                <c:pt idx="1">
                  <c:v>56.12244897959183</c:v>
                </c:pt>
              </c:numCache>
            </c:numRef>
          </c:val>
          <c:extLst>
            <c:ext xmlns:c16="http://schemas.microsoft.com/office/drawing/2014/chart" uri="{C3380CC4-5D6E-409C-BE32-E72D297353CC}">
              <c16:uniqueId val="{00000002-34B6-4F8A-9ADB-D896AF8D0F91}"/>
            </c:ext>
          </c:extLst>
        </c:ser>
        <c:dLbls>
          <c:dLblPos val="inEnd"/>
          <c:showLegendKey val="0"/>
          <c:showVal val="1"/>
          <c:showCatName val="0"/>
          <c:showSerName val="0"/>
          <c:showPercent val="0"/>
          <c:showBubbleSize val="0"/>
        </c:dLbls>
        <c:gapWidth val="100"/>
        <c:overlap val="-24"/>
        <c:axId val="377734120"/>
        <c:axId val="377732152"/>
      </c:barChart>
      <c:catAx>
        <c:axId val="377734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77732152"/>
        <c:crosses val="autoZero"/>
        <c:auto val="1"/>
        <c:lblAlgn val="ctr"/>
        <c:lblOffset val="100"/>
        <c:noMultiLvlLbl val="0"/>
      </c:catAx>
      <c:valAx>
        <c:axId val="3777321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77734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1F4CF6C-7310-4B54-B512-C4A959FE91C1}"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4A6-4737-AB22-AE109FB3FDCA}"/>
                </c:ext>
              </c:extLst>
            </c:dLbl>
            <c:dLbl>
              <c:idx val="1"/>
              <c:tx>
                <c:rich>
                  <a:bodyPr/>
                  <a:lstStyle/>
                  <a:p>
                    <a:fld id="{D57BE22F-BF15-417D-B1C1-4DE2C6D05E68}"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A6-4737-AB22-AE109FB3FDCA}"/>
                </c:ext>
              </c:extLst>
            </c:dLbl>
            <c:dLbl>
              <c:idx val="2"/>
              <c:tx>
                <c:rich>
                  <a:bodyPr/>
                  <a:lstStyle/>
                  <a:p>
                    <a:fld id="{8D31DF7C-C397-4091-8FC0-80A4F8DBDD5E}"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4A6-4737-AB22-AE109FB3FDCA}"/>
                </c:ext>
              </c:extLst>
            </c:dLbl>
            <c:dLbl>
              <c:idx val="3"/>
              <c:tx>
                <c:rich>
                  <a:bodyPr/>
                  <a:lstStyle/>
                  <a:p>
                    <a:fld id="{4CB14958-5799-4D33-89F3-046AE970A315}"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4A6-4737-AB22-AE109FB3FDCA}"/>
                </c:ext>
              </c:extLst>
            </c:dLbl>
            <c:dLbl>
              <c:idx val="4"/>
              <c:tx>
                <c:rich>
                  <a:bodyPr/>
                  <a:lstStyle/>
                  <a:p>
                    <a:fld id="{E1A4CAFB-8A42-4B4B-B04E-A6DF0A4E371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4A6-4737-AB22-AE109FB3FDCA}"/>
                </c:ext>
              </c:extLst>
            </c:dLbl>
            <c:dLbl>
              <c:idx val="5"/>
              <c:tx>
                <c:rich>
                  <a:bodyPr/>
                  <a:lstStyle/>
                  <a:p>
                    <a:fld id="{3619B5E8-811D-4459-9008-ED32619F702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4A6-4737-AB22-AE109FB3FDCA}"/>
                </c:ext>
              </c:extLst>
            </c:dLbl>
            <c:dLbl>
              <c:idx val="6"/>
              <c:tx>
                <c:rich>
                  <a:bodyPr/>
                  <a:lstStyle/>
                  <a:p>
                    <a:fld id="{B5E99405-A1B2-408F-8822-BC8F3E54557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4A6-4737-AB22-AE109FB3FDCA}"/>
                </c:ext>
              </c:extLst>
            </c:dLbl>
            <c:dLbl>
              <c:idx val="7"/>
              <c:tx>
                <c:rich>
                  <a:bodyPr/>
                  <a:lstStyle/>
                  <a:p>
                    <a:fld id="{B2CE3780-1BD2-494C-AF9C-15EDCE5F9C7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4A6-4737-AB22-AE109FB3FDC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Hoja1!$C$3:$C$10</c:f>
              <c:strCache>
                <c:ptCount val="8"/>
                <c:pt idx="0">
                  <c:v>TRANSPARENCIA Y RENDICIÓN DE CUENTAS</c:v>
                </c:pt>
                <c:pt idx="1">
                  <c:v>LEALTAD Y COMPROMISO</c:v>
                </c:pt>
                <c:pt idx="2">
                  <c:v>PROFESIONALISMO E INTEGRIDAD</c:v>
                </c:pt>
                <c:pt idx="3">
                  <c:v>RESPONSABILIDAD</c:v>
                </c:pt>
                <c:pt idx="4">
                  <c:v>EQUIDAD</c:v>
                </c:pt>
                <c:pt idx="5">
                  <c:v>TOLERANCIA</c:v>
                </c:pt>
                <c:pt idx="6">
                  <c:v>JUSTICIA</c:v>
                </c:pt>
                <c:pt idx="7">
                  <c:v>CONSCIENCIA ECOLOGICA</c:v>
                </c:pt>
              </c:strCache>
            </c:strRef>
          </c:cat>
          <c:val>
            <c:numRef>
              <c:f>Hoja1!$D$3:$D$10</c:f>
              <c:numCache>
                <c:formatCode>General</c:formatCode>
                <c:ptCount val="8"/>
                <c:pt idx="0">
                  <c:v>90</c:v>
                </c:pt>
                <c:pt idx="1">
                  <c:v>85</c:v>
                </c:pt>
                <c:pt idx="2">
                  <c:v>80</c:v>
                </c:pt>
                <c:pt idx="3">
                  <c:v>75</c:v>
                </c:pt>
                <c:pt idx="4">
                  <c:v>70</c:v>
                </c:pt>
                <c:pt idx="5">
                  <c:v>65</c:v>
                </c:pt>
                <c:pt idx="6">
                  <c:v>60</c:v>
                </c:pt>
                <c:pt idx="7">
                  <c:v>55</c:v>
                </c:pt>
              </c:numCache>
            </c:numRef>
          </c:val>
          <c:extLst>
            <c:ext xmlns:c16="http://schemas.microsoft.com/office/drawing/2014/chart" uri="{C3380CC4-5D6E-409C-BE32-E72D297353CC}">
              <c16:uniqueId val="{00000008-F4A6-4737-AB22-AE109FB3FDCA}"/>
            </c:ext>
          </c:extLst>
        </c:ser>
        <c:dLbls>
          <c:dLblPos val="inEnd"/>
          <c:showLegendKey val="0"/>
          <c:showVal val="1"/>
          <c:showCatName val="0"/>
          <c:showSerName val="0"/>
          <c:showPercent val="0"/>
          <c:showBubbleSize val="0"/>
        </c:dLbls>
        <c:gapWidth val="100"/>
        <c:overlap val="-24"/>
        <c:axId val="399762928"/>
        <c:axId val="399753416"/>
      </c:barChart>
      <c:catAx>
        <c:axId val="399762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MX"/>
          </a:p>
        </c:txPr>
        <c:crossAx val="399753416"/>
        <c:crosses val="autoZero"/>
        <c:auto val="1"/>
        <c:lblAlgn val="ctr"/>
        <c:lblOffset val="100"/>
        <c:noMultiLvlLbl val="0"/>
      </c:catAx>
      <c:valAx>
        <c:axId val="399753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99762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r>
                      <a:rPr lang="en-US" dirty="0"/>
                      <a:t>8%</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C88-44BB-B740-DC60B4720D93}"/>
                </c:ext>
              </c:extLst>
            </c:dLbl>
            <c:dLbl>
              <c:idx val="1"/>
              <c:tx>
                <c:rich>
                  <a:bodyPr/>
                  <a:lstStyle/>
                  <a:p>
                    <a:fld id="{6D3E3BFE-5B6C-4474-896F-A89C87DF6321}"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88-44BB-B740-DC60B4720D93}"/>
                </c:ext>
              </c:extLst>
            </c:dLbl>
            <c:dLbl>
              <c:idx val="2"/>
              <c:tx>
                <c:rich>
                  <a:bodyPr/>
                  <a:lstStyle/>
                  <a:p>
                    <a:fld id="{613D38DB-E759-43C7-AC92-5769C3A26A48}"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C88-44BB-B740-DC60B4720D93}"/>
                </c:ext>
              </c:extLst>
            </c:dLbl>
            <c:dLbl>
              <c:idx val="3"/>
              <c:tx>
                <c:rich>
                  <a:bodyPr/>
                  <a:lstStyle/>
                  <a:p>
                    <a:fld id="{891E3033-23BB-4B60-B220-DCE8EE29D747}"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C88-44BB-B740-DC60B4720D93}"/>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SEGURIDAD!$C$4:$C$7</c:f>
              <c:strCache>
                <c:ptCount val="4"/>
                <c:pt idx="0">
                  <c:v>MALA</c:v>
                </c:pt>
                <c:pt idx="1">
                  <c:v>REGULAR</c:v>
                </c:pt>
                <c:pt idx="2">
                  <c:v>BUENA</c:v>
                </c:pt>
                <c:pt idx="3">
                  <c:v>EXCELENTE</c:v>
                </c:pt>
              </c:strCache>
            </c:strRef>
          </c:cat>
          <c:val>
            <c:numRef>
              <c:f>SEGURIDAD!$F$4:$F$7</c:f>
              <c:numCache>
                <c:formatCode>###0</c:formatCode>
                <c:ptCount val="4"/>
                <c:pt idx="0">
                  <c:v>7.1428571428571423</c:v>
                </c:pt>
                <c:pt idx="1">
                  <c:v>21.428571428571427</c:v>
                </c:pt>
                <c:pt idx="2">
                  <c:v>54.081632653061227</c:v>
                </c:pt>
                <c:pt idx="3">
                  <c:v>17.346938775510203</c:v>
                </c:pt>
              </c:numCache>
            </c:numRef>
          </c:val>
          <c:extLst>
            <c:ext xmlns:c16="http://schemas.microsoft.com/office/drawing/2014/chart" uri="{C3380CC4-5D6E-409C-BE32-E72D297353CC}">
              <c16:uniqueId val="{00000004-FC88-44BB-B740-DC60B4720D93}"/>
            </c:ext>
          </c:extLst>
        </c:ser>
        <c:dLbls>
          <c:showLegendKey val="0"/>
          <c:showVal val="0"/>
          <c:showCatName val="0"/>
          <c:showSerName val="0"/>
          <c:showPercent val="0"/>
          <c:showBubbleSize val="0"/>
        </c:dLbls>
        <c:gapWidth val="100"/>
        <c:overlap val="-24"/>
        <c:axId val="414315616"/>
        <c:axId val="414306104"/>
      </c:barChart>
      <c:catAx>
        <c:axId val="414315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4306104"/>
        <c:crosses val="autoZero"/>
        <c:auto val="1"/>
        <c:lblAlgn val="ctr"/>
        <c:lblOffset val="100"/>
        <c:noMultiLvlLbl val="0"/>
      </c:catAx>
      <c:valAx>
        <c:axId val="414306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431561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61662771-DBD2-4B9F-9AFD-91221044A12C}"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2FD-413A-AC45-B9892E0A8EB2}"/>
                </c:ext>
              </c:extLst>
            </c:dLbl>
            <c:dLbl>
              <c:idx val="1"/>
              <c:tx>
                <c:rich>
                  <a:bodyPr/>
                  <a:lstStyle/>
                  <a:p>
                    <a:fld id="{537FEA61-793A-4956-A2EA-25044F9B5127}"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2FD-413A-AC45-B9892E0A8EB2}"/>
                </c:ext>
              </c:extLst>
            </c:dLbl>
            <c:dLbl>
              <c:idx val="2"/>
              <c:tx>
                <c:rich>
                  <a:bodyPr/>
                  <a:lstStyle/>
                  <a:p>
                    <a:fld id="{9B3614C3-6465-4324-A339-2A8B7251B34B}"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2FD-413A-AC45-B9892E0A8EB2}"/>
                </c:ext>
              </c:extLst>
            </c:dLbl>
            <c:dLbl>
              <c:idx val="3"/>
              <c:tx>
                <c:rich>
                  <a:bodyPr/>
                  <a:lstStyle/>
                  <a:p>
                    <a:fld id="{7AFC1452-996C-4D86-8121-E3078403E4B0}"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2FD-413A-AC45-B9892E0A8EB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SEGURIDAD!$C$12:$C$15</c:f>
              <c:strCache>
                <c:ptCount val="4"/>
                <c:pt idx="0">
                  <c:v>MALO</c:v>
                </c:pt>
                <c:pt idx="1">
                  <c:v>REGULAR</c:v>
                </c:pt>
                <c:pt idx="2">
                  <c:v>BUENA</c:v>
                </c:pt>
                <c:pt idx="3">
                  <c:v>EXCELENTE</c:v>
                </c:pt>
              </c:strCache>
            </c:strRef>
          </c:cat>
          <c:val>
            <c:numRef>
              <c:f>SEGURIDAD!$F$12:$F$15</c:f>
              <c:numCache>
                <c:formatCode>###0</c:formatCode>
                <c:ptCount val="4"/>
                <c:pt idx="0">
                  <c:v>8.1632653061224492</c:v>
                </c:pt>
                <c:pt idx="1">
                  <c:v>35.714285714285715</c:v>
                </c:pt>
                <c:pt idx="2">
                  <c:v>43.877551020408163</c:v>
                </c:pt>
                <c:pt idx="3">
                  <c:v>12.244897959183673</c:v>
                </c:pt>
              </c:numCache>
            </c:numRef>
          </c:val>
          <c:extLst>
            <c:ext xmlns:c16="http://schemas.microsoft.com/office/drawing/2014/chart" uri="{C3380CC4-5D6E-409C-BE32-E72D297353CC}">
              <c16:uniqueId val="{00000004-E2FD-413A-AC45-B9892E0A8EB2}"/>
            </c:ext>
          </c:extLst>
        </c:ser>
        <c:dLbls>
          <c:showLegendKey val="0"/>
          <c:showVal val="0"/>
          <c:showCatName val="0"/>
          <c:showSerName val="0"/>
          <c:showPercent val="0"/>
          <c:showBubbleSize val="0"/>
        </c:dLbls>
        <c:gapWidth val="100"/>
        <c:overlap val="-24"/>
        <c:axId val="333708560"/>
        <c:axId val="418352528"/>
      </c:barChart>
      <c:catAx>
        <c:axId val="3337085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8352528"/>
        <c:crosses val="autoZero"/>
        <c:auto val="1"/>
        <c:lblAlgn val="ctr"/>
        <c:lblOffset val="100"/>
        <c:noMultiLvlLbl val="0"/>
      </c:catAx>
      <c:valAx>
        <c:axId val="418352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337085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5319590-ED5A-402B-898D-36CB4CDB0C88}"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E15-41C0-929D-8DFC27124FB7}"/>
                </c:ext>
              </c:extLst>
            </c:dLbl>
            <c:dLbl>
              <c:idx val="1"/>
              <c:tx>
                <c:rich>
                  <a:bodyPr/>
                  <a:lstStyle/>
                  <a:p>
                    <a:fld id="{F130F000-069A-4EA3-A35F-E015C349FE88}"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E15-41C0-929D-8DFC27124FB7}"/>
                </c:ext>
              </c:extLst>
            </c:dLbl>
            <c:dLbl>
              <c:idx val="2"/>
              <c:tx>
                <c:rich>
                  <a:bodyPr/>
                  <a:lstStyle/>
                  <a:p>
                    <a:r>
                      <a:rPr lang="en-US" dirty="0"/>
                      <a:t>53%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E15-41C0-929D-8DFC27124FB7}"/>
                </c:ext>
              </c:extLst>
            </c:dLbl>
            <c:dLbl>
              <c:idx val="3"/>
              <c:tx>
                <c:rich>
                  <a:bodyPr/>
                  <a:lstStyle/>
                  <a:p>
                    <a:fld id="{4ECF987F-2E6D-4A83-9A3F-0493CC3170B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E15-41C0-929D-8DFC27124FB7}"/>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SEGURIDAD!$C$20:$C$23</c:f>
              <c:strCache>
                <c:ptCount val="4"/>
                <c:pt idx="0">
                  <c:v>MUY ALTO</c:v>
                </c:pt>
                <c:pt idx="1">
                  <c:v>ALTO</c:v>
                </c:pt>
                <c:pt idx="2">
                  <c:v>MEDIO</c:v>
                </c:pt>
                <c:pt idx="3">
                  <c:v>BAJO</c:v>
                </c:pt>
              </c:strCache>
            </c:strRef>
          </c:cat>
          <c:val>
            <c:numRef>
              <c:f>SEGURIDAD!$F$20:$F$23</c:f>
              <c:numCache>
                <c:formatCode>###0</c:formatCode>
                <c:ptCount val="4"/>
                <c:pt idx="0">
                  <c:v>14.285714285714285</c:v>
                </c:pt>
                <c:pt idx="1">
                  <c:v>19.387755102040817</c:v>
                </c:pt>
                <c:pt idx="2">
                  <c:v>52.040816326530617</c:v>
                </c:pt>
                <c:pt idx="3">
                  <c:v>14.285714285714285</c:v>
                </c:pt>
              </c:numCache>
            </c:numRef>
          </c:val>
          <c:extLst>
            <c:ext xmlns:c16="http://schemas.microsoft.com/office/drawing/2014/chart" uri="{C3380CC4-5D6E-409C-BE32-E72D297353CC}">
              <c16:uniqueId val="{00000004-0E15-41C0-929D-8DFC27124FB7}"/>
            </c:ext>
          </c:extLst>
        </c:ser>
        <c:dLbls>
          <c:showLegendKey val="0"/>
          <c:showVal val="0"/>
          <c:showCatName val="0"/>
          <c:showSerName val="0"/>
          <c:showPercent val="0"/>
          <c:showBubbleSize val="0"/>
        </c:dLbls>
        <c:gapWidth val="100"/>
        <c:overlap val="-24"/>
        <c:axId val="333708560"/>
        <c:axId val="418352528"/>
      </c:barChart>
      <c:catAx>
        <c:axId val="3337085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8352528"/>
        <c:crosses val="autoZero"/>
        <c:auto val="1"/>
        <c:lblAlgn val="ctr"/>
        <c:lblOffset val="100"/>
        <c:noMultiLvlLbl val="0"/>
      </c:catAx>
      <c:valAx>
        <c:axId val="418352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337085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C7123E38-DF72-4652-84AF-330446C201C7}"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237-4084-9F15-F7D3059F6F82}"/>
                </c:ext>
              </c:extLst>
            </c:dLbl>
            <c:dLbl>
              <c:idx val="1"/>
              <c:tx>
                <c:rich>
                  <a:bodyPr/>
                  <a:lstStyle/>
                  <a:p>
                    <a:fld id="{0607D4F1-E630-45A5-AE09-E9E850CCE020}"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237-4084-9F15-F7D3059F6F82}"/>
                </c:ext>
              </c:extLst>
            </c:dLbl>
            <c:dLbl>
              <c:idx val="2"/>
              <c:tx>
                <c:rich>
                  <a:bodyPr/>
                  <a:lstStyle/>
                  <a:p>
                    <a:fld id="{75745C7C-B4C0-489B-8225-541D00CDE9DD}"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237-4084-9F15-F7D3059F6F82}"/>
                </c:ext>
              </c:extLst>
            </c:dLbl>
            <c:dLbl>
              <c:idx val="3"/>
              <c:tx>
                <c:rich>
                  <a:bodyPr/>
                  <a:lstStyle/>
                  <a:p>
                    <a:fld id="{519320B4-0E47-4151-B0CE-D6EFCDB2150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711-48CB-A15E-82420E719A77}"/>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SEGURIDAD!$C$28:$C$31</c:f>
              <c:strCache>
                <c:ptCount val="4"/>
                <c:pt idx="0">
                  <c:v>MALO</c:v>
                </c:pt>
                <c:pt idx="1">
                  <c:v>REGULAR</c:v>
                </c:pt>
                <c:pt idx="2">
                  <c:v>BUENA</c:v>
                </c:pt>
                <c:pt idx="3">
                  <c:v>EXCELENTE</c:v>
                </c:pt>
              </c:strCache>
            </c:strRef>
          </c:cat>
          <c:val>
            <c:numRef>
              <c:f>SEGURIDAD!$F$28:$F$31</c:f>
              <c:numCache>
                <c:formatCode>###0</c:formatCode>
                <c:ptCount val="4"/>
                <c:pt idx="0">
                  <c:v>9.183673469387756</c:v>
                </c:pt>
                <c:pt idx="1">
                  <c:v>41.836734693877553</c:v>
                </c:pt>
                <c:pt idx="2">
                  <c:v>38.775510204081634</c:v>
                </c:pt>
                <c:pt idx="3">
                  <c:v>10.204081632653061</c:v>
                </c:pt>
              </c:numCache>
            </c:numRef>
          </c:val>
          <c:extLst>
            <c:ext xmlns:c16="http://schemas.microsoft.com/office/drawing/2014/chart" uri="{C3380CC4-5D6E-409C-BE32-E72D297353CC}">
              <c16:uniqueId val="{00000003-3237-4084-9F15-F7D3059F6F82}"/>
            </c:ext>
          </c:extLst>
        </c:ser>
        <c:dLbls>
          <c:showLegendKey val="0"/>
          <c:showVal val="0"/>
          <c:showCatName val="0"/>
          <c:showSerName val="0"/>
          <c:showPercent val="0"/>
          <c:showBubbleSize val="0"/>
        </c:dLbls>
        <c:gapWidth val="100"/>
        <c:overlap val="-24"/>
        <c:axId val="333708560"/>
        <c:axId val="418352528"/>
      </c:barChart>
      <c:catAx>
        <c:axId val="3337085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8352528"/>
        <c:crosses val="autoZero"/>
        <c:auto val="1"/>
        <c:lblAlgn val="ctr"/>
        <c:lblOffset val="100"/>
        <c:noMultiLvlLbl val="0"/>
      </c:catAx>
      <c:valAx>
        <c:axId val="418352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337085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BD2FBEC6-DD5D-4EDF-99F6-960318E2705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4AF-4EA4-8A5F-441FFF43DD93}"/>
                </c:ext>
              </c:extLst>
            </c:dLbl>
            <c:dLbl>
              <c:idx val="1"/>
              <c:tx>
                <c:rich>
                  <a:bodyPr/>
                  <a:lstStyle/>
                  <a:p>
                    <a:fld id="{C4219904-2D32-479F-974B-AF3D8389A86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4AF-4EA4-8A5F-441FFF43DD93}"/>
                </c:ext>
              </c:extLst>
            </c:dLbl>
            <c:dLbl>
              <c:idx val="2"/>
              <c:tx>
                <c:rich>
                  <a:bodyPr/>
                  <a:lstStyle/>
                  <a:p>
                    <a:fld id="{E07E02D1-763D-4706-97AD-9570D8D08EB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4AF-4EA4-8A5F-441FFF43DD93}"/>
                </c:ext>
              </c:extLst>
            </c:dLbl>
            <c:dLbl>
              <c:idx val="3"/>
              <c:tx>
                <c:rich>
                  <a:bodyPr/>
                  <a:lstStyle/>
                  <a:p>
                    <a:fld id="{13EB1108-457E-4518-9B8E-A54A3610770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4AF-4EA4-8A5F-441FFF43DD93}"/>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SEGURIDAD!$C$36:$C$39</c:f>
              <c:strCache>
                <c:ptCount val="4"/>
                <c:pt idx="0">
                  <c:v>MALO</c:v>
                </c:pt>
                <c:pt idx="1">
                  <c:v>REGULAR</c:v>
                </c:pt>
                <c:pt idx="2">
                  <c:v>BUENA</c:v>
                </c:pt>
                <c:pt idx="3">
                  <c:v>EXCELENTE</c:v>
                </c:pt>
              </c:strCache>
            </c:strRef>
          </c:cat>
          <c:val>
            <c:numRef>
              <c:f>SEGURIDAD!$F$36:$F$39</c:f>
              <c:numCache>
                <c:formatCode>###0</c:formatCode>
                <c:ptCount val="4"/>
                <c:pt idx="0">
                  <c:v>15.306122448979592</c:v>
                </c:pt>
                <c:pt idx="1">
                  <c:v>41.836734693877553</c:v>
                </c:pt>
                <c:pt idx="2">
                  <c:v>33.673469387755098</c:v>
                </c:pt>
                <c:pt idx="3">
                  <c:v>9.183673469387756</c:v>
                </c:pt>
              </c:numCache>
            </c:numRef>
          </c:val>
          <c:extLst>
            <c:ext xmlns:c16="http://schemas.microsoft.com/office/drawing/2014/chart" uri="{C3380CC4-5D6E-409C-BE32-E72D297353CC}">
              <c16:uniqueId val="{00000000-CB0C-459D-BCBD-7E655BA80092}"/>
            </c:ext>
          </c:extLst>
        </c:ser>
        <c:dLbls>
          <c:dLblPos val="inEnd"/>
          <c:showLegendKey val="0"/>
          <c:showVal val="1"/>
          <c:showCatName val="0"/>
          <c:showSerName val="0"/>
          <c:showPercent val="0"/>
          <c:showBubbleSize val="0"/>
        </c:dLbls>
        <c:gapWidth val="100"/>
        <c:overlap val="-24"/>
        <c:axId val="333708560"/>
        <c:axId val="418352528"/>
      </c:barChart>
      <c:catAx>
        <c:axId val="3337085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8352528"/>
        <c:crosses val="autoZero"/>
        <c:auto val="1"/>
        <c:lblAlgn val="ctr"/>
        <c:lblOffset val="100"/>
        <c:noMultiLvlLbl val="0"/>
      </c:catAx>
      <c:valAx>
        <c:axId val="418352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337085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E03FA589-1602-47E6-9DAC-DC1884C6D6C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A8B-4D13-89B7-AC3989A49AAB}"/>
                </c:ext>
              </c:extLst>
            </c:dLbl>
            <c:dLbl>
              <c:idx val="1"/>
              <c:tx>
                <c:rich>
                  <a:bodyPr/>
                  <a:lstStyle/>
                  <a:p>
                    <a:fld id="{7302CEBE-6B75-4AF7-9CF8-A33465B8EC4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A8B-4D13-89B7-AC3989A49AAB}"/>
                </c:ext>
              </c:extLst>
            </c:dLbl>
            <c:dLbl>
              <c:idx val="2"/>
              <c:tx>
                <c:rich>
                  <a:bodyPr/>
                  <a:lstStyle/>
                  <a:p>
                    <a:fld id="{AFAACD55-859A-47FE-AF0C-877D09BF4A8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A8B-4D13-89B7-AC3989A49AAB}"/>
                </c:ext>
              </c:extLst>
            </c:dLbl>
            <c:dLbl>
              <c:idx val="3"/>
              <c:tx>
                <c:rich>
                  <a:bodyPr/>
                  <a:lstStyle/>
                  <a:p>
                    <a:fld id="{B26E1891-C034-4160-8E25-16AC3B49105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A8B-4D13-89B7-AC3989A49AAB}"/>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SEGURIDAD!$C$44:$C$47</c:f>
              <c:strCache>
                <c:ptCount val="4"/>
                <c:pt idx="0">
                  <c:v>MALO</c:v>
                </c:pt>
                <c:pt idx="1">
                  <c:v>REGULAR</c:v>
                </c:pt>
                <c:pt idx="2">
                  <c:v>BUENA</c:v>
                </c:pt>
                <c:pt idx="3">
                  <c:v>EXCELENTE</c:v>
                </c:pt>
              </c:strCache>
            </c:strRef>
          </c:cat>
          <c:val>
            <c:numRef>
              <c:f>SEGURIDAD!$F$44:$F$47</c:f>
              <c:numCache>
                <c:formatCode>###0</c:formatCode>
                <c:ptCount val="4"/>
                <c:pt idx="0">
                  <c:v>4.0816326530612246</c:v>
                </c:pt>
                <c:pt idx="1">
                  <c:v>31.632653061224492</c:v>
                </c:pt>
                <c:pt idx="2">
                  <c:v>53.061224489795919</c:v>
                </c:pt>
                <c:pt idx="3">
                  <c:v>11.224489795918368</c:v>
                </c:pt>
              </c:numCache>
            </c:numRef>
          </c:val>
          <c:extLst>
            <c:ext xmlns:c16="http://schemas.microsoft.com/office/drawing/2014/chart" uri="{C3380CC4-5D6E-409C-BE32-E72D297353CC}">
              <c16:uniqueId val="{00000000-7A40-4AF7-A722-28F02A7AB960}"/>
            </c:ext>
          </c:extLst>
        </c:ser>
        <c:dLbls>
          <c:dLblPos val="inEnd"/>
          <c:showLegendKey val="0"/>
          <c:showVal val="1"/>
          <c:showCatName val="0"/>
          <c:showSerName val="0"/>
          <c:showPercent val="0"/>
          <c:showBubbleSize val="0"/>
        </c:dLbls>
        <c:gapWidth val="100"/>
        <c:overlap val="-24"/>
        <c:axId val="333708560"/>
        <c:axId val="418352528"/>
      </c:barChart>
      <c:catAx>
        <c:axId val="3337085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8352528"/>
        <c:crosses val="autoZero"/>
        <c:auto val="1"/>
        <c:lblAlgn val="ctr"/>
        <c:lblOffset val="100"/>
        <c:noMultiLvlLbl val="0"/>
      </c:catAx>
      <c:valAx>
        <c:axId val="418352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337085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9BA-4840-81E4-7158B56F55F0}"/>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9BA-4840-81E4-7158B56F55F0}"/>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9BA-4840-81E4-7158B56F55F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69BA-4840-81E4-7158B56F55F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2EA7201-B1E0-4BB0-BB5D-40A69C62A7F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B45-475A-A85E-79431174507F}"/>
                </c:ext>
              </c:extLst>
            </c:dLbl>
            <c:dLbl>
              <c:idx val="1"/>
              <c:tx>
                <c:rich>
                  <a:bodyPr/>
                  <a:lstStyle/>
                  <a:p>
                    <a:fld id="{CC825CC7-D0FC-4D4D-B159-85658CF5AF2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B45-475A-A85E-79431174507F}"/>
                </c:ext>
              </c:extLst>
            </c:dLbl>
            <c:dLbl>
              <c:idx val="2"/>
              <c:tx>
                <c:rich>
                  <a:bodyPr/>
                  <a:lstStyle/>
                  <a:p>
                    <a:fld id="{27F7C1C6-AAE8-448A-9ABC-8C2D301182F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B45-475A-A85E-79431174507F}"/>
                </c:ext>
              </c:extLst>
            </c:dLbl>
            <c:dLbl>
              <c:idx val="3"/>
              <c:tx>
                <c:rich>
                  <a:bodyPr/>
                  <a:lstStyle/>
                  <a:p>
                    <a:fld id="{AB159312-A135-4706-99BE-2A2D0DD2E19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B45-475A-A85E-79431174507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SEGURIDAD!$C$52:$C$55</c:f>
              <c:strCache>
                <c:ptCount val="4"/>
                <c:pt idx="0">
                  <c:v>MALO</c:v>
                </c:pt>
                <c:pt idx="1">
                  <c:v>REGULAR</c:v>
                </c:pt>
                <c:pt idx="2">
                  <c:v>BUENA</c:v>
                </c:pt>
                <c:pt idx="3">
                  <c:v>EXCELENTE</c:v>
                </c:pt>
              </c:strCache>
            </c:strRef>
          </c:cat>
          <c:val>
            <c:numRef>
              <c:f>SEGURIDAD!$F$52:$F$55</c:f>
              <c:numCache>
                <c:formatCode>###0</c:formatCode>
                <c:ptCount val="4"/>
                <c:pt idx="0">
                  <c:v>2.0408163265306123</c:v>
                </c:pt>
                <c:pt idx="1">
                  <c:v>45.91836734693878</c:v>
                </c:pt>
                <c:pt idx="2">
                  <c:v>42.857142857142854</c:v>
                </c:pt>
                <c:pt idx="3">
                  <c:v>9.183673469387756</c:v>
                </c:pt>
              </c:numCache>
            </c:numRef>
          </c:val>
          <c:extLst>
            <c:ext xmlns:c16="http://schemas.microsoft.com/office/drawing/2014/chart" uri="{C3380CC4-5D6E-409C-BE32-E72D297353CC}">
              <c16:uniqueId val="{00000000-F494-49AC-9235-C934FAA6B4B6}"/>
            </c:ext>
          </c:extLst>
        </c:ser>
        <c:dLbls>
          <c:dLblPos val="inEnd"/>
          <c:showLegendKey val="0"/>
          <c:showVal val="1"/>
          <c:showCatName val="0"/>
          <c:showSerName val="0"/>
          <c:showPercent val="0"/>
          <c:showBubbleSize val="0"/>
        </c:dLbls>
        <c:gapWidth val="100"/>
        <c:overlap val="-24"/>
        <c:axId val="333708560"/>
        <c:axId val="418352528"/>
      </c:barChart>
      <c:catAx>
        <c:axId val="3337085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8352528"/>
        <c:crosses val="autoZero"/>
        <c:auto val="1"/>
        <c:lblAlgn val="ctr"/>
        <c:lblOffset val="100"/>
        <c:noMultiLvlLbl val="0"/>
      </c:catAx>
      <c:valAx>
        <c:axId val="418352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337085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5134FD0-B5E2-406E-A2A5-184FE623580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CBE-4404-9F87-E3823D3135FA}"/>
                </c:ext>
              </c:extLst>
            </c:dLbl>
            <c:dLbl>
              <c:idx val="1"/>
              <c:tx>
                <c:rich>
                  <a:bodyPr/>
                  <a:lstStyle/>
                  <a:p>
                    <a:fld id="{8D4C6C61-F2E5-4F2D-A174-3A183C8DE9A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CBE-4404-9F87-E3823D3135FA}"/>
                </c:ext>
              </c:extLst>
            </c:dLbl>
            <c:dLbl>
              <c:idx val="2"/>
              <c:tx>
                <c:rich>
                  <a:bodyPr/>
                  <a:lstStyle/>
                  <a:p>
                    <a:fld id="{FD04EADD-2785-4C3F-9B85-06018FAD744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CBE-4404-9F87-E3823D3135FA}"/>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SEGURIDAD!$C$60:$C$62</c:f>
              <c:strCache>
                <c:ptCount val="3"/>
                <c:pt idx="0">
                  <c:v>REGULAR</c:v>
                </c:pt>
                <c:pt idx="1">
                  <c:v>BUENA</c:v>
                </c:pt>
                <c:pt idx="2">
                  <c:v>EXCELENTE</c:v>
                </c:pt>
              </c:strCache>
            </c:strRef>
          </c:cat>
          <c:val>
            <c:numRef>
              <c:f>SEGURIDAD!$F$60:$F$62</c:f>
              <c:numCache>
                <c:formatCode>###0</c:formatCode>
                <c:ptCount val="3"/>
                <c:pt idx="0">
                  <c:v>40.816326530612244</c:v>
                </c:pt>
                <c:pt idx="1">
                  <c:v>51.020408163265309</c:v>
                </c:pt>
                <c:pt idx="2">
                  <c:v>8.1632653061224492</c:v>
                </c:pt>
              </c:numCache>
            </c:numRef>
          </c:val>
          <c:extLst>
            <c:ext xmlns:c16="http://schemas.microsoft.com/office/drawing/2014/chart" uri="{C3380CC4-5D6E-409C-BE32-E72D297353CC}">
              <c16:uniqueId val="{00000000-E9D9-4B26-AFF7-3E65336D7666}"/>
            </c:ext>
          </c:extLst>
        </c:ser>
        <c:dLbls>
          <c:dLblPos val="inEnd"/>
          <c:showLegendKey val="0"/>
          <c:showVal val="1"/>
          <c:showCatName val="0"/>
          <c:showSerName val="0"/>
          <c:showPercent val="0"/>
          <c:showBubbleSize val="0"/>
        </c:dLbls>
        <c:gapWidth val="100"/>
        <c:overlap val="-24"/>
        <c:axId val="333708560"/>
        <c:axId val="418352528"/>
      </c:barChart>
      <c:catAx>
        <c:axId val="3337085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8352528"/>
        <c:crosses val="autoZero"/>
        <c:auto val="1"/>
        <c:lblAlgn val="ctr"/>
        <c:lblOffset val="100"/>
        <c:noMultiLvlLbl val="0"/>
      </c:catAx>
      <c:valAx>
        <c:axId val="418352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337085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9576E7F5-26E4-4675-B8D8-18F16DBD6C7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8E4-4AAF-BB01-BFCB855C8210}"/>
                </c:ext>
              </c:extLst>
            </c:dLbl>
            <c:dLbl>
              <c:idx val="1"/>
              <c:tx>
                <c:rich>
                  <a:bodyPr/>
                  <a:lstStyle/>
                  <a:p>
                    <a:fld id="{493C3884-41FE-4506-96EC-FA918FE996A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E4-4AAF-BB01-BFCB855C8210}"/>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SEGURIDAD!$C$67:$C$68</c:f>
              <c:strCache>
                <c:ptCount val="2"/>
                <c:pt idx="0">
                  <c:v>NO</c:v>
                </c:pt>
                <c:pt idx="1">
                  <c:v>SI</c:v>
                </c:pt>
              </c:strCache>
            </c:strRef>
          </c:cat>
          <c:val>
            <c:numRef>
              <c:f>SEGURIDAD!$F$67:$F$68</c:f>
              <c:numCache>
                <c:formatCode>###0</c:formatCode>
                <c:ptCount val="2"/>
                <c:pt idx="0">
                  <c:v>10.204081632653061</c:v>
                </c:pt>
                <c:pt idx="1">
                  <c:v>89.795918367346943</c:v>
                </c:pt>
              </c:numCache>
            </c:numRef>
          </c:val>
          <c:extLst>
            <c:ext xmlns:c16="http://schemas.microsoft.com/office/drawing/2014/chart" uri="{C3380CC4-5D6E-409C-BE32-E72D297353CC}">
              <c16:uniqueId val="{00000000-24F5-4500-8C9A-170F15ED6C89}"/>
            </c:ext>
          </c:extLst>
        </c:ser>
        <c:dLbls>
          <c:dLblPos val="inEnd"/>
          <c:showLegendKey val="0"/>
          <c:showVal val="1"/>
          <c:showCatName val="0"/>
          <c:showSerName val="0"/>
          <c:showPercent val="0"/>
          <c:showBubbleSize val="0"/>
        </c:dLbls>
        <c:gapWidth val="100"/>
        <c:overlap val="-24"/>
        <c:axId val="333708560"/>
        <c:axId val="418352528"/>
      </c:barChart>
      <c:catAx>
        <c:axId val="3337085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8352528"/>
        <c:crosses val="autoZero"/>
        <c:auto val="1"/>
        <c:lblAlgn val="ctr"/>
        <c:lblOffset val="100"/>
        <c:noMultiLvlLbl val="0"/>
      </c:catAx>
      <c:valAx>
        <c:axId val="418352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337085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58BFD216-D026-4941-9FBA-CB532A3431C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7E4-4666-874E-36C3BB5209BA}"/>
                </c:ext>
              </c:extLst>
            </c:dLbl>
            <c:dLbl>
              <c:idx val="1"/>
              <c:tx>
                <c:rich>
                  <a:bodyPr/>
                  <a:lstStyle/>
                  <a:p>
                    <a:fld id="{8CE97838-351D-4545-85AE-084F680E840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7E4-4666-874E-36C3BB5209BA}"/>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SEGURIDAD!$C$73:$C$74</c:f>
              <c:strCache>
                <c:ptCount val="2"/>
                <c:pt idx="0">
                  <c:v>NO</c:v>
                </c:pt>
                <c:pt idx="1">
                  <c:v>SI</c:v>
                </c:pt>
              </c:strCache>
            </c:strRef>
          </c:cat>
          <c:val>
            <c:numRef>
              <c:f>SEGURIDAD!$F$73:$F$74</c:f>
              <c:numCache>
                <c:formatCode>###0</c:formatCode>
                <c:ptCount val="2"/>
                <c:pt idx="0">
                  <c:v>23.469387755102041</c:v>
                </c:pt>
                <c:pt idx="1">
                  <c:v>76.530612244897952</c:v>
                </c:pt>
              </c:numCache>
            </c:numRef>
          </c:val>
          <c:extLst>
            <c:ext xmlns:c16="http://schemas.microsoft.com/office/drawing/2014/chart" uri="{C3380CC4-5D6E-409C-BE32-E72D297353CC}">
              <c16:uniqueId val="{00000000-4A39-472F-9B70-D7D58C896736}"/>
            </c:ext>
          </c:extLst>
        </c:ser>
        <c:dLbls>
          <c:dLblPos val="inEnd"/>
          <c:showLegendKey val="0"/>
          <c:showVal val="1"/>
          <c:showCatName val="0"/>
          <c:showSerName val="0"/>
          <c:showPercent val="0"/>
          <c:showBubbleSize val="0"/>
        </c:dLbls>
        <c:gapWidth val="100"/>
        <c:overlap val="-24"/>
        <c:axId val="333708560"/>
        <c:axId val="418352528"/>
      </c:barChart>
      <c:catAx>
        <c:axId val="3337085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8352528"/>
        <c:crosses val="autoZero"/>
        <c:auto val="1"/>
        <c:lblAlgn val="ctr"/>
        <c:lblOffset val="100"/>
        <c:noMultiLvlLbl val="0"/>
      </c:catAx>
      <c:valAx>
        <c:axId val="418352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337085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FUNCIÓN</a:t>
            </a:r>
            <a:r>
              <a:rPr lang="es-MX" sz="1800" baseline="0" dirty="0"/>
              <a:t> DOCENTE</a:t>
            </a:r>
            <a:endParaRPr lang="es-MX" sz="1800" dirty="0"/>
          </a:p>
        </c:rich>
      </c:tx>
      <c:layout>
        <c:manualLayout>
          <c:xMode val="edge"/>
          <c:yMode val="edge"/>
          <c:x val="0.38552009769303203"/>
          <c:y val="1.856725146198830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6">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96EAED7-067B-4875-8B8B-BF95BBC21FC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6BB-4877-A4FA-4B13A0C00E8E}"/>
                </c:ext>
              </c:extLst>
            </c:dLbl>
            <c:dLbl>
              <c:idx val="1"/>
              <c:tx>
                <c:rich>
                  <a:bodyPr/>
                  <a:lstStyle/>
                  <a:p>
                    <a:fld id="{B6D94E22-6205-4219-B757-042E564E5A0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6BB-4877-A4FA-4B13A0C00E8E}"/>
                </c:ext>
              </c:extLst>
            </c:dLbl>
            <c:dLbl>
              <c:idx val="2"/>
              <c:tx>
                <c:rich>
                  <a:bodyPr/>
                  <a:lstStyle/>
                  <a:p>
                    <a:fld id="{3DD28DCA-54BE-43BB-AF2F-DA1CD023069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6BB-4877-A4FA-4B13A0C00E8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RECURSOS!$C$4:$C$6</c:f>
              <c:strCache>
                <c:ptCount val="3"/>
                <c:pt idx="0">
                  <c:v>NUNCA</c:v>
                </c:pt>
                <c:pt idx="1">
                  <c:v>ALGUNAS VECES</c:v>
                </c:pt>
                <c:pt idx="2">
                  <c:v>SIEMPRE</c:v>
                </c:pt>
              </c:strCache>
            </c:strRef>
          </c:cat>
          <c:val>
            <c:numRef>
              <c:f>RECURSOS!$F$4:$F$6</c:f>
              <c:numCache>
                <c:formatCode>###0</c:formatCode>
                <c:ptCount val="3"/>
                <c:pt idx="0" formatCode="General">
                  <c:v>0</c:v>
                </c:pt>
                <c:pt idx="1">
                  <c:v>44.230769230769226</c:v>
                </c:pt>
                <c:pt idx="2">
                  <c:v>55.769230769230774</c:v>
                </c:pt>
              </c:numCache>
            </c:numRef>
          </c:val>
          <c:extLst>
            <c:ext xmlns:c16="http://schemas.microsoft.com/office/drawing/2014/chart" uri="{C3380CC4-5D6E-409C-BE32-E72D297353CC}">
              <c16:uniqueId val="{00000000-B1FA-4A35-9FF6-CDBCD08DE643}"/>
            </c:ext>
          </c:extLst>
        </c:ser>
        <c:dLbls>
          <c:dLblPos val="inEnd"/>
          <c:showLegendKey val="0"/>
          <c:showVal val="1"/>
          <c:showCatName val="0"/>
          <c:showSerName val="0"/>
          <c:showPercent val="0"/>
          <c:showBubbleSize val="0"/>
        </c:dLbls>
        <c:gapWidth val="100"/>
        <c:overlap val="-24"/>
        <c:axId val="410104448"/>
        <c:axId val="410096248"/>
      </c:barChart>
      <c:catAx>
        <c:axId val="410104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0096248"/>
        <c:crosses val="autoZero"/>
        <c:auto val="1"/>
        <c:lblAlgn val="ctr"/>
        <c:lblOffset val="100"/>
        <c:noMultiLvlLbl val="0"/>
      </c:catAx>
      <c:valAx>
        <c:axId val="410096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01044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r>
              <a:rPr lang="es-MX" sz="1800" dirty="0"/>
              <a:t>FUNCIÓN</a:t>
            </a:r>
            <a:r>
              <a:rPr lang="es-MX" sz="1800" baseline="0" dirty="0"/>
              <a:t> DOCENTE</a:t>
            </a:r>
            <a:endParaRPr lang="es-MX" sz="1800" dirty="0"/>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6">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5533E1D1-C7F0-438F-BA79-A6F6F957269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660-4AF7-99CE-0939C51A0AD5}"/>
                </c:ext>
              </c:extLst>
            </c:dLbl>
            <c:dLbl>
              <c:idx val="1"/>
              <c:tx>
                <c:rich>
                  <a:bodyPr/>
                  <a:lstStyle/>
                  <a:p>
                    <a:fld id="{BA74008A-E194-4859-A0B2-5B885E62F8C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660-4AF7-99CE-0939C51A0AD5}"/>
                </c:ext>
              </c:extLst>
            </c:dLbl>
            <c:dLbl>
              <c:idx val="2"/>
              <c:tx>
                <c:rich>
                  <a:bodyPr/>
                  <a:lstStyle/>
                  <a:p>
                    <a:fld id="{BF1BD679-3B1E-4B85-A7C7-C9CD84F5968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660-4AF7-99CE-0939C51A0AD5}"/>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RECURSOS!$C$13:$C$15</c:f>
              <c:strCache>
                <c:ptCount val="3"/>
                <c:pt idx="0">
                  <c:v>NUNCA</c:v>
                </c:pt>
                <c:pt idx="1">
                  <c:v>ALGUNAS VECES</c:v>
                </c:pt>
                <c:pt idx="2">
                  <c:v>SIEMPRE</c:v>
                </c:pt>
              </c:strCache>
            </c:strRef>
          </c:cat>
          <c:val>
            <c:numRef>
              <c:f>RECURSOS!$F$13:$F$15</c:f>
              <c:numCache>
                <c:formatCode>###0</c:formatCode>
                <c:ptCount val="3"/>
                <c:pt idx="0">
                  <c:v>3.8461538461538463</c:v>
                </c:pt>
                <c:pt idx="1">
                  <c:v>42.307692307692307</c:v>
                </c:pt>
                <c:pt idx="2">
                  <c:v>53.846153846153847</c:v>
                </c:pt>
              </c:numCache>
            </c:numRef>
          </c:val>
          <c:extLst>
            <c:ext xmlns:c16="http://schemas.microsoft.com/office/drawing/2014/chart" uri="{C3380CC4-5D6E-409C-BE32-E72D297353CC}">
              <c16:uniqueId val="{00000000-2305-4732-B92F-DB14135C7A32}"/>
            </c:ext>
          </c:extLst>
        </c:ser>
        <c:dLbls>
          <c:dLblPos val="inEnd"/>
          <c:showLegendKey val="0"/>
          <c:showVal val="1"/>
          <c:showCatName val="0"/>
          <c:showSerName val="0"/>
          <c:showPercent val="0"/>
          <c:showBubbleSize val="0"/>
        </c:dLbls>
        <c:gapWidth val="100"/>
        <c:overlap val="-24"/>
        <c:axId val="410104448"/>
        <c:axId val="410096248"/>
      </c:barChart>
      <c:catAx>
        <c:axId val="410104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0096248"/>
        <c:crosses val="autoZero"/>
        <c:auto val="1"/>
        <c:lblAlgn val="ctr"/>
        <c:lblOffset val="100"/>
        <c:noMultiLvlLbl val="0"/>
      </c:catAx>
      <c:valAx>
        <c:axId val="410096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01044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FUNCIÓN</a:t>
            </a:r>
            <a:r>
              <a:rPr lang="es-MX" sz="1800" baseline="0" dirty="0"/>
              <a:t> DOCENTE</a:t>
            </a:r>
            <a:endParaRPr lang="es-MX"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6">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775D2998-03F0-4BC1-9D4A-43421C1188F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D78-4F70-9F52-B5CA8BDAD41B}"/>
                </c:ext>
              </c:extLst>
            </c:dLbl>
            <c:dLbl>
              <c:idx val="1"/>
              <c:tx>
                <c:rich>
                  <a:bodyPr/>
                  <a:lstStyle/>
                  <a:p>
                    <a:fld id="{286F5B32-F673-45E1-96F6-10D5AE32BEA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D78-4F70-9F52-B5CA8BDAD41B}"/>
                </c:ext>
              </c:extLst>
            </c:dLbl>
            <c:dLbl>
              <c:idx val="2"/>
              <c:tx>
                <c:rich>
                  <a:bodyPr/>
                  <a:lstStyle/>
                  <a:p>
                    <a:fld id="{B38C2EE0-5A20-4A72-B255-DE78AFA1EDD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D78-4F70-9F52-B5CA8BDAD41B}"/>
                </c:ext>
              </c:extLst>
            </c:dLbl>
            <c:dLbl>
              <c:idx val="3"/>
              <c:tx>
                <c:rich>
                  <a:bodyPr/>
                  <a:lstStyle/>
                  <a:p>
                    <a:r>
                      <a:rPr lang="en-US" dirty="0"/>
                      <a:t>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78-4F70-9F52-B5CA8BDAD41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RECURSOS!$C$22:$C$25</c:f>
              <c:strCache>
                <c:ptCount val="4"/>
                <c:pt idx="0">
                  <c:v>PESIMAS</c:v>
                </c:pt>
                <c:pt idx="1">
                  <c:v>MALAS</c:v>
                </c:pt>
                <c:pt idx="2">
                  <c:v>BUENAS</c:v>
                </c:pt>
                <c:pt idx="3">
                  <c:v>EXCELENTE</c:v>
                </c:pt>
              </c:strCache>
            </c:strRef>
          </c:cat>
          <c:val>
            <c:numRef>
              <c:f>RECURSOS!$F$22:$F$25</c:f>
              <c:numCache>
                <c:formatCode>###0</c:formatCode>
                <c:ptCount val="4"/>
                <c:pt idx="0">
                  <c:v>7.6923076923076925</c:v>
                </c:pt>
                <c:pt idx="1">
                  <c:v>34.615384615384613</c:v>
                </c:pt>
                <c:pt idx="2">
                  <c:v>51.923076923076927</c:v>
                </c:pt>
                <c:pt idx="3">
                  <c:v>5.7692307692307692</c:v>
                </c:pt>
              </c:numCache>
            </c:numRef>
          </c:val>
          <c:extLst>
            <c:ext xmlns:c16="http://schemas.microsoft.com/office/drawing/2014/chart" uri="{C3380CC4-5D6E-409C-BE32-E72D297353CC}">
              <c16:uniqueId val="{00000000-B6F5-4B53-815F-599692B737E7}"/>
            </c:ext>
          </c:extLst>
        </c:ser>
        <c:dLbls>
          <c:dLblPos val="inEnd"/>
          <c:showLegendKey val="0"/>
          <c:showVal val="1"/>
          <c:showCatName val="0"/>
          <c:showSerName val="0"/>
          <c:showPercent val="0"/>
          <c:showBubbleSize val="0"/>
        </c:dLbls>
        <c:gapWidth val="100"/>
        <c:overlap val="-24"/>
        <c:axId val="410104448"/>
        <c:axId val="410096248"/>
      </c:barChart>
      <c:catAx>
        <c:axId val="410104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0096248"/>
        <c:crosses val="autoZero"/>
        <c:auto val="1"/>
        <c:lblAlgn val="ctr"/>
        <c:lblOffset val="100"/>
        <c:noMultiLvlLbl val="0"/>
      </c:catAx>
      <c:valAx>
        <c:axId val="410096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01044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r>
              <a:rPr lang="es-MX" sz="1800" dirty="0"/>
              <a:t>FUNCIÓN ADMINISTRATIVA</a:t>
            </a:r>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ED16731-A7EB-4121-AC6C-BDAC8102858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DEC-4201-A0F1-EAAC29721BFF}"/>
                </c:ext>
              </c:extLst>
            </c:dLbl>
            <c:dLbl>
              <c:idx val="1"/>
              <c:tx>
                <c:rich>
                  <a:bodyPr/>
                  <a:lstStyle/>
                  <a:p>
                    <a:fld id="{4DDBCBBD-D438-4700-AD1A-2E8D4183964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DEC-4201-A0F1-EAAC29721BFF}"/>
                </c:ext>
              </c:extLst>
            </c:dLbl>
            <c:dLbl>
              <c:idx val="2"/>
              <c:tx>
                <c:rich>
                  <a:bodyPr/>
                  <a:lstStyle/>
                  <a:p>
                    <a:fld id="{0E0F7BDB-DB20-4F74-9612-0EA32AA78E8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DEC-4201-A0F1-EAAC29721BF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RECURSOS!$C$32:$C$34</c:f>
              <c:strCache>
                <c:ptCount val="3"/>
                <c:pt idx="0">
                  <c:v>NUNCA</c:v>
                </c:pt>
                <c:pt idx="1">
                  <c:v>ALGUNAS VECES</c:v>
                </c:pt>
                <c:pt idx="2">
                  <c:v>SIEMPRE</c:v>
                </c:pt>
              </c:strCache>
            </c:strRef>
          </c:cat>
          <c:val>
            <c:numRef>
              <c:f>RECURSOS!$F$32:$F$34</c:f>
              <c:numCache>
                <c:formatCode>###0</c:formatCode>
                <c:ptCount val="3"/>
                <c:pt idx="0" formatCode="General">
                  <c:v>0</c:v>
                </c:pt>
                <c:pt idx="1">
                  <c:v>28.571428571428569</c:v>
                </c:pt>
                <c:pt idx="2">
                  <c:v>71.428571428571431</c:v>
                </c:pt>
              </c:numCache>
            </c:numRef>
          </c:val>
          <c:extLst>
            <c:ext xmlns:c16="http://schemas.microsoft.com/office/drawing/2014/chart" uri="{C3380CC4-5D6E-409C-BE32-E72D297353CC}">
              <c16:uniqueId val="{00000000-20EC-4897-8E19-BB1D25E1667B}"/>
            </c:ext>
          </c:extLst>
        </c:ser>
        <c:dLbls>
          <c:dLblPos val="inEnd"/>
          <c:showLegendKey val="0"/>
          <c:showVal val="1"/>
          <c:showCatName val="0"/>
          <c:showSerName val="0"/>
          <c:showPercent val="0"/>
          <c:showBubbleSize val="0"/>
        </c:dLbls>
        <c:gapWidth val="100"/>
        <c:overlap val="-24"/>
        <c:axId val="410104448"/>
        <c:axId val="410096248"/>
      </c:barChart>
      <c:catAx>
        <c:axId val="410104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0096248"/>
        <c:crosses val="autoZero"/>
        <c:auto val="1"/>
        <c:lblAlgn val="ctr"/>
        <c:lblOffset val="100"/>
        <c:noMultiLvlLbl val="0"/>
      </c:catAx>
      <c:valAx>
        <c:axId val="410096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01044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r>
              <a:rPr lang="es-MX" sz="1800" dirty="0"/>
              <a:t>FUNCIÓN ADMINISTRATIVA</a:t>
            </a:r>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D1684216-810D-42B7-89DA-1A00F19D081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255-4C95-A077-6E15BCF3A40D}"/>
                </c:ext>
              </c:extLst>
            </c:dLbl>
            <c:dLbl>
              <c:idx val="1"/>
              <c:layout>
                <c:manualLayout>
                  <c:x val="-6.851184194146352E-17"/>
                  <c:y val="8.966447368421053E-2"/>
                </c:manualLayout>
              </c:layout>
              <c:tx>
                <c:rich>
                  <a:bodyPr/>
                  <a:lstStyle/>
                  <a:p>
                    <a:fld id="{D161CDF4-F863-48D3-9493-2CC069F2B128}"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255-4C95-A077-6E15BCF3A40D}"/>
                </c:ext>
              </c:extLst>
            </c:dLbl>
            <c:dLbl>
              <c:idx val="2"/>
              <c:tx>
                <c:rich>
                  <a:bodyPr/>
                  <a:lstStyle/>
                  <a:p>
                    <a:fld id="{B40A3B16-A8A3-4F3D-A99F-C7F43DF4909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255-4C95-A077-6E15BCF3A40D}"/>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RECURSOS!$C$41:$C$43</c:f>
              <c:strCache>
                <c:ptCount val="3"/>
                <c:pt idx="0">
                  <c:v>NUNCA</c:v>
                </c:pt>
                <c:pt idx="1">
                  <c:v>ALGUNAS VECES</c:v>
                </c:pt>
                <c:pt idx="2">
                  <c:v>SIEMPRE</c:v>
                </c:pt>
              </c:strCache>
            </c:strRef>
          </c:cat>
          <c:val>
            <c:numRef>
              <c:f>RECURSOS!$F$41:$F$43</c:f>
              <c:numCache>
                <c:formatCode>###0</c:formatCode>
                <c:ptCount val="3"/>
                <c:pt idx="0" formatCode="General">
                  <c:v>0</c:v>
                </c:pt>
                <c:pt idx="1">
                  <c:v>28.571428571428569</c:v>
                </c:pt>
                <c:pt idx="2">
                  <c:v>71.428571428571431</c:v>
                </c:pt>
              </c:numCache>
            </c:numRef>
          </c:val>
          <c:extLst>
            <c:ext xmlns:c16="http://schemas.microsoft.com/office/drawing/2014/chart" uri="{C3380CC4-5D6E-409C-BE32-E72D297353CC}">
              <c16:uniqueId val="{00000000-70F5-4E98-8E39-0903978BC85C}"/>
            </c:ext>
          </c:extLst>
        </c:ser>
        <c:dLbls>
          <c:dLblPos val="inEnd"/>
          <c:showLegendKey val="0"/>
          <c:showVal val="1"/>
          <c:showCatName val="0"/>
          <c:showSerName val="0"/>
          <c:showPercent val="0"/>
          <c:showBubbleSize val="0"/>
        </c:dLbls>
        <c:gapWidth val="100"/>
        <c:overlap val="-24"/>
        <c:axId val="410104448"/>
        <c:axId val="410096248"/>
      </c:barChart>
      <c:catAx>
        <c:axId val="410104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0096248"/>
        <c:crosses val="autoZero"/>
        <c:auto val="1"/>
        <c:lblAlgn val="ctr"/>
        <c:lblOffset val="100"/>
        <c:noMultiLvlLbl val="0"/>
      </c:catAx>
      <c:valAx>
        <c:axId val="410096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01044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r>
              <a:rPr lang="es-MX" sz="1800" dirty="0"/>
              <a:t>FUNCIÓN</a:t>
            </a:r>
            <a:r>
              <a:rPr lang="es-MX" sz="1800" baseline="0" dirty="0"/>
              <a:t> ADMINISTRATIVA</a:t>
            </a:r>
            <a:endParaRPr lang="es-MX" sz="1800" dirty="0"/>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4339F75C-E084-4052-80CC-027FF2FF4A5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730-46E4-A603-A98F87DA9386}"/>
                </c:ext>
              </c:extLst>
            </c:dLbl>
            <c:dLbl>
              <c:idx val="1"/>
              <c:tx>
                <c:rich>
                  <a:bodyPr/>
                  <a:lstStyle/>
                  <a:p>
                    <a:fld id="{2BB55AF2-1BBD-4760-A883-CBF83D089F0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730-46E4-A603-A98F87DA9386}"/>
                </c:ext>
              </c:extLst>
            </c:dLbl>
            <c:dLbl>
              <c:idx val="2"/>
              <c:tx>
                <c:rich>
                  <a:bodyPr/>
                  <a:lstStyle/>
                  <a:p>
                    <a:r>
                      <a:rPr lang="en-US"/>
                      <a:t>47%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730-46E4-A603-A98F87DA9386}"/>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RECURSOS!$C$50:$C$52</c:f>
              <c:strCache>
                <c:ptCount val="3"/>
                <c:pt idx="0">
                  <c:v>NUNCA</c:v>
                </c:pt>
                <c:pt idx="1">
                  <c:v>ALGUNAS VECES</c:v>
                </c:pt>
                <c:pt idx="2">
                  <c:v>SIEMPRE</c:v>
                </c:pt>
              </c:strCache>
            </c:strRef>
          </c:cat>
          <c:val>
            <c:numRef>
              <c:f>RECURSOS!$F$50:$F$52</c:f>
              <c:numCache>
                <c:formatCode>###0</c:formatCode>
                <c:ptCount val="3"/>
                <c:pt idx="0">
                  <c:v>4.7619047619047619</c:v>
                </c:pt>
                <c:pt idx="1">
                  <c:v>47.619047619047613</c:v>
                </c:pt>
                <c:pt idx="2">
                  <c:v>47.619047619047613</c:v>
                </c:pt>
              </c:numCache>
            </c:numRef>
          </c:val>
          <c:extLst>
            <c:ext xmlns:c16="http://schemas.microsoft.com/office/drawing/2014/chart" uri="{C3380CC4-5D6E-409C-BE32-E72D297353CC}">
              <c16:uniqueId val="{00000000-B98A-4C76-B8CE-E69DCBF12EB8}"/>
            </c:ext>
          </c:extLst>
        </c:ser>
        <c:dLbls>
          <c:dLblPos val="inEnd"/>
          <c:showLegendKey val="0"/>
          <c:showVal val="1"/>
          <c:showCatName val="0"/>
          <c:showSerName val="0"/>
          <c:showPercent val="0"/>
          <c:showBubbleSize val="0"/>
        </c:dLbls>
        <c:gapWidth val="100"/>
        <c:overlap val="-24"/>
        <c:axId val="410104448"/>
        <c:axId val="410096248"/>
      </c:barChart>
      <c:catAx>
        <c:axId val="410104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0096248"/>
        <c:crosses val="autoZero"/>
        <c:auto val="1"/>
        <c:lblAlgn val="ctr"/>
        <c:lblOffset val="100"/>
        <c:noMultiLvlLbl val="0"/>
      </c:catAx>
      <c:valAx>
        <c:axId val="410096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01044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D05-4507-B5B2-7C963E423CAA}"/>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D05-4507-B5B2-7C963E423CA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FD05-4507-B5B2-7C963E423CA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r>
              <a:rPr lang="es-MX" sz="1800" dirty="0"/>
              <a:t>FUNCIÓN MANUAL</a:t>
            </a:r>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92D05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59513AD-103B-4D3F-B838-332D51A3796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936-4611-AA39-5537C553BAB7}"/>
                </c:ext>
              </c:extLst>
            </c:dLbl>
            <c:dLbl>
              <c:idx val="1"/>
              <c:tx>
                <c:rich>
                  <a:bodyPr/>
                  <a:lstStyle/>
                  <a:p>
                    <a:fld id="{AA1A5EEB-2F21-4FF9-8D5E-37B7D9568BC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936-4611-AA39-5537C553BAB7}"/>
                </c:ext>
              </c:extLst>
            </c:dLbl>
            <c:dLbl>
              <c:idx val="2"/>
              <c:tx>
                <c:rich>
                  <a:bodyPr/>
                  <a:lstStyle/>
                  <a:p>
                    <a:fld id="{1C174BFD-BEEE-456A-82CA-CC49668EEE4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36-4611-AA39-5537C553BAB7}"/>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RECURSOS!$C$59:$C$61</c:f>
              <c:strCache>
                <c:ptCount val="3"/>
                <c:pt idx="0">
                  <c:v>NUNCA</c:v>
                </c:pt>
                <c:pt idx="1">
                  <c:v>ALGUNAS VECES</c:v>
                </c:pt>
                <c:pt idx="2">
                  <c:v>SIEMPRE</c:v>
                </c:pt>
              </c:strCache>
            </c:strRef>
          </c:cat>
          <c:val>
            <c:numRef>
              <c:f>RECURSOS!$F$59:$F$61</c:f>
              <c:numCache>
                <c:formatCode>###0</c:formatCode>
                <c:ptCount val="3"/>
                <c:pt idx="0" formatCode="General">
                  <c:v>0</c:v>
                </c:pt>
                <c:pt idx="1">
                  <c:v>50</c:v>
                </c:pt>
                <c:pt idx="2">
                  <c:v>50</c:v>
                </c:pt>
              </c:numCache>
            </c:numRef>
          </c:val>
          <c:extLst>
            <c:ext xmlns:c16="http://schemas.microsoft.com/office/drawing/2014/chart" uri="{C3380CC4-5D6E-409C-BE32-E72D297353CC}">
              <c16:uniqueId val="{00000000-5B5C-429B-83F9-4C6DE238E870}"/>
            </c:ext>
          </c:extLst>
        </c:ser>
        <c:dLbls>
          <c:dLblPos val="inEnd"/>
          <c:showLegendKey val="0"/>
          <c:showVal val="1"/>
          <c:showCatName val="0"/>
          <c:showSerName val="0"/>
          <c:showPercent val="0"/>
          <c:showBubbleSize val="0"/>
        </c:dLbls>
        <c:gapWidth val="100"/>
        <c:overlap val="-24"/>
        <c:axId val="410104448"/>
        <c:axId val="410096248"/>
      </c:barChart>
      <c:catAx>
        <c:axId val="410104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0096248"/>
        <c:crosses val="autoZero"/>
        <c:auto val="1"/>
        <c:lblAlgn val="ctr"/>
        <c:lblOffset val="100"/>
        <c:noMultiLvlLbl val="0"/>
      </c:catAx>
      <c:valAx>
        <c:axId val="410096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01044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r>
              <a:rPr lang="es-MX" sz="1800" dirty="0"/>
              <a:t>FUNCIÓN</a:t>
            </a:r>
            <a:r>
              <a:rPr lang="es-MX" sz="1800" baseline="0" dirty="0"/>
              <a:t> MANUAL</a:t>
            </a:r>
            <a:endParaRPr lang="es-MX" sz="1800" dirty="0"/>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92D05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F400C5E7-F6F8-4FEC-BA56-6B8D6D78F5D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E37-46AC-A8A1-BDD699A7AB5A}"/>
                </c:ext>
              </c:extLst>
            </c:dLbl>
            <c:dLbl>
              <c:idx val="1"/>
              <c:tx>
                <c:rich>
                  <a:bodyPr/>
                  <a:lstStyle/>
                  <a:p>
                    <a:fld id="{787748C8-9783-47D1-B8A3-B523B40403B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E37-46AC-A8A1-BDD699A7AB5A}"/>
                </c:ext>
              </c:extLst>
            </c:dLbl>
            <c:dLbl>
              <c:idx val="2"/>
              <c:tx>
                <c:rich>
                  <a:bodyPr/>
                  <a:lstStyle/>
                  <a:p>
                    <a:fld id="{CADDCA43-10E6-4ACD-8B3D-AFFDAC6E1D8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E37-46AC-A8A1-BDD699A7AB5A}"/>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RECURSOS!$C$68:$C$70</c:f>
              <c:strCache>
                <c:ptCount val="3"/>
                <c:pt idx="0">
                  <c:v>NUNCA</c:v>
                </c:pt>
                <c:pt idx="1">
                  <c:v>ALGUNAS VECES</c:v>
                </c:pt>
                <c:pt idx="2">
                  <c:v>SIEMPRE</c:v>
                </c:pt>
              </c:strCache>
            </c:strRef>
          </c:cat>
          <c:val>
            <c:numRef>
              <c:f>RECURSOS!$F$68:$F$70</c:f>
              <c:numCache>
                <c:formatCode>###0</c:formatCode>
                <c:ptCount val="3"/>
                <c:pt idx="0" formatCode="General">
                  <c:v>0</c:v>
                </c:pt>
                <c:pt idx="1">
                  <c:v>25</c:v>
                </c:pt>
                <c:pt idx="2">
                  <c:v>75</c:v>
                </c:pt>
              </c:numCache>
            </c:numRef>
          </c:val>
          <c:extLst>
            <c:ext xmlns:c16="http://schemas.microsoft.com/office/drawing/2014/chart" uri="{C3380CC4-5D6E-409C-BE32-E72D297353CC}">
              <c16:uniqueId val="{00000000-1F35-4471-A9FF-0025EE5D25C8}"/>
            </c:ext>
          </c:extLst>
        </c:ser>
        <c:dLbls>
          <c:dLblPos val="inEnd"/>
          <c:showLegendKey val="0"/>
          <c:showVal val="1"/>
          <c:showCatName val="0"/>
          <c:showSerName val="0"/>
          <c:showPercent val="0"/>
          <c:showBubbleSize val="0"/>
        </c:dLbls>
        <c:gapWidth val="100"/>
        <c:overlap val="-24"/>
        <c:axId val="410104448"/>
        <c:axId val="410096248"/>
      </c:barChart>
      <c:catAx>
        <c:axId val="410104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0096248"/>
        <c:crosses val="autoZero"/>
        <c:auto val="1"/>
        <c:lblAlgn val="ctr"/>
        <c:lblOffset val="100"/>
        <c:noMultiLvlLbl val="0"/>
      </c:catAx>
      <c:valAx>
        <c:axId val="410096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01044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6F398AC0-5B63-49F7-9510-7650141D455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B01-4E1D-9C54-4154ED633066}"/>
                </c:ext>
              </c:extLst>
            </c:dLbl>
            <c:dLbl>
              <c:idx val="1"/>
              <c:tx>
                <c:rich>
                  <a:bodyPr/>
                  <a:lstStyle/>
                  <a:p>
                    <a:fld id="{031BA27E-A553-4275-B695-F9FDFB2C486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B01-4E1D-9C54-4154ED633066}"/>
                </c:ext>
              </c:extLst>
            </c:dLbl>
            <c:dLbl>
              <c:idx val="2"/>
              <c:tx>
                <c:rich>
                  <a:bodyPr/>
                  <a:lstStyle/>
                  <a:p>
                    <a:fld id="{B22BE3B8-66F9-496D-971E-77B683FFB82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B01-4E1D-9C54-4154ED633066}"/>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CONVIVENCIA!$C$4:$C$6</c:f>
              <c:strCache>
                <c:ptCount val="3"/>
                <c:pt idx="0">
                  <c:v>MALAS</c:v>
                </c:pt>
                <c:pt idx="1">
                  <c:v>BUENAS</c:v>
                </c:pt>
                <c:pt idx="2">
                  <c:v>EXCELENTE</c:v>
                </c:pt>
              </c:strCache>
            </c:strRef>
          </c:cat>
          <c:val>
            <c:numRef>
              <c:f>CONVIVENCIA!$F$4:$F$6</c:f>
              <c:numCache>
                <c:formatCode>###0</c:formatCode>
                <c:ptCount val="3"/>
                <c:pt idx="0">
                  <c:v>6.1224489795918364</c:v>
                </c:pt>
                <c:pt idx="1">
                  <c:v>64.285714285714292</c:v>
                </c:pt>
                <c:pt idx="2">
                  <c:v>29.591836734693878</c:v>
                </c:pt>
              </c:numCache>
            </c:numRef>
          </c:val>
          <c:extLst>
            <c:ext xmlns:c16="http://schemas.microsoft.com/office/drawing/2014/chart" uri="{C3380CC4-5D6E-409C-BE32-E72D297353CC}">
              <c16:uniqueId val="{00000000-EF38-47A2-B01C-A8DDD37214AC}"/>
            </c:ext>
          </c:extLst>
        </c:ser>
        <c:dLbls>
          <c:showLegendKey val="0"/>
          <c:showVal val="0"/>
          <c:showCatName val="0"/>
          <c:showSerName val="0"/>
          <c:showPercent val="0"/>
          <c:showBubbleSize val="0"/>
        </c:dLbls>
        <c:gapWidth val="100"/>
        <c:overlap val="-24"/>
        <c:axId val="420827376"/>
        <c:axId val="420828032"/>
      </c:barChart>
      <c:catAx>
        <c:axId val="420827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0828032"/>
        <c:crosses val="autoZero"/>
        <c:auto val="1"/>
        <c:lblAlgn val="ctr"/>
        <c:lblOffset val="100"/>
        <c:noMultiLvlLbl val="0"/>
      </c:catAx>
      <c:valAx>
        <c:axId val="420828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082737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DF4031F-FCA4-43DE-9809-60E6466F20D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9F4-4036-88F2-69CB50219CB5}"/>
                </c:ext>
              </c:extLst>
            </c:dLbl>
            <c:dLbl>
              <c:idx val="1"/>
              <c:tx>
                <c:rich>
                  <a:bodyPr/>
                  <a:lstStyle/>
                  <a:p>
                    <a:fld id="{FAA592AC-71AE-41E7-8674-89AA23673D1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9F4-4036-88F2-69CB50219CB5}"/>
                </c:ext>
              </c:extLst>
            </c:dLbl>
            <c:dLbl>
              <c:idx val="2"/>
              <c:tx>
                <c:rich>
                  <a:bodyPr/>
                  <a:lstStyle/>
                  <a:p>
                    <a:fld id="{29BCC229-F070-4744-BEE6-92AA5C896EF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9F4-4036-88F2-69CB50219CB5}"/>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CONVIVENCIA!$C$11:$C$13</c:f>
              <c:strCache>
                <c:ptCount val="3"/>
                <c:pt idx="0">
                  <c:v>NUNCA</c:v>
                </c:pt>
                <c:pt idx="1">
                  <c:v>ALGUNAS VECES</c:v>
                </c:pt>
                <c:pt idx="2">
                  <c:v>SIEMPRE</c:v>
                </c:pt>
              </c:strCache>
            </c:strRef>
          </c:cat>
          <c:val>
            <c:numRef>
              <c:f>CONVIVENCIA!$F$11:$F$13</c:f>
              <c:numCache>
                <c:formatCode>###0</c:formatCode>
                <c:ptCount val="3"/>
                <c:pt idx="0">
                  <c:v>5.1020408163265305</c:v>
                </c:pt>
                <c:pt idx="1">
                  <c:v>47.959183673469383</c:v>
                </c:pt>
                <c:pt idx="2">
                  <c:v>46.938775510204081</c:v>
                </c:pt>
              </c:numCache>
            </c:numRef>
          </c:val>
          <c:extLst>
            <c:ext xmlns:c16="http://schemas.microsoft.com/office/drawing/2014/chart" uri="{C3380CC4-5D6E-409C-BE32-E72D297353CC}">
              <c16:uniqueId val="{00000000-A839-4D25-8E41-50029F6C6553}"/>
            </c:ext>
          </c:extLst>
        </c:ser>
        <c:dLbls>
          <c:dLblPos val="inEnd"/>
          <c:showLegendKey val="0"/>
          <c:showVal val="1"/>
          <c:showCatName val="0"/>
          <c:showSerName val="0"/>
          <c:showPercent val="0"/>
          <c:showBubbleSize val="0"/>
        </c:dLbls>
        <c:gapWidth val="100"/>
        <c:overlap val="-24"/>
        <c:axId val="420827376"/>
        <c:axId val="420828032"/>
      </c:barChart>
      <c:catAx>
        <c:axId val="420827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0828032"/>
        <c:crosses val="autoZero"/>
        <c:auto val="1"/>
        <c:lblAlgn val="ctr"/>
        <c:lblOffset val="100"/>
        <c:noMultiLvlLbl val="0"/>
      </c:catAx>
      <c:valAx>
        <c:axId val="420828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082737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BB12971D-D2DA-48EC-90FB-756CD5566FE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473-4462-9AEF-A0AEC47F619C}"/>
                </c:ext>
              </c:extLst>
            </c:dLbl>
            <c:dLbl>
              <c:idx val="1"/>
              <c:tx>
                <c:rich>
                  <a:bodyPr/>
                  <a:lstStyle/>
                  <a:p>
                    <a:fld id="{472A039A-6451-4CF9-B9AA-5AA3E834B1D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473-4462-9AEF-A0AEC47F619C}"/>
                </c:ext>
              </c:extLst>
            </c:dLbl>
            <c:dLbl>
              <c:idx val="2"/>
              <c:tx>
                <c:rich>
                  <a:bodyPr/>
                  <a:lstStyle/>
                  <a:p>
                    <a:fld id="{2E5287AD-3055-41E5-A96F-51090FC1E21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473-4462-9AEF-A0AEC47F619C}"/>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CONVIVENCIA!$C$18:$C$20</c:f>
              <c:strCache>
                <c:ptCount val="3"/>
                <c:pt idx="0">
                  <c:v>NUNCA</c:v>
                </c:pt>
                <c:pt idx="1">
                  <c:v>ALGUNAS VECES</c:v>
                </c:pt>
                <c:pt idx="2">
                  <c:v>SIEMPRE</c:v>
                </c:pt>
              </c:strCache>
            </c:strRef>
          </c:cat>
          <c:val>
            <c:numRef>
              <c:f>CONVIVENCIA!$F$18:$F$20</c:f>
              <c:numCache>
                <c:formatCode>###0</c:formatCode>
                <c:ptCount val="3"/>
                <c:pt idx="0">
                  <c:v>3.0612244897959182</c:v>
                </c:pt>
                <c:pt idx="1">
                  <c:v>43.877551020408163</c:v>
                </c:pt>
                <c:pt idx="2">
                  <c:v>53.061224489795919</c:v>
                </c:pt>
              </c:numCache>
            </c:numRef>
          </c:val>
          <c:extLst>
            <c:ext xmlns:c16="http://schemas.microsoft.com/office/drawing/2014/chart" uri="{C3380CC4-5D6E-409C-BE32-E72D297353CC}">
              <c16:uniqueId val="{00000000-F8DD-4D5D-84DB-9C5CAC8F37ED}"/>
            </c:ext>
          </c:extLst>
        </c:ser>
        <c:dLbls>
          <c:dLblPos val="inEnd"/>
          <c:showLegendKey val="0"/>
          <c:showVal val="1"/>
          <c:showCatName val="0"/>
          <c:showSerName val="0"/>
          <c:showPercent val="0"/>
          <c:showBubbleSize val="0"/>
        </c:dLbls>
        <c:gapWidth val="100"/>
        <c:overlap val="-24"/>
        <c:axId val="420827376"/>
        <c:axId val="420828032"/>
      </c:barChart>
      <c:catAx>
        <c:axId val="420827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0828032"/>
        <c:crosses val="autoZero"/>
        <c:auto val="1"/>
        <c:lblAlgn val="ctr"/>
        <c:lblOffset val="100"/>
        <c:noMultiLvlLbl val="0"/>
      </c:catAx>
      <c:valAx>
        <c:axId val="420828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082737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481BCCD-AC87-459B-AB86-1401FCB77B8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B93-4DED-B190-0B61B2F1F022}"/>
                </c:ext>
              </c:extLst>
            </c:dLbl>
            <c:dLbl>
              <c:idx val="1"/>
              <c:tx>
                <c:rich>
                  <a:bodyPr/>
                  <a:lstStyle/>
                  <a:p>
                    <a:fld id="{F2B1F0D6-8FE7-40E7-8D13-83B5164768C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B93-4DED-B190-0B61B2F1F02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CONVIVENCIA!$C$25:$C$26</c:f>
              <c:strCache>
                <c:ptCount val="2"/>
                <c:pt idx="0">
                  <c:v>NO</c:v>
                </c:pt>
                <c:pt idx="1">
                  <c:v>SI</c:v>
                </c:pt>
              </c:strCache>
            </c:strRef>
          </c:cat>
          <c:val>
            <c:numRef>
              <c:f>CONVIVENCIA!$F$25:$F$26</c:f>
              <c:numCache>
                <c:formatCode>###0</c:formatCode>
                <c:ptCount val="2"/>
                <c:pt idx="0">
                  <c:v>46.938775510204081</c:v>
                </c:pt>
                <c:pt idx="1">
                  <c:v>53.061224489795919</c:v>
                </c:pt>
              </c:numCache>
            </c:numRef>
          </c:val>
          <c:extLst>
            <c:ext xmlns:c16="http://schemas.microsoft.com/office/drawing/2014/chart" uri="{C3380CC4-5D6E-409C-BE32-E72D297353CC}">
              <c16:uniqueId val="{00000000-0984-4CF2-81ED-A00B0D81D624}"/>
            </c:ext>
          </c:extLst>
        </c:ser>
        <c:dLbls>
          <c:dLblPos val="inEnd"/>
          <c:showLegendKey val="0"/>
          <c:showVal val="1"/>
          <c:showCatName val="0"/>
          <c:showSerName val="0"/>
          <c:showPercent val="0"/>
          <c:showBubbleSize val="0"/>
        </c:dLbls>
        <c:gapWidth val="100"/>
        <c:overlap val="-24"/>
        <c:axId val="420827376"/>
        <c:axId val="420828032"/>
      </c:barChart>
      <c:catAx>
        <c:axId val="420827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0828032"/>
        <c:crosses val="autoZero"/>
        <c:auto val="1"/>
        <c:lblAlgn val="ctr"/>
        <c:lblOffset val="100"/>
        <c:noMultiLvlLbl val="0"/>
      </c:catAx>
      <c:valAx>
        <c:axId val="420828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082737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59633D2-D770-429C-A3A7-802C020FAEB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617-4BB2-9A5A-8FF2D584C362}"/>
                </c:ext>
              </c:extLst>
            </c:dLbl>
            <c:dLbl>
              <c:idx val="1"/>
              <c:tx>
                <c:rich>
                  <a:bodyPr/>
                  <a:lstStyle/>
                  <a:p>
                    <a:fld id="{90FCC506-3CBA-4C3A-9C06-3A638D3C3B5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617-4BB2-9A5A-8FF2D584C362}"/>
                </c:ext>
              </c:extLst>
            </c:dLbl>
            <c:dLbl>
              <c:idx val="2"/>
              <c:tx>
                <c:rich>
                  <a:bodyPr/>
                  <a:lstStyle/>
                  <a:p>
                    <a:fld id="{FE54707B-A250-4009-ADC0-76BF5553B88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617-4BB2-9A5A-8FF2D584C36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CONVIVENCIA!$C$31:$C$33</c:f>
              <c:strCache>
                <c:ptCount val="3"/>
                <c:pt idx="0">
                  <c:v>NUNCA</c:v>
                </c:pt>
                <c:pt idx="1">
                  <c:v>ALGUNAS VECES</c:v>
                </c:pt>
                <c:pt idx="2">
                  <c:v>SIEMPRE</c:v>
                </c:pt>
              </c:strCache>
            </c:strRef>
          </c:cat>
          <c:val>
            <c:numRef>
              <c:f>CONVIVENCIA!$F$31:$F$33</c:f>
              <c:numCache>
                <c:formatCode>###0</c:formatCode>
                <c:ptCount val="3"/>
                <c:pt idx="0">
                  <c:v>7.1428571428571423</c:v>
                </c:pt>
                <c:pt idx="1">
                  <c:v>62.244897959183675</c:v>
                </c:pt>
                <c:pt idx="2">
                  <c:v>30.612244897959183</c:v>
                </c:pt>
              </c:numCache>
            </c:numRef>
          </c:val>
          <c:extLst>
            <c:ext xmlns:c16="http://schemas.microsoft.com/office/drawing/2014/chart" uri="{C3380CC4-5D6E-409C-BE32-E72D297353CC}">
              <c16:uniqueId val="{00000000-BF6C-40A3-A1C5-F97F65DE0037}"/>
            </c:ext>
          </c:extLst>
        </c:ser>
        <c:dLbls>
          <c:dLblPos val="inEnd"/>
          <c:showLegendKey val="0"/>
          <c:showVal val="1"/>
          <c:showCatName val="0"/>
          <c:showSerName val="0"/>
          <c:showPercent val="0"/>
          <c:showBubbleSize val="0"/>
        </c:dLbls>
        <c:gapWidth val="100"/>
        <c:overlap val="-24"/>
        <c:axId val="420827376"/>
        <c:axId val="420828032"/>
      </c:barChart>
      <c:catAx>
        <c:axId val="420827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0828032"/>
        <c:crosses val="autoZero"/>
        <c:auto val="1"/>
        <c:lblAlgn val="ctr"/>
        <c:lblOffset val="100"/>
        <c:noMultiLvlLbl val="0"/>
      </c:catAx>
      <c:valAx>
        <c:axId val="420828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082737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C91B134F-2526-48F0-853B-8E17689F950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6F9-43AE-8961-84D54F38CDFE}"/>
                </c:ext>
              </c:extLst>
            </c:dLbl>
            <c:dLbl>
              <c:idx val="1"/>
              <c:tx>
                <c:rich>
                  <a:bodyPr/>
                  <a:lstStyle/>
                  <a:p>
                    <a:fld id="{F769CBFB-11A3-44BB-8D30-454AA34EE6D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6F9-43AE-8961-84D54F38CDFE}"/>
                </c:ext>
              </c:extLst>
            </c:dLbl>
            <c:dLbl>
              <c:idx val="2"/>
              <c:tx>
                <c:rich>
                  <a:bodyPr/>
                  <a:lstStyle/>
                  <a:p>
                    <a:fld id="{A5020F73-5A72-40A3-B33F-7408167C4E0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6F9-43AE-8961-84D54F38CDF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CONVIVENCIA!$D$43:$D$45</c:f>
              <c:strCache>
                <c:ptCount val="3"/>
                <c:pt idx="0">
                  <c:v>INSTITUCIONALES</c:v>
                </c:pt>
                <c:pt idx="1">
                  <c:v>CON LOS COMPAÑEROS</c:v>
                </c:pt>
                <c:pt idx="2">
                  <c:v>USUARIO - CLIENTE</c:v>
                </c:pt>
              </c:strCache>
            </c:strRef>
          </c:cat>
          <c:val>
            <c:numRef>
              <c:f>CONVIVENCIA!$F$43:$F$45</c:f>
              <c:numCache>
                <c:formatCode>###0</c:formatCode>
                <c:ptCount val="3"/>
                <c:pt idx="0">
                  <c:v>52</c:v>
                </c:pt>
                <c:pt idx="1">
                  <c:v>73.5</c:v>
                </c:pt>
                <c:pt idx="2">
                  <c:v>28.6</c:v>
                </c:pt>
              </c:numCache>
            </c:numRef>
          </c:val>
          <c:extLst>
            <c:ext xmlns:c16="http://schemas.microsoft.com/office/drawing/2014/chart" uri="{C3380CC4-5D6E-409C-BE32-E72D297353CC}">
              <c16:uniqueId val="{00000000-EA7A-45EC-80E9-859D6EDA1696}"/>
            </c:ext>
          </c:extLst>
        </c:ser>
        <c:dLbls>
          <c:dLblPos val="inEnd"/>
          <c:showLegendKey val="0"/>
          <c:showVal val="1"/>
          <c:showCatName val="0"/>
          <c:showSerName val="0"/>
          <c:showPercent val="0"/>
          <c:showBubbleSize val="0"/>
        </c:dLbls>
        <c:gapWidth val="100"/>
        <c:overlap val="-24"/>
        <c:axId val="420827376"/>
        <c:axId val="420828032"/>
      </c:barChart>
      <c:catAx>
        <c:axId val="420827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0828032"/>
        <c:crosses val="autoZero"/>
        <c:auto val="1"/>
        <c:lblAlgn val="ctr"/>
        <c:lblOffset val="100"/>
        <c:noMultiLvlLbl val="0"/>
      </c:catAx>
      <c:valAx>
        <c:axId val="420828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082737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F99507CC-8BBE-4F4F-8A6B-3220B27E3FE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C5B-4FC0-987E-B8E9B3436DB4}"/>
                </c:ext>
              </c:extLst>
            </c:dLbl>
            <c:dLbl>
              <c:idx val="1"/>
              <c:tx>
                <c:rich>
                  <a:bodyPr/>
                  <a:lstStyle/>
                  <a:p>
                    <a:fld id="{9C5C06F7-2F0D-440E-AFEC-871E1AF17DA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5B-4FC0-987E-B8E9B3436DB4}"/>
                </c:ext>
              </c:extLst>
            </c:dLbl>
            <c:dLbl>
              <c:idx val="2"/>
              <c:tx>
                <c:rich>
                  <a:bodyPr/>
                  <a:lstStyle/>
                  <a:p>
                    <a:fld id="{1231BA73-4866-4340-87B4-65DA2ACAD91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C5B-4FC0-987E-B8E9B3436DB4}"/>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CONVIVENCIA!$C$38:$C$40</c:f>
              <c:strCache>
                <c:ptCount val="3"/>
                <c:pt idx="0">
                  <c:v>NUNCA</c:v>
                </c:pt>
                <c:pt idx="1">
                  <c:v>ALGUNAS VECES</c:v>
                </c:pt>
                <c:pt idx="2">
                  <c:v>SIEMPRE</c:v>
                </c:pt>
              </c:strCache>
            </c:strRef>
          </c:cat>
          <c:val>
            <c:numRef>
              <c:f>CONVIVENCIA!$F$38:$F$40</c:f>
              <c:numCache>
                <c:formatCode>###0</c:formatCode>
                <c:ptCount val="3"/>
                <c:pt idx="0">
                  <c:v>3.0612244897959182</c:v>
                </c:pt>
                <c:pt idx="1">
                  <c:v>37.755102040816325</c:v>
                </c:pt>
                <c:pt idx="2">
                  <c:v>59.183673469387756</c:v>
                </c:pt>
              </c:numCache>
            </c:numRef>
          </c:val>
          <c:extLst>
            <c:ext xmlns:c16="http://schemas.microsoft.com/office/drawing/2014/chart" uri="{C3380CC4-5D6E-409C-BE32-E72D297353CC}">
              <c16:uniqueId val="{00000000-E4A6-4DC3-A358-0E2000DE7BDF}"/>
            </c:ext>
          </c:extLst>
        </c:ser>
        <c:dLbls>
          <c:dLblPos val="inEnd"/>
          <c:showLegendKey val="0"/>
          <c:showVal val="1"/>
          <c:showCatName val="0"/>
          <c:showSerName val="0"/>
          <c:showPercent val="0"/>
          <c:showBubbleSize val="0"/>
        </c:dLbls>
        <c:gapWidth val="100"/>
        <c:overlap val="-24"/>
        <c:axId val="420827376"/>
        <c:axId val="420828032"/>
      </c:barChart>
      <c:catAx>
        <c:axId val="420827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0828032"/>
        <c:crosses val="autoZero"/>
        <c:auto val="1"/>
        <c:lblAlgn val="ctr"/>
        <c:lblOffset val="100"/>
        <c:noMultiLvlLbl val="0"/>
      </c:catAx>
      <c:valAx>
        <c:axId val="420828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082737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939BB5D9-D473-425C-BA04-760E1284291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706-4241-92F7-010FCBDCAA75}"/>
                </c:ext>
              </c:extLst>
            </c:dLbl>
            <c:dLbl>
              <c:idx val="1"/>
              <c:tx>
                <c:rich>
                  <a:bodyPr/>
                  <a:lstStyle/>
                  <a:p>
                    <a:fld id="{A654E57C-6E47-4E36-B62F-090AB9108A6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706-4241-92F7-010FCBDCAA75}"/>
                </c:ext>
              </c:extLst>
            </c:dLbl>
            <c:dLbl>
              <c:idx val="2"/>
              <c:tx>
                <c:rich>
                  <a:bodyPr/>
                  <a:lstStyle/>
                  <a:p>
                    <a:fld id="{30620F44-1DAC-44C4-B263-E85A24B7735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706-4241-92F7-010FCBDCAA75}"/>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RELACION!$C$4:$C$6</c:f>
              <c:strCache>
                <c:ptCount val="3"/>
                <c:pt idx="0">
                  <c:v>NUNCA</c:v>
                </c:pt>
                <c:pt idx="1">
                  <c:v>ALGUNAS VECES</c:v>
                </c:pt>
                <c:pt idx="2">
                  <c:v>SIEMPRE</c:v>
                </c:pt>
              </c:strCache>
            </c:strRef>
          </c:cat>
          <c:val>
            <c:numRef>
              <c:f>RELACION!$F$4:$F$6</c:f>
              <c:numCache>
                <c:formatCode>###0</c:formatCode>
                <c:ptCount val="3"/>
                <c:pt idx="0" formatCode="General">
                  <c:v>0</c:v>
                </c:pt>
                <c:pt idx="1">
                  <c:v>37.755102040816325</c:v>
                </c:pt>
                <c:pt idx="2">
                  <c:v>62.244897959183675</c:v>
                </c:pt>
              </c:numCache>
            </c:numRef>
          </c:val>
          <c:extLst>
            <c:ext xmlns:c16="http://schemas.microsoft.com/office/drawing/2014/chart" uri="{C3380CC4-5D6E-409C-BE32-E72D297353CC}">
              <c16:uniqueId val="{00000000-8F13-49E0-8BF6-DB35A2D78586}"/>
            </c:ext>
          </c:extLst>
        </c:ser>
        <c:dLbls>
          <c:showLegendKey val="0"/>
          <c:showVal val="0"/>
          <c:showCatName val="0"/>
          <c:showSerName val="0"/>
          <c:showPercent val="0"/>
          <c:showBubbleSize val="0"/>
        </c:dLbls>
        <c:gapWidth val="100"/>
        <c:overlap val="-24"/>
        <c:axId val="421746360"/>
        <c:axId val="421748328"/>
      </c:barChart>
      <c:catAx>
        <c:axId val="421746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48328"/>
        <c:crosses val="autoZero"/>
        <c:auto val="1"/>
        <c:lblAlgn val="ctr"/>
        <c:lblOffset val="100"/>
        <c:noMultiLvlLbl val="0"/>
      </c:catAx>
      <c:valAx>
        <c:axId val="421748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463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spPr>
            <a:solidFill>
              <a:srgbClr val="990000"/>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921-4DE8-81AE-8B6A5D927523}"/>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921-4DE8-81AE-8B6A5D927523}"/>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921-4DE8-81AE-8B6A5D92752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BE8FA617-79A9-4D52-BBC0-C22E7843D1F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E0D-4CEC-A90C-08CB03257C78}"/>
                </c:ext>
              </c:extLst>
            </c:dLbl>
            <c:dLbl>
              <c:idx val="1"/>
              <c:tx>
                <c:rich>
                  <a:bodyPr/>
                  <a:lstStyle/>
                  <a:p>
                    <a:fld id="{78247F2C-24D3-418C-A933-87379D854D7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E0D-4CEC-A90C-08CB03257C78}"/>
                </c:ext>
              </c:extLst>
            </c:dLbl>
            <c:dLbl>
              <c:idx val="2"/>
              <c:tx>
                <c:rich>
                  <a:bodyPr/>
                  <a:lstStyle/>
                  <a:p>
                    <a:fld id="{64F87F6B-905F-4225-9569-A9189900682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E0D-4CEC-A90C-08CB03257C7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RELACION!$C$11:$C$13</c:f>
              <c:strCache>
                <c:ptCount val="3"/>
                <c:pt idx="0">
                  <c:v>NUNCA</c:v>
                </c:pt>
                <c:pt idx="1">
                  <c:v>ALGUNAS VECES</c:v>
                </c:pt>
                <c:pt idx="2">
                  <c:v>SIEMPRE</c:v>
                </c:pt>
              </c:strCache>
            </c:strRef>
          </c:cat>
          <c:val>
            <c:numRef>
              <c:f>RELACION!$F$11:$F$13</c:f>
              <c:numCache>
                <c:formatCode>###0</c:formatCode>
                <c:ptCount val="3"/>
                <c:pt idx="0">
                  <c:v>2.0408163265306123</c:v>
                </c:pt>
                <c:pt idx="1">
                  <c:v>40.816326530612244</c:v>
                </c:pt>
                <c:pt idx="2">
                  <c:v>57.142857142857139</c:v>
                </c:pt>
              </c:numCache>
            </c:numRef>
          </c:val>
          <c:extLst>
            <c:ext xmlns:c16="http://schemas.microsoft.com/office/drawing/2014/chart" uri="{C3380CC4-5D6E-409C-BE32-E72D297353CC}">
              <c16:uniqueId val="{00000000-3BE6-4481-B5E2-6AEA6E408599}"/>
            </c:ext>
          </c:extLst>
        </c:ser>
        <c:dLbls>
          <c:showLegendKey val="0"/>
          <c:showVal val="0"/>
          <c:showCatName val="0"/>
          <c:showSerName val="0"/>
          <c:showPercent val="0"/>
          <c:showBubbleSize val="0"/>
        </c:dLbls>
        <c:gapWidth val="100"/>
        <c:overlap val="-24"/>
        <c:axId val="421746360"/>
        <c:axId val="421748328"/>
      </c:barChart>
      <c:catAx>
        <c:axId val="421746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48328"/>
        <c:crosses val="autoZero"/>
        <c:auto val="1"/>
        <c:lblAlgn val="ctr"/>
        <c:lblOffset val="100"/>
        <c:noMultiLvlLbl val="0"/>
      </c:catAx>
      <c:valAx>
        <c:axId val="421748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463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EF2EF93E-90B1-46C7-BB31-9B64B9FBEB3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635-41B6-8899-38D38375302F}"/>
                </c:ext>
              </c:extLst>
            </c:dLbl>
            <c:dLbl>
              <c:idx val="1"/>
              <c:tx>
                <c:rich>
                  <a:bodyPr/>
                  <a:lstStyle/>
                  <a:p>
                    <a:fld id="{661F113E-0981-44F0-8A4D-1616BADEED0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635-41B6-8899-38D38375302F}"/>
                </c:ext>
              </c:extLst>
            </c:dLbl>
            <c:dLbl>
              <c:idx val="2"/>
              <c:tx>
                <c:rich>
                  <a:bodyPr/>
                  <a:lstStyle/>
                  <a:p>
                    <a:fld id="{AD318D03-0322-4AD2-8FBA-AE51B8CA4AE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635-41B6-8899-38D38375302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RELACION!$C$18:$C$20</c:f>
              <c:strCache>
                <c:ptCount val="3"/>
                <c:pt idx="0">
                  <c:v>NUNCA</c:v>
                </c:pt>
                <c:pt idx="1">
                  <c:v>ALGUNAS VECES</c:v>
                </c:pt>
                <c:pt idx="2">
                  <c:v>SIEMPRE</c:v>
                </c:pt>
              </c:strCache>
            </c:strRef>
          </c:cat>
          <c:val>
            <c:numRef>
              <c:f>RELACION!$F$18:$F$20</c:f>
              <c:numCache>
                <c:formatCode>###0</c:formatCode>
                <c:ptCount val="3"/>
                <c:pt idx="0">
                  <c:v>3.0612244897959182</c:v>
                </c:pt>
                <c:pt idx="1">
                  <c:v>44.897959183673471</c:v>
                </c:pt>
                <c:pt idx="2">
                  <c:v>52.040816326530617</c:v>
                </c:pt>
              </c:numCache>
            </c:numRef>
          </c:val>
          <c:extLst>
            <c:ext xmlns:c16="http://schemas.microsoft.com/office/drawing/2014/chart" uri="{C3380CC4-5D6E-409C-BE32-E72D297353CC}">
              <c16:uniqueId val="{00000000-13D9-4601-9E3A-FA408F2F9259}"/>
            </c:ext>
          </c:extLst>
        </c:ser>
        <c:dLbls>
          <c:dLblPos val="inEnd"/>
          <c:showLegendKey val="0"/>
          <c:showVal val="1"/>
          <c:showCatName val="0"/>
          <c:showSerName val="0"/>
          <c:showPercent val="0"/>
          <c:showBubbleSize val="0"/>
        </c:dLbls>
        <c:gapWidth val="100"/>
        <c:overlap val="-24"/>
        <c:axId val="421746360"/>
        <c:axId val="421748328"/>
      </c:barChart>
      <c:catAx>
        <c:axId val="421746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48328"/>
        <c:crosses val="autoZero"/>
        <c:auto val="1"/>
        <c:lblAlgn val="ctr"/>
        <c:lblOffset val="100"/>
        <c:noMultiLvlLbl val="0"/>
      </c:catAx>
      <c:valAx>
        <c:axId val="421748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463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A0918393-51C5-4F5E-B885-9E9E2C9D414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6BB-41E3-86E3-ED364F352BE5}"/>
                </c:ext>
              </c:extLst>
            </c:dLbl>
            <c:dLbl>
              <c:idx val="1"/>
              <c:tx>
                <c:rich>
                  <a:bodyPr/>
                  <a:lstStyle/>
                  <a:p>
                    <a:fld id="{F7D2F4A3-1C33-4224-98C5-1E9096D4EA2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6BB-41E3-86E3-ED364F352BE5}"/>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RELACION!$C$25:$C$26</c:f>
              <c:strCache>
                <c:ptCount val="2"/>
                <c:pt idx="0">
                  <c:v>SI</c:v>
                </c:pt>
                <c:pt idx="1">
                  <c:v>NO</c:v>
                </c:pt>
              </c:strCache>
            </c:strRef>
          </c:cat>
          <c:val>
            <c:numRef>
              <c:f>RELACION!$F$25:$F$26</c:f>
              <c:numCache>
                <c:formatCode>###0</c:formatCode>
                <c:ptCount val="2"/>
                <c:pt idx="0">
                  <c:v>79.591836734693871</c:v>
                </c:pt>
                <c:pt idx="1">
                  <c:v>20.408163265306122</c:v>
                </c:pt>
              </c:numCache>
            </c:numRef>
          </c:val>
          <c:extLst>
            <c:ext xmlns:c16="http://schemas.microsoft.com/office/drawing/2014/chart" uri="{C3380CC4-5D6E-409C-BE32-E72D297353CC}">
              <c16:uniqueId val="{00000000-9A8D-4F78-94D7-90EEC8FA12C6}"/>
            </c:ext>
          </c:extLst>
        </c:ser>
        <c:dLbls>
          <c:dLblPos val="inEnd"/>
          <c:showLegendKey val="0"/>
          <c:showVal val="1"/>
          <c:showCatName val="0"/>
          <c:showSerName val="0"/>
          <c:showPercent val="0"/>
          <c:showBubbleSize val="0"/>
        </c:dLbls>
        <c:gapWidth val="100"/>
        <c:overlap val="-24"/>
        <c:axId val="421746360"/>
        <c:axId val="421748328"/>
      </c:barChart>
      <c:catAx>
        <c:axId val="421746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48328"/>
        <c:crosses val="autoZero"/>
        <c:auto val="1"/>
        <c:lblAlgn val="ctr"/>
        <c:lblOffset val="100"/>
        <c:noMultiLvlLbl val="0"/>
      </c:catAx>
      <c:valAx>
        <c:axId val="421748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463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7196B032-B750-4395-874E-581DB0294E6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7C5-4BED-8F3E-1D9724A94F88}"/>
                </c:ext>
              </c:extLst>
            </c:dLbl>
            <c:dLbl>
              <c:idx val="1"/>
              <c:tx>
                <c:rich>
                  <a:bodyPr/>
                  <a:lstStyle/>
                  <a:p>
                    <a:fld id="{AFEC02E1-5000-466F-AE70-8CFB1CC1578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7C5-4BED-8F3E-1D9724A94F88}"/>
                </c:ext>
              </c:extLst>
            </c:dLbl>
            <c:dLbl>
              <c:idx val="2"/>
              <c:tx>
                <c:rich>
                  <a:bodyPr/>
                  <a:lstStyle/>
                  <a:p>
                    <a:fld id="{D6D2192D-CF32-46D2-AE31-B5E2D6A3CCF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7C5-4BED-8F3E-1D9724A94F8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RELACION!$C$31:$C$33</c:f>
              <c:strCache>
                <c:ptCount val="3"/>
                <c:pt idx="0">
                  <c:v>NUNCA</c:v>
                </c:pt>
                <c:pt idx="1">
                  <c:v>ALGUNAS VECES</c:v>
                </c:pt>
                <c:pt idx="2">
                  <c:v>SIEMPRE</c:v>
                </c:pt>
              </c:strCache>
            </c:strRef>
          </c:cat>
          <c:val>
            <c:numRef>
              <c:f>RELACION!$F$31:$F$33</c:f>
              <c:numCache>
                <c:formatCode>###0</c:formatCode>
                <c:ptCount val="3"/>
                <c:pt idx="0">
                  <c:v>5.1020408163265305</c:v>
                </c:pt>
                <c:pt idx="1">
                  <c:v>29.591836734693878</c:v>
                </c:pt>
                <c:pt idx="2">
                  <c:v>65.306122448979593</c:v>
                </c:pt>
              </c:numCache>
            </c:numRef>
          </c:val>
          <c:extLst>
            <c:ext xmlns:c16="http://schemas.microsoft.com/office/drawing/2014/chart" uri="{C3380CC4-5D6E-409C-BE32-E72D297353CC}">
              <c16:uniqueId val="{00000000-67D7-45E3-A24A-9BBF031099D7}"/>
            </c:ext>
          </c:extLst>
        </c:ser>
        <c:dLbls>
          <c:dLblPos val="inEnd"/>
          <c:showLegendKey val="0"/>
          <c:showVal val="1"/>
          <c:showCatName val="0"/>
          <c:showSerName val="0"/>
          <c:showPercent val="0"/>
          <c:showBubbleSize val="0"/>
        </c:dLbls>
        <c:gapWidth val="100"/>
        <c:overlap val="-24"/>
        <c:axId val="421746360"/>
        <c:axId val="421748328"/>
      </c:barChart>
      <c:catAx>
        <c:axId val="421746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48328"/>
        <c:crosses val="autoZero"/>
        <c:auto val="1"/>
        <c:lblAlgn val="ctr"/>
        <c:lblOffset val="100"/>
        <c:noMultiLvlLbl val="0"/>
      </c:catAx>
      <c:valAx>
        <c:axId val="421748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463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AD601374-C723-4F24-B744-5164B521CA8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440-4159-84CB-5DBBB189C818}"/>
                </c:ext>
              </c:extLst>
            </c:dLbl>
            <c:dLbl>
              <c:idx val="1"/>
              <c:tx>
                <c:rich>
                  <a:bodyPr/>
                  <a:lstStyle/>
                  <a:p>
                    <a:fld id="{93BD1477-5BC3-4FC1-8807-4B900B85C25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440-4159-84CB-5DBBB189C818}"/>
                </c:ext>
              </c:extLst>
            </c:dLbl>
            <c:dLbl>
              <c:idx val="2"/>
              <c:tx>
                <c:rich>
                  <a:bodyPr/>
                  <a:lstStyle/>
                  <a:p>
                    <a:fld id="{98E69CAE-9EA0-4058-95E5-BEAEB252A6F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440-4159-84CB-5DBBB189C81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RELACION!$C$38:$C$40</c:f>
              <c:strCache>
                <c:ptCount val="3"/>
                <c:pt idx="0">
                  <c:v>NUNCA</c:v>
                </c:pt>
                <c:pt idx="1">
                  <c:v>ALGUNAS VECES</c:v>
                </c:pt>
                <c:pt idx="2">
                  <c:v>SIEMPRE</c:v>
                </c:pt>
              </c:strCache>
            </c:strRef>
          </c:cat>
          <c:val>
            <c:numRef>
              <c:f>RELACION!$F$38:$F$40</c:f>
              <c:numCache>
                <c:formatCode>###0</c:formatCode>
                <c:ptCount val="3"/>
                <c:pt idx="0">
                  <c:v>4.0816326530612246</c:v>
                </c:pt>
                <c:pt idx="1">
                  <c:v>36.734693877551024</c:v>
                </c:pt>
                <c:pt idx="2">
                  <c:v>59.183673469387756</c:v>
                </c:pt>
              </c:numCache>
            </c:numRef>
          </c:val>
          <c:extLst>
            <c:ext xmlns:c16="http://schemas.microsoft.com/office/drawing/2014/chart" uri="{C3380CC4-5D6E-409C-BE32-E72D297353CC}">
              <c16:uniqueId val="{00000000-6C8F-422A-88DD-CD1AFDBAD0A0}"/>
            </c:ext>
          </c:extLst>
        </c:ser>
        <c:dLbls>
          <c:dLblPos val="inEnd"/>
          <c:showLegendKey val="0"/>
          <c:showVal val="1"/>
          <c:showCatName val="0"/>
          <c:showSerName val="0"/>
          <c:showPercent val="0"/>
          <c:showBubbleSize val="0"/>
        </c:dLbls>
        <c:gapWidth val="100"/>
        <c:overlap val="-24"/>
        <c:axId val="421746360"/>
        <c:axId val="421748328"/>
      </c:barChart>
      <c:catAx>
        <c:axId val="421746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48328"/>
        <c:crosses val="autoZero"/>
        <c:auto val="1"/>
        <c:lblAlgn val="ctr"/>
        <c:lblOffset val="100"/>
        <c:noMultiLvlLbl val="0"/>
      </c:catAx>
      <c:valAx>
        <c:axId val="421748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463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48796D3-6912-45F9-B9A0-F8A48C10BF5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DCA-4767-8243-D8B7EF27201C}"/>
                </c:ext>
              </c:extLst>
            </c:dLbl>
            <c:dLbl>
              <c:idx val="1"/>
              <c:tx>
                <c:rich>
                  <a:bodyPr/>
                  <a:lstStyle/>
                  <a:p>
                    <a:fld id="{0AAFFC9A-B6C9-454A-8EFF-419152D7CEF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DCA-4767-8243-D8B7EF27201C}"/>
                </c:ext>
              </c:extLst>
            </c:dLbl>
            <c:dLbl>
              <c:idx val="2"/>
              <c:tx>
                <c:rich>
                  <a:bodyPr/>
                  <a:lstStyle/>
                  <a:p>
                    <a:fld id="{894A1775-574B-4306-8911-E23D3914F1F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DCA-4767-8243-D8B7EF27201C}"/>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RELACION!$C$45:$C$47</c:f>
              <c:strCache>
                <c:ptCount val="3"/>
                <c:pt idx="0">
                  <c:v>NUNCA</c:v>
                </c:pt>
                <c:pt idx="1">
                  <c:v>ALGUNAS VECES</c:v>
                </c:pt>
                <c:pt idx="2">
                  <c:v>SIEMPRE</c:v>
                </c:pt>
              </c:strCache>
            </c:strRef>
          </c:cat>
          <c:val>
            <c:numRef>
              <c:f>RELACION!$F$45:$F$47</c:f>
              <c:numCache>
                <c:formatCode>###0</c:formatCode>
                <c:ptCount val="3"/>
                <c:pt idx="0">
                  <c:v>4.0816326530612246</c:v>
                </c:pt>
                <c:pt idx="1">
                  <c:v>48.979591836734691</c:v>
                </c:pt>
                <c:pt idx="2">
                  <c:v>46.938775510204081</c:v>
                </c:pt>
              </c:numCache>
            </c:numRef>
          </c:val>
          <c:extLst>
            <c:ext xmlns:c16="http://schemas.microsoft.com/office/drawing/2014/chart" uri="{C3380CC4-5D6E-409C-BE32-E72D297353CC}">
              <c16:uniqueId val="{00000000-8829-428C-A4EE-DA2FA0CD2964}"/>
            </c:ext>
          </c:extLst>
        </c:ser>
        <c:dLbls>
          <c:dLblPos val="inEnd"/>
          <c:showLegendKey val="0"/>
          <c:showVal val="1"/>
          <c:showCatName val="0"/>
          <c:showSerName val="0"/>
          <c:showPercent val="0"/>
          <c:showBubbleSize val="0"/>
        </c:dLbls>
        <c:gapWidth val="100"/>
        <c:overlap val="-24"/>
        <c:axId val="421746360"/>
        <c:axId val="421748328"/>
      </c:barChart>
      <c:catAx>
        <c:axId val="421746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48328"/>
        <c:crosses val="autoZero"/>
        <c:auto val="1"/>
        <c:lblAlgn val="ctr"/>
        <c:lblOffset val="100"/>
        <c:noMultiLvlLbl val="0"/>
      </c:catAx>
      <c:valAx>
        <c:axId val="421748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463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579B764C-7F7F-40A2-B6FE-1B93C1432AB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395-4D23-B7C1-83FEBBE8EED7}"/>
                </c:ext>
              </c:extLst>
            </c:dLbl>
            <c:dLbl>
              <c:idx val="1"/>
              <c:tx>
                <c:rich>
                  <a:bodyPr/>
                  <a:lstStyle/>
                  <a:p>
                    <a:fld id="{2FBD0E88-8749-43EB-AA78-0878BA92576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395-4D23-B7C1-83FEBBE8EED7}"/>
                </c:ext>
              </c:extLst>
            </c:dLbl>
            <c:dLbl>
              <c:idx val="2"/>
              <c:tx>
                <c:rich>
                  <a:bodyPr/>
                  <a:lstStyle/>
                  <a:p>
                    <a:fld id="{F8266D5B-7AC5-4A0E-B4DB-FF9EB8E9855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395-4D23-B7C1-83FEBBE8EED7}"/>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PUESTO!$C$4:$C$6</c:f>
              <c:strCache>
                <c:ptCount val="3"/>
                <c:pt idx="0">
                  <c:v>NUNCA</c:v>
                </c:pt>
                <c:pt idx="1">
                  <c:v>ALGUNAS VECES</c:v>
                </c:pt>
                <c:pt idx="2">
                  <c:v>SIEMPRE</c:v>
                </c:pt>
              </c:strCache>
            </c:strRef>
          </c:cat>
          <c:val>
            <c:numRef>
              <c:f>PUESTO!$F$4:$F$6</c:f>
              <c:numCache>
                <c:formatCode>###0</c:formatCode>
                <c:ptCount val="3"/>
                <c:pt idx="0" formatCode="General">
                  <c:v>0</c:v>
                </c:pt>
                <c:pt idx="1">
                  <c:v>7.1428571428571423</c:v>
                </c:pt>
                <c:pt idx="2">
                  <c:v>92.857142857142861</c:v>
                </c:pt>
              </c:numCache>
            </c:numRef>
          </c:val>
          <c:extLst>
            <c:ext xmlns:c16="http://schemas.microsoft.com/office/drawing/2014/chart" uri="{C3380CC4-5D6E-409C-BE32-E72D297353CC}">
              <c16:uniqueId val="{00000000-C0A1-4E05-86FF-C06D1C411CC5}"/>
            </c:ext>
          </c:extLst>
        </c:ser>
        <c:dLbls>
          <c:showLegendKey val="0"/>
          <c:showVal val="0"/>
          <c:showCatName val="0"/>
          <c:showSerName val="0"/>
          <c:showPercent val="0"/>
          <c:showBubbleSize val="0"/>
        </c:dLbls>
        <c:gapWidth val="100"/>
        <c:overlap val="-24"/>
        <c:axId val="499672568"/>
        <c:axId val="421722744"/>
      </c:barChart>
      <c:catAx>
        <c:axId val="499672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22744"/>
        <c:crosses val="autoZero"/>
        <c:auto val="1"/>
        <c:lblAlgn val="ctr"/>
        <c:lblOffset val="100"/>
        <c:noMultiLvlLbl val="0"/>
      </c:catAx>
      <c:valAx>
        <c:axId val="421722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6725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745B7AD3-6400-4430-9CF1-39AF9332E9D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636-4D23-BEB6-AC8237F6AC8B}"/>
                </c:ext>
              </c:extLst>
            </c:dLbl>
            <c:dLbl>
              <c:idx val="1"/>
              <c:tx>
                <c:rich>
                  <a:bodyPr/>
                  <a:lstStyle/>
                  <a:p>
                    <a:fld id="{D159CCA6-8773-499C-9849-2E6D8465DFA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636-4D23-BEB6-AC8237F6AC8B}"/>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PUESTO!$C$11:$C$12</c:f>
              <c:strCache>
                <c:ptCount val="2"/>
                <c:pt idx="0">
                  <c:v>NO</c:v>
                </c:pt>
                <c:pt idx="1">
                  <c:v>SI</c:v>
                </c:pt>
              </c:strCache>
            </c:strRef>
          </c:cat>
          <c:val>
            <c:numRef>
              <c:f>PUESTO!$F$11:$F$12</c:f>
              <c:numCache>
                <c:formatCode>###0</c:formatCode>
                <c:ptCount val="2"/>
                <c:pt idx="0">
                  <c:v>79.591836734693871</c:v>
                </c:pt>
                <c:pt idx="1">
                  <c:v>20.408163265306122</c:v>
                </c:pt>
              </c:numCache>
            </c:numRef>
          </c:val>
          <c:extLst>
            <c:ext xmlns:c16="http://schemas.microsoft.com/office/drawing/2014/chart" uri="{C3380CC4-5D6E-409C-BE32-E72D297353CC}">
              <c16:uniqueId val="{00000000-4F94-4507-9746-0001526F416C}"/>
            </c:ext>
          </c:extLst>
        </c:ser>
        <c:dLbls>
          <c:dLblPos val="inEnd"/>
          <c:showLegendKey val="0"/>
          <c:showVal val="1"/>
          <c:showCatName val="0"/>
          <c:showSerName val="0"/>
          <c:showPercent val="0"/>
          <c:showBubbleSize val="0"/>
        </c:dLbls>
        <c:gapWidth val="100"/>
        <c:overlap val="-24"/>
        <c:axId val="499672568"/>
        <c:axId val="421722744"/>
      </c:barChart>
      <c:catAx>
        <c:axId val="499672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22744"/>
        <c:crosses val="autoZero"/>
        <c:auto val="1"/>
        <c:lblAlgn val="ctr"/>
        <c:lblOffset val="100"/>
        <c:noMultiLvlLbl val="0"/>
      </c:catAx>
      <c:valAx>
        <c:axId val="4217227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6725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321E800-35C7-4C14-BA7C-CD34E00A64B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22C-4F5A-856C-7462224EF3CE}"/>
                </c:ext>
              </c:extLst>
            </c:dLbl>
            <c:dLbl>
              <c:idx val="1"/>
              <c:tx>
                <c:rich>
                  <a:bodyPr/>
                  <a:lstStyle/>
                  <a:p>
                    <a:fld id="{5B565A98-0F68-4CD6-A617-B8FCFC21982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22C-4F5A-856C-7462224EF3CE}"/>
                </c:ext>
              </c:extLst>
            </c:dLbl>
            <c:dLbl>
              <c:idx val="2"/>
              <c:tx>
                <c:rich>
                  <a:bodyPr/>
                  <a:lstStyle/>
                  <a:p>
                    <a:fld id="{5D8CD1EC-A9D9-4D6D-BC1B-060C497148A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22C-4F5A-856C-7462224EF3C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PUESTO!$C$17:$C$19</c:f>
              <c:strCache>
                <c:ptCount val="3"/>
                <c:pt idx="0">
                  <c:v>NUNCA</c:v>
                </c:pt>
                <c:pt idx="1">
                  <c:v>ALGUNAS VECES</c:v>
                </c:pt>
                <c:pt idx="2">
                  <c:v>SIEMPRE</c:v>
                </c:pt>
              </c:strCache>
            </c:strRef>
          </c:cat>
          <c:val>
            <c:numRef>
              <c:f>PUESTO!$F$17:$F$19</c:f>
              <c:numCache>
                <c:formatCode>###0</c:formatCode>
                <c:ptCount val="3"/>
                <c:pt idx="0">
                  <c:v>1.0204081632653061</c:v>
                </c:pt>
                <c:pt idx="1">
                  <c:v>31.632653061224492</c:v>
                </c:pt>
                <c:pt idx="2">
                  <c:v>67.346938775510196</c:v>
                </c:pt>
              </c:numCache>
            </c:numRef>
          </c:val>
          <c:extLst>
            <c:ext xmlns:c16="http://schemas.microsoft.com/office/drawing/2014/chart" uri="{C3380CC4-5D6E-409C-BE32-E72D297353CC}">
              <c16:uniqueId val="{00000000-087D-490B-A3B2-548AD4174315}"/>
            </c:ext>
          </c:extLst>
        </c:ser>
        <c:dLbls>
          <c:dLblPos val="inEnd"/>
          <c:showLegendKey val="0"/>
          <c:showVal val="1"/>
          <c:showCatName val="0"/>
          <c:showSerName val="0"/>
          <c:showPercent val="0"/>
          <c:showBubbleSize val="0"/>
        </c:dLbls>
        <c:gapWidth val="100"/>
        <c:overlap val="-24"/>
        <c:axId val="499672568"/>
        <c:axId val="421722744"/>
      </c:barChart>
      <c:catAx>
        <c:axId val="499672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22744"/>
        <c:crosses val="autoZero"/>
        <c:auto val="1"/>
        <c:lblAlgn val="ctr"/>
        <c:lblOffset val="100"/>
        <c:noMultiLvlLbl val="0"/>
      </c:catAx>
      <c:valAx>
        <c:axId val="4217227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6725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AD0D699C-E002-4DE9-BDED-E531242FDF6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1AD-4354-A96D-45B9FDD1C17E}"/>
                </c:ext>
              </c:extLst>
            </c:dLbl>
            <c:dLbl>
              <c:idx val="1"/>
              <c:tx>
                <c:rich>
                  <a:bodyPr/>
                  <a:lstStyle/>
                  <a:p>
                    <a:fld id="{44DAE7F1-B76F-4F14-B6F8-508F7B0FE8B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1AD-4354-A96D-45B9FDD1C17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PUESTO!$C$24:$C$25</c:f>
              <c:strCache>
                <c:ptCount val="2"/>
                <c:pt idx="0">
                  <c:v>NO</c:v>
                </c:pt>
                <c:pt idx="1">
                  <c:v>SI</c:v>
                </c:pt>
              </c:strCache>
            </c:strRef>
          </c:cat>
          <c:val>
            <c:numRef>
              <c:f>PUESTO!$F$24:$F$25</c:f>
              <c:numCache>
                <c:formatCode>###0</c:formatCode>
                <c:ptCount val="2"/>
                <c:pt idx="0">
                  <c:v>6.1224489795918364</c:v>
                </c:pt>
                <c:pt idx="1">
                  <c:v>93.877551020408163</c:v>
                </c:pt>
              </c:numCache>
            </c:numRef>
          </c:val>
          <c:extLst>
            <c:ext xmlns:c16="http://schemas.microsoft.com/office/drawing/2014/chart" uri="{C3380CC4-5D6E-409C-BE32-E72D297353CC}">
              <c16:uniqueId val="{00000000-D66B-43B1-9F78-8F2E8D545B38}"/>
            </c:ext>
          </c:extLst>
        </c:ser>
        <c:dLbls>
          <c:dLblPos val="inEnd"/>
          <c:showLegendKey val="0"/>
          <c:showVal val="1"/>
          <c:showCatName val="0"/>
          <c:showSerName val="0"/>
          <c:showPercent val="0"/>
          <c:showBubbleSize val="0"/>
        </c:dLbls>
        <c:gapWidth val="100"/>
        <c:overlap val="-24"/>
        <c:axId val="499672568"/>
        <c:axId val="421722744"/>
      </c:barChart>
      <c:catAx>
        <c:axId val="499672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22744"/>
        <c:crosses val="autoZero"/>
        <c:auto val="1"/>
        <c:lblAlgn val="ctr"/>
        <c:lblOffset val="100"/>
        <c:noMultiLvlLbl val="0"/>
      </c:catAx>
      <c:valAx>
        <c:axId val="421722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6725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PARTICIPACIÓN GENERAL TRABAJADORES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423522065981655E-2"/>
          <c:y val="0.17506265336191965"/>
          <c:w val="0.95515295586803672"/>
          <c:h val="0.63215986633949461"/>
        </c:manualLayout>
      </c:layout>
      <c:pie3DChart>
        <c:varyColors val="1"/>
        <c:ser>
          <c:idx val="0"/>
          <c:order val="0"/>
          <c:tx>
            <c:strRef>
              <c:f>Hoja1!$B$19</c:f>
              <c:strCache>
                <c:ptCount val="1"/>
                <c:pt idx="0">
                  <c:v>Columna2</c:v>
                </c:pt>
              </c:strCache>
            </c:strRef>
          </c:tx>
          <c:dPt>
            <c:idx val="0"/>
            <c:bubble3D val="0"/>
            <c:spPr>
              <a:solidFill>
                <a:schemeClr val="accent1">
                  <a:lumMod val="75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A980-42DA-A869-BF72462FF57D}"/>
              </c:ext>
            </c:extLst>
          </c:dPt>
          <c:dPt>
            <c:idx val="1"/>
            <c:bubble3D val="0"/>
            <c:spPr>
              <a:solidFill>
                <a:srgbClr val="A5002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A980-42DA-A869-BF72462FF57D}"/>
              </c:ext>
            </c:extLst>
          </c:dPt>
          <c:dLbls>
            <c:dLbl>
              <c:idx val="0"/>
              <c:layout>
                <c:manualLayout>
                  <c:x val="-0.1164332956397727"/>
                  <c:y val="-9.56624704416894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980-42DA-A869-BF72462FF57D}"/>
                </c:ext>
              </c:extLst>
            </c:dLbl>
            <c:dLbl>
              <c:idx val="1"/>
              <c:layout>
                <c:manualLayout>
                  <c:x val="9.1905461660512375E-2"/>
                  <c:y val="7.42835801153119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980-42DA-A869-BF72462FF5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Hoja1!$A$20:$A$21</c:f>
              <c:strCache>
                <c:ptCount val="2"/>
                <c:pt idx="0">
                  <c:v>ENCUESTADOS</c:v>
                </c:pt>
                <c:pt idx="1">
                  <c:v>NO ENCUESTADOS</c:v>
                </c:pt>
              </c:strCache>
            </c:strRef>
          </c:cat>
          <c:val>
            <c:numRef>
              <c:f>Hoja1!$B$20:$B$21</c:f>
              <c:numCache>
                <c:formatCode>General</c:formatCode>
                <c:ptCount val="2"/>
                <c:pt idx="0">
                  <c:v>3108</c:v>
                </c:pt>
                <c:pt idx="1">
                  <c:v>1467</c:v>
                </c:pt>
              </c:numCache>
            </c:numRef>
          </c:val>
          <c:extLst>
            <c:ext xmlns:c16="http://schemas.microsoft.com/office/drawing/2014/chart" uri="{C3380CC4-5D6E-409C-BE32-E72D297353CC}">
              <c16:uniqueId val="{00000004-A980-42DA-A869-BF72462FF57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62804A86-2330-4C41-A33B-80CF6023231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0F-4233-948F-9D8ABF52759F}"/>
                </c:ext>
              </c:extLst>
            </c:dLbl>
            <c:dLbl>
              <c:idx val="1"/>
              <c:tx>
                <c:rich>
                  <a:bodyPr/>
                  <a:lstStyle/>
                  <a:p>
                    <a:fld id="{A5C4D0E9-DC9E-4C1D-8544-2926D0E79C7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0F-4233-948F-9D8ABF52759F}"/>
                </c:ext>
              </c:extLst>
            </c:dLbl>
            <c:dLbl>
              <c:idx val="2"/>
              <c:tx>
                <c:rich>
                  <a:bodyPr/>
                  <a:lstStyle/>
                  <a:p>
                    <a:fld id="{1B1B4BE8-9531-42C0-832F-C78C2C600FF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0F-4233-948F-9D8ABF52759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PUESTO!$C$30:$C$32</c:f>
              <c:strCache>
                <c:ptCount val="3"/>
                <c:pt idx="0">
                  <c:v>NUNCA</c:v>
                </c:pt>
                <c:pt idx="1">
                  <c:v>ALGUNAS VECES</c:v>
                </c:pt>
                <c:pt idx="2">
                  <c:v>SIEMPRE</c:v>
                </c:pt>
              </c:strCache>
            </c:strRef>
          </c:cat>
          <c:val>
            <c:numRef>
              <c:f>PUESTO!$F$30:$F$32</c:f>
              <c:numCache>
                <c:formatCode>###0</c:formatCode>
                <c:ptCount val="3"/>
                <c:pt idx="0">
                  <c:v>2.0408163265306123</c:v>
                </c:pt>
                <c:pt idx="1">
                  <c:v>18.367346938775512</c:v>
                </c:pt>
                <c:pt idx="2">
                  <c:v>79.591836734693871</c:v>
                </c:pt>
              </c:numCache>
            </c:numRef>
          </c:val>
          <c:extLst>
            <c:ext xmlns:c16="http://schemas.microsoft.com/office/drawing/2014/chart" uri="{C3380CC4-5D6E-409C-BE32-E72D297353CC}">
              <c16:uniqueId val="{00000000-6248-4C78-9AEF-E24E657B7B2C}"/>
            </c:ext>
          </c:extLst>
        </c:ser>
        <c:dLbls>
          <c:dLblPos val="inEnd"/>
          <c:showLegendKey val="0"/>
          <c:showVal val="1"/>
          <c:showCatName val="0"/>
          <c:showSerName val="0"/>
          <c:showPercent val="0"/>
          <c:showBubbleSize val="0"/>
        </c:dLbls>
        <c:gapWidth val="100"/>
        <c:overlap val="-24"/>
        <c:axId val="499672568"/>
        <c:axId val="421722744"/>
      </c:barChart>
      <c:catAx>
        <c:axId val="499672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22744"/>
        <c:crosses val="autoZero"/>
        <c:auto val="1"/>
        <c:lblAlgn val="ctr"/>
        <c:lblOffset val="100"/>
        <c:noMultiLvlLbl val="0"/>
      </c:catAx>
      <c:valAx>
        <c:axId val="4217227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6725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53690EC-A4CC-4E13-84B3-7761929C776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CE6-4498-85AD-F3DAFF0A9342}"/>
                </c:ext>
              </c:extLst>
            </c:dLbl>
            <c:dLbl>
              <c:idx val="1"/>
              <c:tx>
                <c:rich>
                  <a:bodyPr/>
                  <a:lstStyle/>
                  <a:p>
                    <a:fld id="{433B8482-910C-4ABA-B7FA-09740FB8927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CE6-4498-85AD-F3DAFF0A9342}"/>
                </c:ext>
              </c:extLst>
            </c:dLbl>
            <c:dLbl>
              <c:idx val="2"/>
              <c:tx>
                <c:rich>
                  <a:bodyPr/>
                  <a:lstStyle/>
                  <a:p>
                    <a:fld id="{57CDAAE1-5D02-4D7C-BA25-8497F5A33B5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CE6-4498-85AD-F3DAFF0A934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PUESTO!$C$37:$C$39</c:f>
              <c:strCache>
                <c:ptCount val="3"/>
                <c:pt idx="0">
                  <c:v>NUNCA</c:v>
                </c:pt>
                <c:pt idx="1">
                  <c:v>ALGUNAS VECES</c:v>
                </c:pt>
                <c:pt idx="2">
                  <c:v>SIEMPRE</c:v>
                </c:pt>
              </c:strCache>
            </c:strRef>
          </c:cat>
          <c:val>
            <c:numRef>
              <c:f>PUESTO!$F$37:$F$39</c:f>
              <c:numCache>
                <c:formatCode>###0</c:formatCode>
                <c:ptCount val="3"/>
                <c:pt idx="0" formatCode="General">
                  <c:v>0</c:v>
                </c:pt>
                <c:pt idx="1">
                  <c:v>9.183673469387756</c:v>
                </c:pt>
                <c:pt idx="2">
                  <c:v>90.816326530612244</c:v>
                </c:pt>
              </c:numCache>
            </c:numRef>
          </c:val>
          <c:extLst>
            <c:ext xmlns:c16="http://schemas.microsoft.com/office/drawing/2014/chart" uri="{C3380CC4-5D6E-409C-BE32-E72D297353CC}">
              <c16:uniqueId val="{00000000-8E32-480A-B0AE-8057C740C7F7}"/>
            </c:ext>
          </c:extLst>
        </c:ser>
        <c:dLbls>
          <c:dLblPos val="inEnd"/>
          <c:showLegendKey val="0"/>
          <c:showVal val="1"/>
          <c:showCatName val="0"/>
          <c:showSerName val="0"/>
          <c:showPercent val="0"/>
          <c:showBubbleSize val="0"/>
        </c:dLbls>
        <c:gapWidth val="100"/>
        <c:overlap val="-24"/>
        <c:axId val="499672568"/>
        <c:axId val="421722744"/>
      </c:barChart>
      <c:catAx>
        <c:axId val="499672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22744"/>
        <c:crosses val="autoZero"/>
        <c:auto val="1"/>
        <c:lblAlgn val="ctr"/>
        <c:lblOffset val="100"/>
        <c:noMultiLvlLbl val="0"/>
      </c:catAx>
      <c:valAx>
        <c:axId val="421722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6725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B3EDC567-AD5A-42E3-A89D-D6BCD5BC560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CF0-45D5-86AF-09A7256EB5AD}"/>
                </c:ext>
              </c:extLst>
            </c:dLbl>
            <c:dLbl>
              <c:idx val="1"/>
              <c:tx>
                <c:rich>
                  <a:bodyPr/>
                  <a:lstStyle/>
                  <a:p>
                    <a:fld id="{136438C0-8BE8-4161-944A-2B729F5792C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CF0-45D5-86AF-09A7256EB5AD}"/>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PUESTO!$C$44:$C$45</c:f>
              <c:strCache>
                <c:ptCount val="2"/>
                <c:pt idx="0">
                  <c:v>NO</c:v>
                </c:pt>
                <c:pt idx="1">
                  <c:v>SI</c:v>
                </c:pt>
              </c:strCache>
            </c:strRef>
          </c:cat>
          <c:val>
            <c:numRef>
              <c:f>PUESTO!$F$44:$F$45</c:f>
              <c:numCache>
                <c:formatCode>###0</c:formatCode>
                <c:ptCount val="2"/>
                <c:pt idx="0">
                  <c:v>7.1428571428571423</c:v>
                </c:pt>
                <c:pt idx="1">
                  <c:v>92.857142857142861</c:v>
                </c:pt>
              </c:numCache>
            </c:numRef>
          </c:val>
          <c:extLst>
            <c:ext xmlns:c16="http://schemas.microsoft.com/office/drawing/2014/chart" uri="{C3380CC4-5D6E-409C-BE32-E72D297353CC}">
              <c16:uniqueId val="{00000000-BD1E-4977-804F-B68282DFEFBC}"/>
            </c:ext>
          </c:extLst>
        </c:ser>
        <c:dLbls>
          <c:dLblPos val="inEnd"/>
          <c:showLegendKey val="0"/>
          <c:showVal val="1"/>
          <c:showCatName val="0"/>
          <c:showSerName val="0"/>
          <c:showPercent val="0"/>
          <c:showBubbleSize val="0"/>
        </c:dLbls>
        <c:gapWidth val="100"/>
        <c:overlap val="-24"/>
        <c:axId val="499672568"/>
        <c:axId val="421722744"/>
      </c:barChart>
      <c:catAx>
        <c:axId val="499672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22744"/>
        <c:crosses val="autoZero"/>
        <c:auto val="1"/>
        <c:lblAlgn val="ctr"/>
        <c:lblOffset val="100"/>
        <c:noMultiLvlLbl val="0"/>
      </c:catAx>
      <c:valAx>
        <c:axId val="421722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6725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583D865-0DE2-4046-A17B-6B875D89355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7C4-4744-BFB4-48F08F9856FB}"/>
                </c:ext>
              </c:extLst>
            </c:dLbl>
            <c:dLbl>
              <c:idx val="1"/>
              <c:tx>
                <c:rich>
                  <a:bodyPr/>
                  <a:lstStyle/>
                  <a:p>
                    <a:fld id="{E3F0E8A8-EBE1-4E1B-A943-2C1CEE1FBD1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7C4-4744-BFB4-48F08F9856FB}"/>
                </c:ext>
              </c:extLst>
            </c:dLbl>
            <c:dLbl>
              <c:idx val="2"/>
              <c:tx>
                <c:rich>
                  <a:bodyPr/>
                  <a:lstStyle/>
                  <a:p>
                    <a:fld id="{4023F5DC-F0B0-4714-B154-483F4074638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7C4-4744-BFB4-48F08F9856FB}"/>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PUESTO!$C$50:$C$52</c:f>
              <c:strCache>
                <c:ptCount val="3"/>
                <c:pt idx="0">
                  <c:v>NUNCA</c:v>
                </c:pt>
                <c:pt idx="1">
                  <c:v>ALGUNAS VECES</c:v>
                </c:pt>
                <c:pt idx="2">
                  <c:v>SIEMPRE</c:v>
                </c:pt>
              </c:strCache>
            </c:strRef>
          </c:cat>
          <c:val>
            <c:numRef>
              <c:f>PUESTO!$F$50:$F$52</c:f>
              <c:numCache>
                <c:formatCode>###0</c:formatCode>
                <c:ptCount val="3"/>
                <c:pt idx="0" formatCode="General">
                  <c:v>0</c:v>
                </c:pt>
                <c:pt idx="1">
                  <c:v>7.1428571428571423</c:v>
                </c:pt>
                <c:pt idx="2">
                  <c:v>92.857142857142861</c:v>
                </c:pt>
              </c:numCache>
            </c:numRef>
          </c:val>
          <c:extLst>
            <c:ext xmlns:c16="http://schemas.microsoft.com/office/drawing/2014/chart" uri="{C3380CC4-5D6E-409C-BE32-E72D297353CC}">
              <c16:uniqueId val="{00000000-ECAC-4C40-8500-E19A8F3D41B6}"/>
            </c:ext>
          </c:extLst>
        </c:ser>
        <c:dLbls>
          <c:dLblPos val="inEnd"/>
          <c:showLegendKey val="0"/>
          <c:showVal val="1"/>
          <c:showCatName val="0"/>
          <c:showSerName val="0"/>
          <c:showPercent val="0"/>
          <c:showBubbleSize val="0"/>
        </c:dLbls>
        <c:gapWidth val="100"/>
        <c:overlap val="-24"/>
        <c:axId val="499672568"/>
        <c:axId val="421722744"/>
      </c:barChart>
      <c:catAx>
        <c:axId val="499672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22744"/>
        <c:crosses val="autoZero"/>
        <c:auto val="1"/>
        <c:lblAlgn val="ctr"/>
        <c:lblOffset val="100"/>
        <c:noMultiLvlLbl val="0"/>
      </c:catAx>
      <c:valAx>
        <c:axId val="421722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6725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34190E6-D969-48D1-8A6C-0965F716EF5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26A-4D29-A774-C330DCB518A1}"/>
                </c:ext>
              </c:extLst>
            </c:dLbl>
            <c:dLbl>
              <c:idx val="1"/>
              <c:tx>
                <c:rich>
                  <a:bodyPr/>
                  <a:lstStyle/>
                  <a:p>
                    <a:fld id="{A896A09B-47B4-4D02-8CDF-A7C903D37BC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26A-4D29-A774-C330DCB518A1}"/>
                </c:ext>
              </c:extLst>
            </c:dLbl>
            <c:dLbl>
              <c:idx val="2"/>
              <c:tx>
                <c:rich>
                  <a:bodyPr/>
                  <a:lstStyle/>
                  <a:p>
                    <a:fld id="{A079EAC0-9312-4916-A035-1DF9DBA02AA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26A-4D29-A774-C330DCB518A1}"/>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PUESTO!$C$57:$C$59</c:f>
              <c:strCache>
                <c:ptCount val="3"/>
                <c:pt idx="0">
                  <c:v>NUNCA</c:v>
                </c:pt>
                <c:pt idx="1">
                  <c:v>ALGUNAS VECES</c:v>
                </c:pt>
                <c:pt idx="2">
                  <c:v>SIEMPRE</c:v>
                </c:pt>
              </c:strCache>
            </c:strRef>
          </c:cat>
          <c:val>
            <c:numRef>
              <c:f>PUESTO!$F$57:$F$59</c:f>
              <c:numCache>
                <c:formatCode>###0</c:formatCode>
                <c:ptCount val="3"/>
                <c:pt idx="0">
                  <c:v>1.0204081632653061</c:v>
                </c:pt>
                <c:pt idx="1">
                  <c:v>22.448979591836736</c:v>
                </c:pt>
                <c:pt idx="2">
                  <c:v>76.530612244897952</c:v>
                </c:pt>
              </c:numCache>
            </c:numRef>
          </c:val>
          <c:extLst>
            <c:ext xmlns:c16="http://schemas.microsoft.com/office/drawing/2014/chart" uri="{C3380CC4-5D6E-409C-BE32-E72D297353CC}">
              <c16:uniqueId val="{00000000-3010-46FA-82D1-79C311B85F33}"/>
            </c:ext>
          </c:extLst>
        </c:ser>
        <c:dLbls>
          <c:dLblPos val="inEnd"/>
          <c:showLegendKey val="0"/>
          <c:showVal val="1"/>
          <c:showCatName val="0"/>
          <c:showSerName val="0"/>
          <c:showPercent val="0"/>
          <c:showBubbleSize val="0"/>
        </c:dLbls>
        <c:gapWidth val="100"/>
        <c:overlap val="-24"/>
        <c:axId val="499672568"/>
        <c:axId val="421722744"/>
      </c:barChart>
      <c:catAx>
        <c:axId val="499672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22744"/>
        <c:crosses val="autoZero"/>
        <c:auto val="1"/>
        <c:lblAlgn val="ctr"/>
        <c:lblOffset val="100"/>
        <c:noMultiLvlLbl val="0"/>
      </c:catAx>
      <c:valAx>
        <c:axId val="4217227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6725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LIBRE DE BASURA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DDA1B4F-F916-4753-93F8-7E8F2DA4217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384-47B0-A817-A52CAABCB321}"/>
                </c:ext>
              </c:extLst>
            </c:dLbl>
            <c:dLbl>
              <c:idx val="1"/>
              <c:tx>
                <c:rich>
                  <a:bodyPr/>
                  <a:lstStyle/>
                  <a:p>
                    <a:fld id="{4DEBCBB3-4408-4D7D-B9FB-0A53E97B5BE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384-47B0-A817-A52CAABCB321}"/>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MEDIO!$C$4:$C$5</c:f>
              <c:strCache>
                <c:ptCount val="2"/>
                <c:pt idx="0">
                  <c:v>NO</c:v>
                </c:pt>
                <c:pt idx="1">
                  <c:v>SI</c:v>
                </c:pt>
              </c:strCache>
            </c:strRef>
          </c:cat>
          <c:val>
            <c:numRef>
              <c:f>MEDIO!$F$4:$F$5</c:f>
              <c:numCache>
                <c:formatCode>###0</c:formatCode>
                <c:ptCount val="2"/>
                <c:pt idx="0">
                  <c:v>13.26530612244898</c:v>
                </c:pt>
                <c:pt idx="1">
                  <c:v>86.734693877551024</c:v>
                </c:pt>
              </c:numCache>
            </c:numRef>
          </c:val>
          <c:extLst>
            <c:ext xmlns:c16="http://schemas.microsoft.com/office/drawing/2014/chart" uri="{C3380CC4-5D6E-409C-BE32-E72D297353CC}">
              <c16:uniqueId val="{00000000-5A12-4BE9-9FD3-D9FF0866188B}"/>
            </c:ext>
          </c:extLst>
        </c:ser>
        <c:dLbls>
          <c:showLegendKey val="0"/>
          <c:showVal val="0"/>
          <c:showCatName val="0"/>
          <c:showSerName val="0"/>
          <c:showPercent val="0"/>
          <c:showBubbleSize val="0"/>
        </c:dLbls>
        <c:gapWidth val="100"/>
        <c:overlap val="-24"/>
        <c:axId val="499178904"/>
        <c:axId val="499179232"/>
      </c:barChart>
      <c:catAx>
        <c:axId val="499178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179232"/>
        <c:crosses val="autoZero"/>
        <c:auto val="1"/>
        <c:lblAlgn val="ctr"/>
        <c:lblOffset val="100"/>
        <c:noMultiLvlLbl val="0"/>
      </c:catAx>
      <c:valAx>
        <c:axId val="499179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1789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OLORES DESAGRADABLES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A6D47034-363A-467A-B87F-8E9E5D5838E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401-4F25-8C39-8A33B0690D48}"/>
                </c:ext>
              </c:extLst>
            </c:dLbl>
            <c:dLbl>
              <c:idx val="1"/>
              <c:tx>
                <c:rich>
                  <a:bodyPr/>
                  <a:lstStyle/>
                  <a:p>
                    <a:fld id="{2876FBBF-CCFA-4996-AA63-0973BE25838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401-4F25-8C39-8A33B0690D4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MEDIO!$C$10:$C$11</c:f>
              <c:strCache>
                <c:ptCount val="2"/>
                <c:pt idx="0">
                  <c:v>NO</c:v>
                </c:pt>
                <c:pt idx="1">
                  <c:v>SI</c:v>
                </c:pt>
              </c:strCache>
            </c:strRef>
          </c:cat>
          <c:val>
            <c:numRef>
              <c:f>MEDIO!$F$10:$F$11</c:f>
              <c:numCache>
                <c:formatCode>###0</c:formatCode>
                <c:ptCount val="2"/>
                <c:pt idx="0">
                  <c:v>15.306122448979592</c:v>
                </c:pt>
                <c:pt idx="1">
                  <c:v>84.693877551020407</c:v>
                </c:pt>
              </c:numCache>
            </c:numRef>
          </c:val>
          <c:extLst>
            <c:ext xmlns:c16="http://schemas.microsoft.com/office/drawing/2014/chart" uri="{C3380CC4-5D6E-409C-BE32-E72D297353CC}">
              <c16:uniqueId val="{00000000-A1C2-4B22-9E42-E1E25EC963EA}"/>
            </c:ext>
          </c:extLst>
        </c:ser>
        <c:dLbls>
          <c:showLegendKey val="0"/>
          <c:showVal val="0"/>
          <c:showCatName val="0"/>
          <c:showSerName val="0"/>
          <c:showPercent val="0"/>
          <c:showBubbleSize val="0"/>
        </c:dLbls>
        <c:gapWidth val="100"/>
        <c:overlap val="-24"/>
        <c:axId val="499178904"/>
        <c:axId val="499179232"/>
      </c:barChart>
      <c:catAx>
        <c:axId val="499178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179232"/>
        <c:crosses val="autoZero"/>
        <c:auto val="1"/>
        <c:lblAlgn val="ctr"/>
        <c:lblOffset val="100"/>
        <c:noMultiLvlLbl val="0"/>
      </c:catAx>
      <c:valAx>
        <c:axId val="499179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1789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PLAGAS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FBDFD797-2CDF-4C45-A2C0-7064C14A057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311-456A-ACBC-5C47F749CA34}"/>
                </c:ext>
              </c:extLst>
            </c:dLbl>
            <c:dLbl>
              <c:idx val="1"/>
              <c:tx>
                <c:rich>
                  <a:bodyPr/>
                  <a:lstStyle/>
                  <a:p>
                    <a:fld id="{7AE987C6-31E4-4899-B3EA-A8DD24952CC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311-456A-ACBC-5C47F749CA34}"/>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MEDIO!$C$16:$C$17</c:f>
              <c:strCache>
                <c:ptCount val="2"/>
                <c:pt idx="0">
                  <c:v>NO</c:v>
                </c:pt>
                <c:pt idx="1">
                  <c:v>SI</c:v>
                </c:pt>
              </c:strCache>
            </c:strRef>
          </c:cat>
          <c:val>
            <c:numRef>
              <c:f>MEDIO!$F$16:$F$17</c:f>
              <c:numCache>
                <c:formatCode>###0</c:formatCode>
                <c:ptCount val="2"/>
                <c:pt idx="0">
                  <c:v>21.428571428571427</c:v>
                </c:pt>
                <c:pt idx="1">
                  <c:v>78.571428571428569</c:v>
                </c:pt>
              </c:numCache>
            </c:numRef>
          </c:val>
          <c:extLst>
            <c:ext xmlns:c16="http://schemas.microsoft.com/office/drawing/2014/chart" uri="{C3380CC4-5D6E-409C-BE32-E72D297353CC}">
              <c16:uniqueId val="{00000000-FD14-4E53-865A-533CE21C44FD}"/>
            </c:ext>
          </c:extLst>
        </c:ser>
        <c:dLbls>
          <c:dLblPos val="inEnd"/>
          <c:showLegendKey val="0"/>
          <c:showVal val="1"/>
          <c:showCatName val="0"/>
          <c:showSerName val="0"/>
          <c:showPercent val="0"/>
          <c:showBubbleSize val="0"/>
        </c:dLbls>
        <c:gapWidth val="100"/>
        <c:overlap val="-24"/>
        <c:axId val="499178904"/>
        <c:axId val="499179232"/>
      </c:barChart>
      <c:catAx>
        <c:axId val="499178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179232"/>
        <c:crosses val="autoZero"/>
        <c:auto val="1"/>
        <c:lblAlgn val="ctr"/>
        <c:lblOffset val="100"/>
        <c:noMultiLvlLbl val="0"/>
      </c:catAx>
      <c:valAx>
        <c:axId val="499179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1789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AGUA ESTANCADA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35B4104-0B2C-429C-A522-8813D3B234F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0FB-490D-90EE-9F95FA77D7CE}"/>
                </c:ext>
              </c:extLst>
            </c:dLbl>
            <c:dLbl>
              <c:idx val="1"/>
              <c:tx>
                <c:rich>
                  <a:bodyPr/>
                  <a:lstStyle/>
                  <a:p>
                    <a:fld id="{ABE3E048-CB43-42EE-B2CE-BE57A105122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0FB-490D-90EE-9F95FA77D7C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MEDIO!$C$22:$C$23</c:f>
              <c:strCache>
                <c:ptCount val="2"/>
                <c:pt idx="0">
                  <c:v>NO</c:v>
                </c:pt>
                <c:pt idx="1">
                  <c:v>SI</c:v>
                </c:pt>
              </c:strCache>
            </c:strRef>
          </c:cat>
          <c:val>
            <c:numRef>
              <c:f>MEDIO!$F$22:$F$23</c:f>
              <c:numCache>
                <c:formatCode>###0</c:formatCode>
                <c:ptCount val="2"/>
                <c:pt idx="0">
                  <c:v>16.326530612244898</c:v>
                </c:pt>
                <c:pt idx="1">
                  <c:v>83.673469387755105</c:v>
                </c:pt>
              </c:numCache>
            </c:numRef>
          </c:val>
          <c:extLst>
            <c:ext xmlns:c16="http://schemas.microsoft.com/office/drawing/2014/chart" uri="{C3380CC4-5D6E-409C-BE32-E72D297353CC}">
              <c16:uniqueId val="{00000000-F276-40F8-ABFC-DF5949B45416}"/>
            </c:ext>
          </c:extLst>
        </c:ser>
        <c:dLbls>
          <c:dLblPos val="inEnd"/>
          <c:showLegendKey val="0"/>
          <c:showVal val="1"/>
          <c:showCatName val="0"/>
          <c:showSerName val="0"/>
          <c:showPercent val="0"/>
          <c:showBubbleSize val="0"/>
        </c:dLbls>
        <c:gapWidth val="100"/>
        <c:overlap val="-24"/>
        <c:axId val="499178904"/>
        <c:axId val="499179232"/>
      </c:barChart>
      <c:catAx>
        <c:axId val="499178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179232"/>
        <c:crosses val="autoZero"/>
        <c:auto val="1"/>
        <c:lblAlgn val="ctr"/>
        <c:lblOffset val="100"/>
        <c:noMultiLvlLbl val="0"/>
      </c:catAx>
      <c:valAx>
        <c:axId val="499179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1789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AGUA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609DBF59-2D0B-4D6C-97AF-BB685E32D23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1BE-43D4-A2CB-DD765251F5AE}"/>
                </c:ext>
              </c:extLst>
            </c:dLbl>
            <c:dLbl>
              <c:idx val="1"/>
              <c:tx>
                <c:rich>
                  <a:bodyPr/>
                  <a:lstStyle/>
                  <a:p>
                    <a:fld id="{0191757B-7D28-479B-BCFD-C6BDE5483B4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BE-43D4-A2CB-DD765251F5A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MEDIO!$C$28:$C$29</c:f>
              <c:strCache>
                <c:ptCount val="2"/>
                <c:pt idx="0">
                  <c:v>NO</c:v>
                </c:pt>
                <c:pt idx="1">
                  <c:v>SI</c:v>
                </c:pt>
              </c:strCache>
            </c:strRef>
          </c:cat>
          <c:val>
            <c:numRef>
              <c:f>MEDIO!$F$28:$F$29</c:f>
              <c:numCache>
                <c:formatCode>###0</c:formatCode>
                <c:ptCount val="2"/>
                <c:pt idx="0">
                  <c:v>22.448979591836736</c:v>
                </c:pt>
                <c:pt idx="1">
                  <c:v>77.551020408163268</c:v>
                </c:pt>
              </c:numCache>
            </c:numRef>
          </c:val>
          <c:extLst>
            <c:ext xmlns:c16="http://schemas.microsoft.com/office/drawing/2014/chart" uri="{C3380CC4-5D6E-409C-BE32-E72D297353CC}">
              <c16:uniqueId val="{00000000-EAC4-4E48-A235-70F3430AD142}"/>
            </c:ext>
          </c:extLst>
        </c:ser>
        <c:dLbls>
          <c:dLblPos val="inEnd"/>
          <c:showLegendKey val="0"/>
          <c:showVal val="1"/>
          <c:showCatName val="0"/>
          <c:showSerName val="0"/>
          <c:showPercent val="0"/>
          <c:showBubbleSize val="0"/>
        </c:dLbls>
        <c:gapWidth val="100"/>
        <c:overlap val="-24"/>
        <c:axId val="499178904"/>
        <c:axId val="499179232"/>
      </c:barChart>
      <c:catAx>
        <c:axId val="499178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179232"/>
        <c:crosses val="autoZero"/>
        <c:auto val="1"/>
        <c:lblAlgn val="ctr"/>
        <c:lblOffset val="100"/>
        <c:noMultiLvlLbl val="0"/>
      </c:catAx>
      <c:valAx>
        <c:axId val="499179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1789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chemeClr val="accent1">
                <a:lumMod val="75000"/>
              </a:schemeClr>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C4A-4C54-B1CA-19C497367E4C}"/>
              </c:ext>
            </c:extLst>
          </c:dPt>
          <c:dPt>
            <c:idx val="1"/>
            <c:bubble3D val="0"/>
            <c:spPr>
              <a:solidFill>
                <a:srgbClr val="A5002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C4A-4C54-B1CA-19C497367E4C}"/>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DOCENTES</c:v>
                </c:pt>
              </c:strCache>
            </c:strRef>
          </c:cat>
          <c:val>
            <c:numRef>
              <c:f>Hoja1!$B$43:$B$44</c:f>
              <c:numCache>
                <c:formatCode>General</c:formatCode>
                <c:ptCount val="2"/>
                <c:pt idx="0">
                  <c:v>2</c:v>
                </c:pt>
                <c:pt idx="1">
                  <c:v>13</c:v>
                </c:pt>
              </c:numCache>
            </c:numRef>
          </c:val>
          <c:extLst>
            <c:ext xmlns:c16="http://schemas.microsoft.com/office/drawing/2014/chart" uri="{C3380CC4-5D6E-409C-BE32-E72D297353CC}">
              <c16:uniqueId val="{00000004-AC4A-4C54-B1CA-19C497367E4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INSUMOS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EBBC879C-CAC5-4ED7-B98D-60002D46ACE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672-4E0B-B567-F0DC1B1EEB6C}"/>
                </c:ext>
              </c:extLst>
            </c:dLbl>
            <c:dLbl>
              <c:idx val="1"/>
              <c:tx>
                <c:rich>
                  <a:bodyPr/>
                  <a:lstStyle/>
                  <a:p>
                    <a:fld id="{C035838C-030F-4D91-8F57-5E446C8B89C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672-4E0B-B567-F0DC1B1EEB6C}"/>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MEDIO!$C$34:$C$35</c:f>
              <c:strCache>
                <c:ptCount val="2"/>
                <c:pt idx="0">
                  <c:v>NO</c:v>
                </c:pt>
                <c:pt idx="1">
                  <c:v>SI</c:v>
                </c:pt>
              </c:strCache>
            </c:strRef>
          </c:cat>
          <c:val>
            <c:numRef>
              <c:f>MEDIO!$F$34:$F$35</c:f>
              <c:numCache>
                <c:formatCode>###0</c:formatCode>
                <c:ptCount val="2"/>
                <c:pt idx="0">
                  <c:v>25.510204081632654</c:v>
                </c:pt>
                <c:pt idx="1">
                  <c:v>74.489795918367349</c:v>
                </c:pt>
              </c:numCache>
            </c:numRef>
          </c:val>
          <c:extLst>
            <c:ext xmlns:c16="http://schemas.microsoft.com/office/drawing/2014/chart" uri="{C3380CC4-5D6E-409C-BE32-E72D297353CC}">
              <c16:uniqueId val="{00000000-68CE-4697-995F-9796A923D842}"/>
            </c:ext>
          </c:extLst>
        </c:ser>
        <c:dLbls>
          <c:dLblPos val="inEnd"/>
          <c:showLegendKey val="0"/>
          <c:showVal val="1"/>
          <c:showCatName val="0"/>
          <c:showSerName val="0"/>
          <c:showPercent val="0"/>
          <c:showBubbleSize val="0"/>
        </c:dLbls>
        <c:gapWidth val="100"/>
        <c:overlap val="-24"/>
        <c:axId val="499178904"/>
        <c:axId val="499179232"/>
      </c:barChart>
      <c:catAx>
        <c:axId val="499178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179232"/>
        <c:crosses val="autoZero"/>
        <c:auto val="1"/>
        <c:lblAlgn val="ctr"/>
        <c:lblOffset val="100"/>
        <c:noMultiLvlLbl val="0"/>
      </c:catAx>
      <c:valAx>
        <c:axId val="499179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1789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ENERGIA ELECTRICA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E1E5BCA4-211C-4245-A637-415E91C36DE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566-4529-AD3B-C88AA3302702}"/>
                </c:ext>
              </c:extLst>
            </c:dLbl>
            <c:dLbl>
              <c:idx val="1"/>
              <c:tx>
                <c:rich>
                  <a:bodyPr/>
                  <a:lstStyle/>
                  <a:p>
                    <a:fld id="{F8FD4F7B-380A-40EC-83E8-71901FD2F5E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566-4529-AD3B-C88AA330270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MEDIO!$C$40:$C$41</c:f>
              <c:strCache>
                <c:ptCount val="2"/>
                <c:pt idx="0">
                  <c:v>NO</c:v>
                </c:pt>
                <c:pt idx="1">
                  <c:v>SI</c:v>
                </c:pt>
              </c:strCache>
            </c:strRef>
          </c:cat>
          <c:val>
            <c:numRef>
              <c:f>MEDIO!$F$40:$F$41</c:f>
              <c:numCache>
                <c:formatCode>###0</c:formatCode>
                <c:ptCount val="2"/>
                <c:pt idx="0">
                  <c:v>32.653061224489797</c:v>
                </c:pt>
                <c:pt idx="1">
                  <c:v>67.346938775510196</c:v>
                </c:pt>
              </c:numCache>
            </c:numRef>
          </c:val>
          <c:extLst>
            <c:ext xmlns:c16="http://schemas.microsoft.com/office/drawing/2014/chart" uri="{C3380CC4-5D6E-409C-BE32-E72D297353CC}">
              <c16:uniqueId val="{00000000-BA5F-4062-A362-432661E77C7D}"/>
            </c:ext>
          </c:extLst>
        </c:ser>
        <c:dLbls>
          <c:dLblPos val="inEnd"/>
          <c:showLegendKey val="0"/>
          <c:showVal val="1"/>
          <c:showCatName val="0"/>
          <c:showSerName val="0"/>
          <c:showPercent val="0"/>
          <c:showBubbleSize val="0"/>
        </c:dLbls>
        <c:gapWidth val="100"/>
        <c:overlap val="-24"/>
        <c:axId val="499178904"/>
        <c:axId val="499179232"/>
      </c:barChart>
      <c:catAx>
        <c:axId val="499178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179232"/>
        <c:crosses val="autoZero"/>
        <c:auto val="1"/>
        <c:lblAlgn val="ctr"/>
        <c:lblOffset val="100"/>
        <c:noMultiLvlLbl val="0"/>
      </c:catAx>
      <c:valAx>
        <c:axId val="499179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1789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DESECHOS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313920DF-1267-4942-83F3-47564E829FB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C3C-4DC4-BC2A-8F7002625949}"/>
                </c:ext>
              </c:extLst>
            </c:dLbl>
            <c:dLbl>
              <c:idx val="1"/>
              <c:tx>
                <c:rich>
                  <a:bodyPr/>
                  <a:lstStyle/>
                  <a:p>
                    <a:fld id="{7BA75EE2-9697-417A-941A-A0C0898D231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C3C-4DC4-BC2A-8F7002625949}"/>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MEDIO!$C$46:$C$47</c:f>
              <c:strCache>
                <c:ptCount val="2"/>
                <c:pt idx="0">
                  <c:v>NO</c:v>
                </c:pt>
                <c:pt idx="1">
                  <c:v>SI</c:v>
                </c:pt>
              </c:strCache>
            </c:strRef>
          </c:cat>
          <c:val>
            <c:numRef>
              <c:f>MEDIO!$F$46:$F$47</c:f>
              <c:numCache>
                <c:formatCode>###0</c:formatCode>
                <c:ptCount val="2"/>
                <c:pt idx="0">
                  <c:v>26.530612244897959</c:v>
                </c:pt>
                <c:pt idx="1">
                  <c:v>73.469387755102048</c:v>
                </c:pt>
              </c:numCache>
            </c:numRef>
          </c:val>
          <c:extLst>
            <c:ext xmlns:c16="http://schemas.microsoft.com/office/drawing/2014/chart" uri="{C3380CC4-5D6E-409C-BE32-E72D297353CC}">
              <c16:uniqueId val="{00000000-3F8F-42D8-B2E2-87E0789BD1CC}"/>
            </c:ext>
          </c:extLst>
        </c:ser>
        <c:dLbls>
          <c:dLblPos val="inEnd"/>
          <c:showLegendKey val="0"/>
          <c:showVal val="1"/>
          <c:showCatName val="0"/>
          <c:showSerName val="0"/>
          <c:showPercent val="0"/>
          <c:showBubbleSize val="0"/>
        </c:dLbls>
        <c:gapWidth val="100"/>
        <c:overlap val="-24"/>
        <c:axId val="499178904"/>
        <c:axId val="499179232"/>
      </c:barChart>
      <c:catAx>
        <c:axId val="499178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179232"/>
        <c:crosses val="autoZero"/>
        <c:auto val="1"/>
        <c:lblAlgn val="ctr"/>
        <c:lblOffset val="100"/>
        <c:noMultiLvlLbl val="0"/>
      </c:catAx>
      <c:valAx>
        <c:axId val="499179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1789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ÁREAS VERDES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7E313300-4B7F-4FE5-BF56-6AFC081AD0B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6A4-4D51-B225-19F553546C78}"/>
                </c:ext>
              </c:extLst>
            </c:dLbl>
            <c:dLbl>
              <c:idx val="1"/>
              <c:tx>
                <c:rich>
                  <a:bodyPr/>
                  <a:lstStyle/>
                  <a:p>
                    <a:fld id="{A1113400-5D90-4E45-B3A2-C1C91EE42CD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6A4-4D51-B225-19F553546C7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MEDIO!$C$52:$C$53</c:f>
              <c:strCache>
                <c:ptCount val="2"/>
                <c:pt idx="0">
                  <c:v>NO</c:v>
                </c:pt>
                <c:pt idx="1">
                  <c:v>SI</c:v>
                </c:pt>
              </c:strCache>
            </c:strRef>
          </c:cat>
          <c:val>
            <c:numRef>
              <c:f>MEDIO!$F$52:$F$53</c:f>
              <c:numCache>
                <c:formatCode>###0</c:formatCode>
                <c:ptCount val="2"/>
                <c:pt idx="0">
                  <c:v>14.285714285714285</c:v>
                </c:pt>
                <c:pt idx="1">
                  <c:v>85.714285714285708</c:v>
                </c:pt>
              </c:numCache>
            </c:numRef>
          </c:val>
          <c:extLst>
            <c:ext xmlns:c16="http://schemas.microsoft.com/office/drawing/2014/chart" uri="{C3380CC4-5D6E-409C-BE32-E72D297353CC}">
              <c16:uniqueId val="{00000000-907E-4CFA-B897-55590438FBB3}"/>
            </c:ext>
          </c:extLst>
        </c:ser>
        <c:dLbls>
          <c:dLblPos val="inEnd"/>
          <c:showLegendKey val="0"/>
          <c:showVal val="1"/>
          <c:showCatName val="0"/>
          <c:showSerName val="0"/>
          <c:showPercent val="0"/>
          <c:showBubbleSize val="0"/>
        </c:dLbls>
        <c:gapWidth val="100"/>
        <c:overlap val="-24"/>
        <c:axId val="499178904"/>
        <c:axId val="499179232"/>
      </c:barChart>
      <c:catAx>
        <c:axId val="499178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179232"/>
        <c:crosses val="autoZero"/>
        <c:auto val="1"/>
        <c:lblAlgn val="ctr"/>
        <c:lblOffset val="100"/>
        <c:noMultiLvlLbl val="0"/>
      </c:catAx>
      <c:valAx>
        <c:axId val="499179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1789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CURSOS DE MEDIO AMBIENTE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3654DDDB-4823-4DB4-A700-C892C56915B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866-4A5B-8DB0-124C4A9C3C2E}"/>
                </c:ext>
              </c:extLst>
            </c:dLbl>
            <c:dLbl>
              <c:idx val="1"/>
              <c:tx>
                <c:rich>
                  <a:bodyPr/>
                  <a:lstStyle/>
                  <a:p>
                    <a:fld id="{4DAAE4DD-24A3-4F7B-8956-55B57758945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6-4A5B-8DB0-124C4A9C3C2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MEDIO!$C$58:$C$59</c:f>
              <c:strCache>
                <c:ptCount val="2"/>
                <c:pt idx="0">
                  <c:v>NO</c:v>
                </c:pt>
                <c:pt idx="1">
                  <c:v>SI</c:v>
                </c:pt>
              </c:strCache>
            </c:strRef>
          </c:cat>
          <c:val>
            <c:numRef>
              <c:f>MEDIO!$F$58:$F$59</c:f>
              <c:numCache>
                <c:formatCode>###0</c:formatCode>
                <c:ptCount val="2"/>
                <c:pt idx="0">
                  <c:v>10.204081632653061</c:v>
                </c:pt>
                <c:pt idx="1">
                  <c:v>89.795918367346943</c:v>
                </c:pt>
              </c:numCache>
            </c:numRef>
          </c:val>
          <c:extLst>
            <c:ext xmlns:c16="http://schemas.microsoft.com/office/drawing/2014/chart" uri="{C3380CC4-5D6E-409C-BE32-E72D297353CC}">
              <c16:uniqueId val="{00000000-539D-4D6A-9436-F7D4DEBFE969}"/>
            </c:ext>
          </c:extLst>
        </c:ser>
        <c:dLbls>
          <c:dLblPos val="inEnd"/>
          <c:showLegendKey val="0"/>
          <c:showVal val="1"/>
          <c:showCatName val="0"/>
          <c:showSerName val="0"/>
          <c:showPercent val="0"/>
          <c:showBubbleSize val="0"/>
        </c:dLbls>
        <c:gapWidth val="100"/>
        <c:overlap val="-24"/>
        <c:axId val="499178904"/>
        <c:axId val="499179232"/>
      </c:barChart>
      <c:catAx>
        <c:axId val="499178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179232"/>
        <c:crosses val="autoZero"/>
        <c:auto val="1"/>
        <c:lblAlgn val="ctr"/>
        <c:lblOffset val="100"/>
        <c:noMultiLvlLbl val="0"/>
      </c:catAx>
      <c:valAx>
        <c:axId val="499179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1789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PARTICIPACIÓN ADMINISTRATIVA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chemeClr val="accent1">
                <a:lumMod val="75000"/>
              </a:schemeClr>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49D-4D54-944F-76E2698D50CA}"/>
              </c:ext>
            </c:extLst>
          </c:dPt>
          <c:dPt>
            <c:idx val="1"/>
            <c:bubble3D val="0"/>
            <c:spPr>
              <a:solidFill>
                <a:srgbClr val="A5002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49D-4D54-944F-76E2698D50C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ADMINISTRATIVO</c:v>
                </c:pt>
              </c:strCache>
            </c:strRef>
          </c:cat>
          <c:val>
            <c:numRef>
              <c:f>Hoja1!$B$43:$B$44</c:f>
              <c:numCache>
                <c:formatCode>General</c:formatCode>
                <c:ptCount val="2"/>
                <c:pt idx="0">
                  <c:v>10</c:v>
                </c:pt>
                <c:pt idx="1">
                  <c:v>5</c:v>
                </c:pt>
              </c:numCache>
            </c:numRef>
          </c:val>
          <c:extLst>
            <c:ext xmlns:c16="http://schemas.microsoft.com/office/drawing/2014/chart" uri="{C3380CC4-5D6E-409C-BE32-E72D297353CC}">
              <c16:uniqueId val="{00000004-A49D-4D54-944F-76E2698D50C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PARTICIPACIÓN MANUALES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chemeClr val="accent1">
                <a:lumMod val="75000"/>
              </a:schemeClr>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5BA-4C1A-A06A-10A18ABFA5D1}"/>
              </c:ext>
            </c:extLst>
          </c:dPt>
          <c:dPt>
            <c:idx val="1"/>
            <c:bubble3D val="0"/>
            <c:spPr>
              <a:solidFill>
                <a:srgbClr val="A5002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5BA-4C1A-A06A-10A18ABFA5D1}"/>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MANUALES</c:v>
                </c:pt>
              </c:strCache>
            </c:strRef>
          </c:cat>
          <c:val>
            <c:numRef>
              <c:f>Hoja1!$B$43:$B$44</c:f>
              <c:numCache>
                <c:formatCode>General</c:formatCode>
                <c:ptCount val="2"/>
                <c:pt idx="0">
                  <c:v>2</c:v>
                </c:pt>
                <c:pt idx="1">
                  <c:v>13</c:v>
                </c:pt>
              </c:numCache>
            </c:numRef>
          </c:val>
          <c:extLst>
            <c:ext xmlns:c16="http://schemas.microsoft.com/office/drawing/2014/chart" uri="{C3380CC4-5D6E-409C-BE32-E72D297353CC}">
              <c16:uniqueId val="{00000004-A5BA-4C1A-A06A-10A18ABFA5D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PARTICIPACIÓN DIRECTIVA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chemeClr val="accent1">
                <a:lumMod val="75000"/>
              </a:schemeClr>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60C-4758-91F1-404BA87F9F1A}"/>
              </c:ext>
            </c:extLst>
          </c:dPt>
          <c:dPt>
            <c:idx val="1"/>
            <c:bubble3D val="0"/>
            <c:spPr>
              <a:solidFill>
                <a:srgbClr val="A5002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60C-4758-91F1-404BA87F9F1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DIRECTIVA</c:v>
                </c:pt>
              </c:strCache>
            </c:strRef>
          </c:cat>
          <c:val>
            <c:numRef>
              <c:f>Hoja1!$B$43:$B$44</c:f>
              <c:numCache>
                <c:formatCode>General</c:formatCode>
                <c:ptCount val="2"/>
                <c:pt idx="0">
                  <c:v>1</c:v>
                </c:pt>
                <c:pt idx="1">
                  <c:v>14</c:v>
                </c:pt>
              </c:numCache>
            </c:numRef>
          </c:val>
          <c:extLst>
            <c:ext xmlns:c16="http://schemas.microsoft.com/office/drawing/2014/chart" uri="{C3380CC4-5D6E-409C-BE32-E72D297353CC}">
              <c16:uniqueId val="{00000004-D60C-4758-91F1-404BA87F9F1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2C82CA-3600-44D3-8211-1B763B7D2BD4}" type="datetimeFigureOut">
              <a:rPr lang="es-MX" smtClean="0"/>
              <a:t>04/04/2022</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6A447-C21C-4932-8B8E-AAC55AC451E0}" type="slidenum">
              <a:rPr lang="es-MX" smtClean="0"/>
              <a:t>‹Nº›</a:t>
            </a:fld>
            <a:endParaRPr lang="es-MX"/>
          </a:p>
        </p:txBody>
      </p:sp>
    </p:spTree>
    <p:extLst>
      <p:ext uri="{BB962C8B-B14F-4D97-AF65-F5344CB8AC3E}">
        <p14:creationId xmlns:p14="http://schemas.microsoft.com/office/powerpoint/2010/main" val="910691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ECE28F2-3F3A-4B02-A796-C85DC5C61A02}" type="datetimeFigureOut">
              <a:rPr lang="es-MX" smtClean="0"/>
              <a:t>04/04/2022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388330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ECE28F2-3F3A-4B02-A796-C85DC5C61A02}" type="datetimeFigureOut">
              <a:rPr lang="es-MX" smtClean="0"/>
              <a:t>04/04/2022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3202693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ECE28F2-3F3A-4B02-A796-C85DC5C61A02}" type="datetimeFigureOut">
              <a:rPr lang="es-MX" smtClean="0"/>
              <a:t>04/04/2022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1479216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ECE28F2-3F3A-4B02-A796-C85DC5C61A02}" type="datetimeFigureOut">
              <a:rPr lang="es-MX" smtClean="0"/>
              <a:t>04/04/2022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1269017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ECE28F2-3F3A-4B02-A796-C85DC5C61A02}" type="datetimeFigureOut">
              <a:rPr lang="es-MX" smtClean="0"/>
              <a:t>04/04/2022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1582943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ECE28F2-3F3A-4B02-A796-C85DC5C61A02}" type="datetimeFigureOut">
              <a:rPr lang="es-MX" smtClean="0"/>
              <a:t>04/04/2022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1501508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ECE28F2-3F3A-4B02-A796-C85DC5C61A02}" type="datetimeFigureOut">
              <a:rPr lang="es-MX" smtClean="0"/>
              <a:t>04/04/2022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264402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ECE28F2-3F3A-4B02-A796-C85DC5C61A02}" type="datetimeFigureOut">
              <a:rPr lang="es-MX" smtClean="0"/>
              <a:t>04/04/2022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2338181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E28F2-3F3A-4B02-A796-C85DC5C61A02}" type="datetimeFigureOut">
              <a:rPr lang="es-MX" smtClean="0"/>
              <a:t>04/04/2022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899178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ECE28F2-3F3A-4B02-A796-C85DC5C61A02}" type="datetimeFigureOut">
              <a:rPr lang="es-MX" smtClean="0"/>
              <a:t>04/04/2022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2599728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ECE28F2-3F3A-4B02-A796-C85DC5C61A02}" type="datetimeFigureOut">
              <a:rPr lang="es-MX" smtClean="0"/>
              <a:t>04/04/2022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3392517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E28F2-3F3A-4B02-A796-C85DC5C61A02}" type="datetimeFigureOut">
              <a:rPr lang="es-MX" smtClean="0"/>
              <a:t>04/04/2022</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1942D-E1C3-42D8-BA87-92BCB4B469C7}" type="slidenum">
              <a:rPr lang="es-MX" smtClean="0"/>
              <a:t>‹Nº›</a:t>
            </a:fld>
            <a:endParaRPr lang="es-MX"/>
          </a:p>
        </p:txBody>
      </p:sp>
    </p:spTree>
    <p:extLst>
      <p:ext uri="{BB962C8B-B14F-4D97-AF65-F5344CB8AC3E}">
        <p14:creationId xmlns:p14="http://schemas.microsoft.com/office/powerpoint/2010/main" val="1001122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63.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64.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13 Imagen">
            <a:extLst>
              <a:ext uri="{FF2B5EF4-FFF2-40B4-BE49-F238E27FC236}">
                <a16:creationId xmlns:a16="http://schemas.microsoft.com/office/drawing/2014/main" id="{0773553A-93D2-4B36-B02D-D1AB15721C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4" name="22 CuadroTexto">
            <a:extLst>
              <a:ext uri="{FF2B5EF4-FFF2-40B4-BE49-F238E27FC236}">
                <a16:creationId xmlns:a16="http://schemas.microsoft.com/office/drawing/2014/main" id="{9AF0880D-AE85-476A-A34E-8CA1A6720F5D}"/>
              </a:ext>
            </a:extLst>
          </p:cNvPr>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6" name="23 CuadroTexto">
            <a:extLst>
              <a:ext uri="{FF2B5EF4-FFF2-40B4-BE49-F238E27FC236}">
                <a16:creationId xmlns:a16="http://schemas.microsoft.com/office/drawing/2014/main" id="{12E21035-C51A-4D4C-8C3C-46987C4A2DD2}"/>
              </a:ext>
            </a:extLst>
          </p:cNvPr>
          <p:cNvSpPr txBox="1"/>
          <p:nvPr/>
        </p:nvSpPr>
        <p:spPr>
          <a:xfrm>
            <a:off x="3131193" y="4653137"/>
            <a:ext cx="3493200" cy="923330"/>
          </a:xfrm>
          <a:prstGeom prst="rect">
            <a:avLst/>
          </a:prstGeom>
          <a:noFill/>
        </p:spPr>
        <p:txBody>
          <a:bodyPr wrap="none" rtlCol="0">
            <a:spAutoFit/>
          </a:bodyPr>
          <a:lstStyle/>
          <a:p>
            <a:pPr algn="ctr"/>
            <a:r>
              <a:rPr lang="es-MX" b="1" dirty="0"/>
              <a:t>RESULTADOS EVALUACIÓN DE </a:t>
            </a:r>
          </a:p>
          <a:p>
            <a:pPr algn="ctr"/>
            <a:r>
              <a:rPr lang="es-MX" b="1" dirty="0"/>
              <a:t>AMBIENTE DE TRABAJO 2019 DE</a:t>
            </a:r>
          </a:p>
          <a:p>
            <a:pPr algn="ctr"/>
            <a:r>
              <a:rPr lang="es-MX" b="1" dirty="0"/>
              <a:t>UNIDAD ACADÉMICA DE TURISMO</a:t>
            </a:r>
          </a:p>
        </p:txBody>
      </p:sp>
      <p:sp>
        <p:nvSpPr>
          <p:cNvPr id="8" name="24 CuadroTexto">
            <a:extLst>
              <a:ext uri="{FF2B5EF4-FFF2-40B4-BE49-F238E27FC236}">
                <a16:creationId xmlns:a16="http://schemas.microsoft.com/office/drawing/2014/main" id="{F3CBD4A2-F75A-4412-8666-C114FDB359C8}"/>
              </a:ext>
            </a:extLst>
          </p:cNvPr>
          <p:cNvSpPr txBox="1"/>
          <p:nvPr/>
        </p:nvSpPr>
        <p:spPr>
          <a:xfrm>
            <a:off x="7033681" y="6021288"/>
            <a:ext cx="1463286" cy="338554"/>
          </a:xfrm>
          <a:prstGeom prst="rect">
            <a:avLst/>
          </a:prstGeom>
          <a:noFill/>
        </p:spPr>
        <p:txBody>
          <a:bodyPr wrap="none" rtlCol="0">
            <a:spAutoFit/>
          </a:bodyPr>
          <a:lstStyle/>
          <a:p>
            <a:r>
              <a:rPr lang="es-MX" sz="1600" b="1" dirty="0"/>
              <a:t>OCTUBRE 2021</a:t>
            </a:r>
          </a:p>
        </p:txBody>
      </p:sp>
    </p:spTree>
    <p:extLst>
      <p:ext uri="{BB962C8B-B14F-4D97-AF65-F5344CB8AC3E}">
        <p14:creationId xmlns:p14="http://schemas.microsoft.com/office/powerpoint/2010/main" val="408800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BCDF25E2-FC12-4AEA-B1C9-7107CD0CE1FD}"/>
              </a:ext>
            </a:extLst>
          </p:cNvPr>
          <p:cNvPicPr>
            <a:picLocks noChangeAspect="1"/>
          </p:cNvPicPr>
          <p:nvPr/>
        </p:nvPicPr>
        <p:blipFill>
          <a:blip r:embed="rId3"/>
          <a:stretch>
            <a:fillRect/>
          </a:stretch>
        </p:blipFill>
        <p:spPr>
          <a:xfrm>
            <a:off x="1197582" y="548680"/>
            <a:ext cx="7550882" cy="5693461"/>
          </a:xfrm>
          <a:prstGeom prst="rect">
            <a:avLst/>
          </a:prstGeom>
        </p:spPr>
      </p:pic>
    </p:spTree>
    <p:extLst>
      <p:ext uri="{BB962C8B-B14F-4D97-AF65-F5344CB8AC3E}">
        <p14:creationId xmlns:p14="http://schemas.microsoft.com/office/powerpoint/2010/main" val="2423771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45FDBB05-71F1-45E2-805B-1650F76A8A61}"/>
              </a:ext>
            </a:extLst>
          </p:cNvPr>
          <p:cNvPicPr>
            <a:picLocks noChangeAspect="1"/>
          </p:cNvPicPr>
          <p:nvPr/>
        </p:nvPicPr>
        <p:blipFill>
          <a:blip r:embed="rId3"/>
          <a:stretch>
            <a:fillRect/>
          </a:stretch>
        </p:blipFill>
        <p:spPr>
          <a:xfrm>
            <a:off x="1102652" y="548681"/>
            <a:ext cx="7816118" cy="5498896"/>
          </a:xfrm>
          <a:prstGeom prst="rect">
            <a:avLst/>
          </a:prstGeom>
        </p:spPr>
      </p:pic>
    </p:spTree>
    <p:extLst>
      <p:ext uri="{BB962C8B-B14F-4D97-AF65-F5344CB8AC3E}">
        <p14:creationId xmlns:p14="http://schemas.microsoft.com/office/powerpoint/2010/main" val="4092451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C56991FF-D302-4159-B2EB-C39C17BEEF9E}"/>
              </a:ext>
            </a:extLst>
          </p:cNvPr>
          <p:cNvPicPr>
            <a:picLocks noChangeAspect="1"/>
          </p:cNvPicPr>
          <p:nvPr/>
        </p:nvPicPr>
        <p:blipFill>
          <a:blip r:embed="rId3"/>
          <a:stretch>
            <a:fillRect/>
          </a:stretch>
        </p:blipFill>
        <p:spPr>
          <a:xfrm>
            <a:off x="1056183" y="588146"/>
            <a:ext cx="7692280" cy="5531439"/>
          </a:xfrm>
          <a:prstGeom prst="rect">
            <a:avLst/>
          </a:prstGeom>
        </p:spPr>
      </p:pic>
    </p:spTree>
    <p:extLst>
      <p:ext uri="{BB962C8B-B14F-4D97-AF65-F5344CB8AC3E}">
        <p14:creationId xmlns:p14="http://schemas.microsoft.com/office/powerpoint/2010/main" val="3224055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F9E184E2-0566-459A-8E5B-E5210870AE90}"/>
              </a:ext>
            </a:extLst>
          </p:cNvPr>
          <p:cNvPicPr>
            <a:picLocks noChangeAspect="1"/>
          </p:cNvPicPr>
          <p:nvPr/>
        </p:nvPicPr>
        <p:blipFill>
          <a:blip r:embed="rId3"/>
          <a:stretch>
            <a:fillRect/>
          </a:stretch>
        </p:blipFill>
        <p:spPr>
          <a:xfrm>
            <a:off x="1056932" y="538719"/>
            <a:ext cx="7691531" cy="5580865"/>
          </a:xfrm>
          <a:prstGeom prst="rect">
            <a:avLst/>
          </a:prstGeom>
        </p:spPr>
      </p:pic>
    </p:spTree>
    <p:extLst>
      <p:ext uri="{BB962C8B-B14F-4D97-AF65-F5344CB8AC3E}">
        <p14:creationId xmlns:p14="http://schemas.microsoft.com/office/powerpoint/2010/main" val="4022365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 .- 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2956603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5AD19E80-5B24-47C8-AC1F-F2929BD79079}"/>
              </a:ext>
            </a:extLst>
          </p:cNvPr>
          <p:cNvGraphicFramePr>
            <a:graphicFrameLocks/>
          </p:cNvGraphicFramePr>
          <p:nvPr>
            <p:extLst>
              <p:ext uri="{D42A27DB-BD31-4B8C-83A1-F6EECF244321}">
                <p14:modId xmlns:p14="http://schemas.microsoft.com/office/powerpoint/2010/main" val="722380712"/>
              </p:ext>
            </p:extLst>
          </p:nvPr>
        </p:nvGraphicFramePr>
        <p:xfrm>
          <a:off x="1625827" y="133877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27435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graphicFrame>
        <p:nvGraphicFramePr>
          <p:cNvPr id="25" name="Gráfico 24">
            <a:extLst>
              <a:ext uri="{FF2B5EF4-FFF2-40B4-BE49-F238E27FC236}">
                <a16:creationId xmlns:a16="http://schemas.microsoft.com/office/drawing/2014/main" id="{2C2CFA81-A546-4002-A0F7-2F94755ADC5C}"/>
              </a:ext>
            </a:extLst>
          </p:cNvPr>
          <p:cNvGraphicFramePr>
            <a:graphicFrameLocks/>
          </p:cNvGraphicFramePr>
          <p:nvPr>
            <p:extLst>
              <p:ext uri="{D42A27DB-BD31-4B8C-83A1-F6EECF244321}">
                <p14:modId xmlns:p14="http://schemas.microsoft.com/office/powerpoint/2010/main" val="2741354162"/>
              </p:ext>
            </p:extLst>
          </p:nvPr>
        </p:nvGraphicFramePr>
        <p:xfrm>
          <a:off x="1497608" y="1402298"/>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67321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5" name="Gráfico 24">
            <a:extLst>
              <a:ext uri="{FF2B5EF4-FFF2-40B4-BE49-F238E27FC236}">
                <a16:creationId xmlns:a16="http://schemas.microsoft.com/office/drawing/2014/main" id="{8D2F6FBE-48AC-476F-A489-2F5BD7D4883D}"/>
              </a:ext>
            </a:extLst>
          </p:cNvPr>
          <p:cNvGraphicFramePr>
            <a:graphicFrameLocks/>
          </p:cNvGraphicFramePr>
          <p:nvPr>
            <p:extLst>
              <p:ext uri="{D42A27DB-BD31-4B8C-83A1-F6EECF244321}">
                <p14:modId xmlns:p14="http://schemas.microsoft.com/office/powerpoint/2010/main" val="3032727719"/>
              </p:ext>
            </p:extLst>
          </p:nvPr>
        </p:nvGraphicFramePr>
        <p:xfrm>
          <a:off x="1605648"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280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44" name="Gráfico 43">
            <a:extLst>
              <a:ext uri="{FF2B5EF4-FFF2-40B4-BE49-F238E27FC236}">
                <a16:creationId xmlns:a16="http://schemas.microsoft.com/office/drawing/2014/main" id="{8561586A-EFD9-4AE1-9EE0-521AD687D378}"/>
              </a:ext>
            </a:extLst>
          </p:cNvPr>
          <p:cNvGraphicFramePr>
            <a:graphicFrameLocks/>
          </p:cNvGraphicFramePr>
          <p:nvPr>
            <p:extLst>
              <p:ext uri="{D42A27DB-BD31-4B8C-83A1-F6EECF244321}">
                <p14:modId xmlns:p14="http://schemas.microsoft.com/office/powerpoint/2010/main" val="3178653761"/>
              </p:ext>
            </p:extLst>
          </p:nvPr>
        </p:nvGraphicFramePr>
        <p:xfrm>
          <a:off x="1731458" y="1397004"/>
          <a:ext cx="6796800" cy="4104000"/>
        </p:xfrm>
        <a:graphic>
          <a:graphicData uri="http://schemas.openxmlformats.org/drawingml/2006/chart">
            <c:chart xmlns:c="http://schemas.openxmlformats.org/drawingml/2006/chart" xmlns:r="http://schemas.openxmlformats.org/officeDocument/2006/relationships" r:id="rId5"/>
          </a:graphicData>
        </a:graphic>
      </p:graphicFrame>
      <p:sp>
        <p:nvSpPr>
          <p:cNvPr id="45" name="CuadroTexto 44">
            <a:extLst>
              <a:ext uri="{FF2B5EF4-FFF2-40B4-BE49-F238E27FC236}">
                <a16:creationId xmlns:a16="http://schemas.microsoft.com/office/drawing/2014/main" id="{4A6FA295-4E7E-40F2-A24C-A8A17C21801A}"/>
              </a:ext>
            </a:extLst>
          </p:cNvPr>
          <p:cNvSpPr txBox="1"/>
          <p:nvPr/>
        </p:nvSpPr>
        <p:spPr>
          <a:xfrm>
            <a:off x="7099177" y="3893262"/>
            <a:ext cx="367510" cy="276999"/>
          </a:xfrm>
          <a:prstGeom prst="rect">
            <a:avLst/>
          </a:prstGeom>
          <a:noFill/>
        </p:spPr>
        <p:txBody>
          <a:bodyPr wrap="square" rtlCol="0">
            <a:spAutoFit/>
          </a:bodyPr>
          <a:lstStyle/>
          <a:p>
            <a:r>
              <a:rPr lang="es-MX" sz="1200" dirty="0"/>
              <a:t>7</a:t>
            </a:r>
            <a:endParaRPr lang="es-MX" dirty="0"/>
          </a:p>
        </p:txBody>
      </p:sp>
      <p:sp>
        <p:nvSpPr>
          <p:cNvPr id="46" name="CuadroTexto 45">
            <a:extLst>
              <a:ext uri="{FF2B5EF4-FFF2-40B4-BE49-F238E27FC236}">
                <a16:creationId xmlns:a16="http://schemas.microsoft.com/office/drawing/2014/main" id="{DAA72FAF-648D-4964-8DF4-A1670F819DF0}"/>
              </a:ext>
            </a:extLst>
          </p:cNvPr>
          <p:cNvSpPr txBox="1"/>
          <p:nvPr/>
        </p:nvSpPr>
        <p:spPr>
          <a:xfrm>
            <a:off x="7876296" y="3892807"/>
            <a:ext cx="367510" cy="276999"/>
          </a:xfrm>
          <a:prstGeom prst="rect">
            <a:avLst/>
          </a:prstGeom>
          <a:noFill/>
        </p:spPr>
        <p:txBody>
          <a:bodyPr wrap="square" rtlCol="0">
            <a:spAutoFit/>
          </a:bodyPr>
          <a:lstStyle/>
          <a:p>
            <a:r>
              <a:rPr lang="es-MX" sz="1200" dirty="0"/>
              <a:t>8</a:t>
            </a:r>
            <a:endParaRPr lang="es-MX" dirty="0"/>
          </a:p>
        </p:txBody>
      </p:sp>
      <p:sp>
        <p:nvSpPr>
          <p:cNvPr id="47" name="CuadroTexto 46">
            <a:extLst>
              <a:ext uri="{FF2B5EF4-FFF2-40B4-BE49-F238E27FC236}">
                <a16:creationId xmlns:a16="http://schemas.microsoft.com/office/drawing/2014/main" id="{A8F2E0E7-5D95-4300-B5AB-E32BAE099D68}"/>
              </a:ext>
            </a:extLst>
          </p:cNvPr>
          <p:cNvSpPr txBox="1"/>
          <p:nvPr/>
        </p:nvSpPr>
        <p:spPr>
          <a:xfrm>
            <a:off x="5548164" y="3892269"/>
            <a:ext cx="367510" cy="276999"/>
          </a:xfrm>
          <a:prstGeom prst="rect">
            <a:avLst/>
          </a:prstGeom>
          <a:noFill/>
        </p:spPr>
        <p:txBody>
          <a:bodyPr wrap="square" rtlCol="0">
            <a:spAutoFit/>
          </a:bodyPr>
          <a:lstStyle/>
          <a:p>
            <a:r>
              <a:rPr lang="es-MX" sz="1200" dirty="0"/>
              <a:t>5</a:t>
            </a:r>
            <a:endParaRPr lang="es-MX" dirty="0"/>
          </a:p>
        </p:txBody>
      </p:sp>
      <p:sp>
        <p:nvSpPr>
          <p:cNvPr id="48" name="CuadroTexto 47">
            <a:extLst>
              <a:ext uri="{FF2B5EF4-FFF2-40B4-BE49-F238E27FC236}">
                <a16:creationId xmlns:a16="http://schemas.microsoft.com/office/drawing/2014/main" id="{7A26C76C-D50D-4245-82FF-60D0265AE55F}"/>
              </a:ext>
            </a:extLst>
          </p:cNvPr>
          <p:cNvSpPr txBox="1"/>
          <p:nvPr/>
        </p:nvSpPr>
        <p:spPr>
          <a:xfrm>
            <a:off x="6329274" y="3892269"/>
            <a:ext cx="367510" cy="276999"/>
          </a:xfrm>
          <a:prstGeom prst="rect">
            <a:avLst/>
          </a:prstGeom>
          <a:noFill/>
        </p:spPr>
        <p:txBody>
          <a:bodyPr wrap="square" rtlCol="0">
            <a:spAutoFit/>
          </a:bodyPr>
          <a:lstStyle/>
          <a:p>
            <a:r>
              <a:rPr lang="es-MX" sz="1200" dirty="0"/>
              <a:t>6</a:t>
            </a:r>
            <a:endParaRPr lang="es-MX" dirty="0"/>
          </a:p>
        </p:txBody>
      </p:sp>
      <p:sp>
        <p:nvSpPr>
          <p:cNvPr id="49" name="CuadroTexto 48">
            <a:extLst>
              <a:ext uri="{FF2B5EF4-FFF2-40B4-BE49-F238E27FC236}">
                <a16:creationId xmlns:a16="http://schemas.microsoft.com/office/drawing/2014/main" id="{D661B060-6612-451D-8059-5A23CE0DE2BC}"/>
              </a:ext>
            </a:extLst>
          </p:cNvPr>
          <p:cNvSpPr txBox="1"/>
          <p:nvPr/>
        </p:nvSpPr>
        <p:spPr>
          <a:xfrm>
            <a:off x="4765355" y="3892133"/>
            <a:ext cx="367510" cy="276999"/>
          </a:xfrm>
          <a:prstGeom prst="rect">
            <a:avLst/>
          </a:prstGeom>
          <a:noFill/>
        </p:spPr>
        <p:txBody>
          <a:bodyPr wrap="square" rtlCol="0">
            <a:spAutoFit/>
          </a:bodyPr>
          <a:lstStyle/>
          <a:p>
            <a:r>
              <a:rPr lang="es-MX" sz="1200" dirty="0"/>
              <a:t>4</a:t>
            </a:r>
            <a:endParaRPr lang="es-MX" dirty="0"/>
          </a:p>
        </p:txBody>
      </p:sp>
      <p:sp>
        <p:nvSpPr>
          <p:cNvPr id="50" name="CuadroTexto 49">
            <a:extLst>
              <a:ext uri="{FF2B5EF4-FFF2-40B4-BE49-F238E27FC236}">
                <a16:creationId xmlns:a16="http://schemas.microsoft.com/office/drawing/2014/main" id="{751CAE2D-8C6A-4297-865C-BE990266C5DF}"/>
              </a:ext>
            </a:extLst>
          </p:cNvPr>
          <p:cNvSpPr txBox="1"/>
          <p:nvPr/>
        </p:nvSpPr>
        <p:spPr>
          <a:xfrm>
            <a:off x="2415409" y="3892133"/>
            <a:ext cx="367510" cy="276999"/>
          </a:xfrm>
          <a:prstGeom prst="rect">
            <a:avLst/>
          </a:prstGeom>
          <a:noFill/>
        </p:spPr>
        <p:txBody>
          <a:bodyPr wrap="square" rtlCol="0">
            <a:spAutoFit/>
          </a:bodyPr>
          <a:lstStyle/>
          <a:p>
            <a:r>
              <a:rPr lang="es-MX" sz="1200" dirty="0"/>
              <a:t>1</a:t>
            </a:r>
            <a:endParaRPr lang="es-MX" dirty="0"/>
          </a:p>
        </p:txBody>
      </p:sp>
      <p:sp>
        <p:nvSpPr>
          <p:cNvPr id="51" name="CuadroTexto 50">
            <a:extLst>
              <a:ext uri="{FF2B5EF4-FFF2-40B4-BE49-F238E27FC236}">
                <a16:creationId xmlns:a16="http://schemas.microsoft.com/office/drawing/2014/main" id="{4FDFC87B-9335-4FE1-A214-301CF418065E}"/>
              </a:ext>
            </a:extLst>
          </p:cNvPr>
          <p:cNvSpPr txBox="1"/>
          <p:nvPr/>
        </p:nvSpPr>
        <p:spPr>
          <a:xfrm>
            <a:off x="3194600" y="3892132"/>
            <a:ext cx="367510" cy="276999"/>
          </a:xfrm>
          <a:prstGeom prst="rect">
            <a:avLst/>
          </a:prstGeom>
          <a:noFill/>
        </p:spPr>
        <p:txBody>
          <a:bodyPr wrap="square" rtlCol="0">
            <a:spAutoFit/>
          </a:bodyPr>
          <a:lstStyle/>
          <a:p>
            <a:r>
              <a:rPr lang="es-MX" sz="1200" dirty="0"/>
              <a:t>2</a:t>
            </a:r>
            <a:endParaRPr lang="es-MX" dirty="0"/>
          </a:p>
        </p:txBody>
      </p:sp>
      <p:sp>
        <p:nvSpPr>
          <p:cNvPr id="52" name="CuadroTexto 51">
            <a:extLst>
              <a:ext uri="{FF2B5EF4-FFF2-40B4-BE49-F238E27FC236}">
                <a16:creationId xmlns:a16="http://schemas.microsoft.com/office/drawing/2014/main" id="{1BE4DF24-1095-4B27-81E8-8F3B6EF1DBF3}"/>
              </a:ext>
            </a:extLst>
          </p:cNvPr>
          <p:cNvSpPr txBox="1"/>
          <p:nvPr/>
        </p:nvSpPr>
        <p:spPr>
          <a:xfrm>
            <a:off x="3957262" y="3892133"/>
            <a:ext cx="367510" cy="276999"/>
          </a:xfrm>
          <a:prstGeom prst="rect">
            <a:avLst/>
          </a:prstGeom>
          <a:noFill/>
        </p:spPr>
        <p:txBody>
          <a:bodyPr wrap="square" rtlCol="0">
            <a:spAutoFit/>
          </a:bodyPr>
          <a:lstStyle/>
          <a:p>
            <a:r>
              <a:rPr lang="es-MX" sz="1200" dirty="0"/>
              <a:t>3</a:t>
            </a:r>
            <a:endParaRPr lang="es-MX" dirty="0"/>
          </a:p>
        </p:txBody>
      </p:sp>
    </p:spTree>
    <p:extLst>
      <p:ext uri="{BB962C8B-B14F-4D97-AF65-F5344CB8AC3E}">
        <p14:creationId xmlns:p14="http://schemas.microsoft.com/office/powerpoint/2010/main" val="3983759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5568512"/>
          </a:xfrm>
          <a:prstGeom prst="rect">
            <a:avLst/>
          </a:prstGeom>
          <a:noFill/>
        </p:spPr>
        <p:txBody>
          <a:bodyPr wrap="square" rtlCol="0">
            <a:spAutoFit/>
          </a:bodyPr>
          <a:lstStyle/>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“Identidad Institucional</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puede apreciar que un 99% de los encuestados se sienten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orgullosos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formar parte de la institución, por otro lado, los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elementos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con los que se sienten más identificados son:</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Escudo con un 79%</a:t>
            </a:r>
            <a:endParaRPr lang="es-MX" sz="18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Lema con un 56%</a:t>
            </a:r>
            <a:endParaRPr lang="es-MX" sz="18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Historia con un 58%</a:t>
            </a:r>
            <a:endParaRPr lang="es-MX" sz="1800" dirty="0">
              <a:effectLst/>
              <a:latin typeface="Times New Roman" panose="02020603050405020304" pitchFamily="18" charset="0"/>
              <a:ea typeface="Times New Roman" panose="02020603050405020304" pitchFamily="18" charset="0"/>
            </a:endParaRPr>
          </a:p>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Además, el 56% de los encuestados conocen el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código de ética</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la institución, viendo una oportunidad para realizar más difusión para el incremento de este porcentaje. Los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valores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la institución a consideración de los encuestados tienen el siguiente orden de importancia: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mj-lt"/>
              <a:buAutoNum type="arabicPeriod"/>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Transparencia y Rendición de Cuentas</a:t>
            </a:r>
            <a:endParaRPr lang="es-MX" sz="18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arabicPeriod"/>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Lealtad y compromiso</a:t>
            </a:r>
            <a:endParaRPr lang="es-MX" sz="18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arabicPeriod"/>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Profesionalismo e integridad</a:t>
            </a:r>
            <a:endParaRPr lang="es-MX" sz="18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arabicPeriod"/>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Responsabilidad</a:t>
            </a:r>
            <a:endParaRPr lang="es-MX" sz="18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arabicPeriod"/>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Equidad</a:t>
            </a:r>
            <a:endParaRPr lang="es-MX" sz="18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arabicPeriod"/>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Tolerancia</a:t>
            </a:r>
            <a:endParaRPr lang="es-MX" sz="18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arabicPeriod"/>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Justicia</a:t>
            </a:r>
            <a:endParaRPr lang="es-MX" sz="18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arabicPeriod"/>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Conciencia ecológica</a:t>
            </a:r>
            <a:endParaRPr lang="es-MX"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81012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2" name="Tabla 1">
            <a:extLst>
              <a:ext uri="{FF2B5EF4-FFF2-40B4-BE49-F238E27FC236}">
                <a16:creationId xmlns:a16="http://schemas.microsoft.com/office/drawing/2014/main" id="{5E53FBB8-30B1-43A6-96D5-5BF10000CBF8}"/>
              </a:ext>
            </a:extLst>
          </p:cNvPr>
          <p:cNvGraphicFramePr>
            <a:graphicFrameLocks noGrp="1"/>
          </p:cNvGraphicFramePr>
          <p:nvPr>
            <p:extLst>
              <p:ext uri="{D42A27DB-BD31-4B8C-83A1-F6EECF244321}">
                <p14:modId xmlns:p14="http://schemas.microsoft.com/office/powerpoint/2010/main" val="913562035"/>
              </p:ext>
            </p:extLst>
          </p:nvPr>
        </p:nvGraphicFramePr>
        <p:xfrm>
          <a:off x="2195707" y="1512327"/>
          <a:ext cx="5400000" cy="3959998"/>
        </p:xfrm>
        <a:graphic>
          <a:graphicData uri="http://schemas.openxmlformats.org/drawingml/2006/table">
            <a:tbl>
              <a:tblPr/>
              <a:tblGrid>
                <a:gridCol w="2719804">
                  <a:extLst>
                    <a:ext uri="{9D8B030D-6E8A-4147-A177-3AD203B41FA5}">
                      <a16:colId xmlns:a16="http://schemas.microsoft.com/office/drawing/2014/main" val="3507279969"/>
                    </a:ext>
                  </a:extLst>
                </a:gridCol>
                <a:gridCol w="2680196">
                  <a:extLst>
                    <a:ext uri="{9D8B030D-6E8A-4147-A177-3AD203B41FA5}">
                      <a16:colId xmlns:a16="http://schemas.microsoft.com/office/drawing/2014/main" val="3597961575"/>
                    </a:ext>
                  </a:extLst>
                </a:gridCol>
              </a:tblGrid>
              <a:tr h="537316">
                <a:tc gridSpan="2">
                  <a:txBody>
                    <a:bodyPr/>
                    <a:lstStyle/>
                    <a:p>
                      <a:pPr algn="ctr" rtl="0" fontAlgn="t">
                        <a:spcBef>
                          <a:spcPts val="0"/>
                        </a:spcBef>
                        <a:spcAft>
                          <a:spcPts val="1000"/>
                        </a:spcAft>
                      </a:pPr>
                      <a:r>
                        <a:rPr lang="es-MX" sz="1400" b="1" i="0" u="none" strike="noStrike" dirty="0">
                          <a:solidFill>
                            <a:srgbClr val="000000"/>
                          </a:solidFill>
                          <a:effectLst/>
                          <a:latin typeface="Calibri" panose="020F0502020204030204" pitchFamily="34" charset="0"/>
                        </a:rPr>
                        <a:t>ÁREA : UNIDAD ACADÉMICA DE TURISMO</a:t>
                      </a:r>
                      <a:endParaRPr lang="es-MX" sz="1400" b="1" dirty="0">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es-MX"/>
                    </a:p>
                  </a:txBody>
                  <a:tcPr/>
                </a:tc>
                <a:extLst>
                  <a:ext uri="{0D108BD9-81ED-4DB2-BD59-A6C34878D82A}">
                    <a16:rowId xmlns:a16="http://schemas.microsoft.com/office/drawing/2014/main" val="3233313686"/>
                  </a:ext>
                </a:extLst>
              </a:tr>
              <a:tr h="339357">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PERSONAL TOTAL :</a:t>
                      </a:r>
                      <a:endParaRPr lang="es-MX" sz="1400">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107</a:t>
                      </a:r>
                      <a:endParaRPr lang="es-MX" sz="140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401893946"/>
                  </a:ext>
                </a:extLst>
              </a:tr>
              <a:tr h="558941">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PERSONAL ENCUESTADO:</a:t>
                      </a:r>
                      <a:endParaRPr lang="es-MX" sz="1400">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98</a:t>
                      </a:r>
                      <a:endParaRPr lang="es-MX" sz="140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278717546"/>
                  </a:ext>
                </a:extLst>
              </a:tr>
              <a:tr h="339357">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PORCENTAJE:</a:t>
                      </a:r>
                      <a:endParaRPr lang="es-MX" sz="1400">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91.58</a:t>
                      </a:r>
                      <a:endParaRPr lang="es-MX" sz="140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50688356"/>
                  </a:ext>
                </a:extLst>
              </a:tr>
              <a:tr h="827599">
                <a:tc gridSpan="2">
                  <a:txBody>
                    <a:bodyPr/>
                    <a:lstStyle/>
                    <a:p>
                      <a:pPr algn="ctr" rtl="0" fontAlgn="t">
                        <a:spcBef>
                          <a:spcPts val="0"/>
                        </a:spcBef>
                        <a:spcAft>
                          <a:spcPts val="1000"/>
                        </a:spcAft>
                      </a:pPr>
                      <a:br>
                        <a:rPr lang="es-MX" sz="1400" b="1" dirty="0">
                          <a:effectLst/>
                        </a:rPr>
                      </a:br>
                      <a:r>
                        <a:rPr lang="es-MX" sz="1400" b="1" i="0" u="none" strike="noStrike" dirty="0">
                          <a:solidFill>
                            <a:srgbClr val="000000"/>
                          </a:solidFill>
                          <a:effectLst/>
                          <a:latin typeface="Calibri" panose="020F0502020204030204" pitchFamily="34" charset="0"/>
                        </a:rPr>
                        <a:t>PERSONAL EN FUNCIONES  ENCUESTADO</a:t>
                      </a:r>
                      <a:endParaRPr lang="es-MX" sz="1400" b="1" dirty="0">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2321958903"/>
                  </a:ext>
                </a:extLst>
              </a:tr>
              <a:tr h="339357">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MANUAL:</a:t>
                      </a:r>
                      <a:endParaRPr lang="es-MX" sz="1400">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4</a:t>
                      </a:r>
                      <a:endParaRPr lang="es-MX" sz="140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621453751"/>
                  </a:ext>
                </a:extLst>
              </a:tr>
              <a:tr h="339357">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ADMINISTRATIVO:</a:t>
                      </a:r>
                      <a:endParaRPr lang="es-MX" sz="1400">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26</a:t>
                      </a:r>
                      <a:endParaRPr lang="es-MX" sz="140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349372881"/>
                  </a:ext>
                </a:extLst>
              </a:tr>
              <a:tr h="339357">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DOCENTE:</a:t>
                      </a:r>
                      <a:endParaRPr lang="es-MX" sz="1400">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52</a:t>
                      </a:r>
                      <a:endParaRPr lang="es-MX" sz="140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07831258"/>
                  </a:ext>
                </a:extLst>
              </a:tr>
              <a:tr h="339357">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DIRECTIVO:</a:t>
                      </a:r>
                      <a:endParaRPr lang="es-MX" sz="1400">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dirty="0">
                          <a:solidFill>
                            <a:srgbClr val="000000"/>
                          </a:solidFill>
                          <a:effectLst/>
                          <a:latin typeface="Calibri" panose="020F0502020204030204" pitchFamily="34" charset="0"/>
                        </a:rPr>
                        <a:t>16</a:t>
                      </a:r>
                      <a:endParaRPr lang="es-MX" sz="1400" dirty="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extLst>
                  <a:ext uri="{0D108BD9-81ED-4DB2-BD59-A6C34878D82A}">
                    <a16:rowId xmlns:a16="http://schemas.microsoft.com/office/drawing/2014/main" val="3223392845"/>
                  </a:ext>
                </a:extLst>
              </a:tr>
            </a:tbl>
          </a:graphicData>
        </a:graphic>
      </p:graphicFrame>
      <p:sp>
        <p:nvSpPr>
          <p:cNvPr id="3" name="Rectangle 1">
            <a:extLst>
              <a:ext uri="{FF2B5EF4-FFF2-40B4-BE49-F238E27FC236}">
                <a16:creationId xmlns:a16="http://schemas.microsoft.com/office/drawing/2014/main" id="{1852C98F-E7D8-4517-A753-B05BAB732F6B}"/>
              </a:ext>
            </a:extLst>
          </p:cNvPr>
          <p:cNvSpPr>
            <a:spLocks noChangeArrowheads="1"/>
          </p:cNvSpPr>
          <p:nvPr/>
        </p:nvSpPr>
        <p:spPr bwMode="auto">
          <a:xfrm>
            <a:off x="3756484" y="766059"/>
            <a:ext cx="210585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s-MX" altLang="es-MX"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DATOS GENERALES</a:t>
            </a:r>
            <a:endParaRPr kumimoji="0" lang="es-MX" altLang="es-MX" sz="9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905600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II .- 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4042810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CC39680D-7F7A-4E3B-B5A8-FD4D71F79283}"/>
              </a:ext>
            </a:extLst>
          </p:cNvPr>
          <p:cNvGraphicFramePr>
            <a:graphicFrameLocks/>
          </p:cNvGraphicFramePr>
          <p:nvPr>
            <p:extLst>
              <p:ext uri="{D42A27DB-BD31-4B8C-83A1-F6EECF244321}">
                <p14:modId xmlns:p14="http://schemas.microsoft.com/office/powerpoint/2010/main" val="2038456801"/>
              </p:ext>
            </p:extLst>
          </p:nvPr>
        </p:nvGraphicFramePr>
        <p:xfrm>
          <a:off x="1474776" y="1303109"/>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65735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59C1F55C-3B32-4642-8999-3FE6658DF52E}"/>
              </a:ext>
            </a:extLst>
          </p:cNvPr>
          <p:cNvGraphicFramePr>
            <a:graphicFrameLocks/>
          </p:cNvGraphicFramePr>
          <p:nvPr>
            <p:extLst>
              <p:ext uri="{D42A27DB-BD31-4B8C-83A1-F6EECF244321}">
                <p14:modId xmlns:p14="http://schemas.microsoft.com/office/powerpoint/2010/main" val="2736651490"/>
              </p:ext>
            </p:extLst>
          </p:nvPr>
        </p:nvGraphicFramePr>
        <p:xfrm>
          <a:off x="1576305"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80313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996D37D5-87FC-469E-8E7C-E569A58AA993}"/>
              </a:ext>
            </a:extLst>
          </p:cNvPr>
          <p:cNvGraphicFramePr>
            <a:graphicFrameLocks/>
          </p:cNvGraphicFramePr>
          <p:nvPr>
            <p:extLst>
              <p:ext uri="{D42A27DB-BD31-4B8C-83A1-F6EECF244321}">
                <p14:modId xmlns:p14="http://schemas.microsoft.com/office/powerpoint/2010/main" val="3430510739"/>
              </p:ext>
            </p:extLst>
          </p:nvPr>
        </p:nvGraphicFramePr>
        <p:xfrm>
          <a:off x="160564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79321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BAB928CD-3122-4026-A0AC-DB98125B4278}"/>
              </a:ext>
            </a:extLst>
          </p:cNvPr>
          <p:cNvGraphicFramePr>
            <a:graphicFrameLocks/>
          </p:cNvGraphicFramePr>
          <p:nvPr>
            <p:extLst>
              <p:ext uri="{D42A27DB-BD31-4B8C-83A1-F6EECF244321}">
                <p14:modId xmlns:p14="http://schemas.microsoft.com/office/powerpoint/2010/main" val="347704353"/>
              </p:ext>
            </p:extLst>
          </p:nvPr>
        </p:nvGraphicFramePr>
        <p:xfrm>
          <a:off x="1607237"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7885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0B17D818-DD0E-4602-93B2-3AA5182FFC17}"/>
              </a:ext>
            </a:extLst>
          </p:cNvPr>
          <p:cNvGraphicFramePr>
            <a:graphicFrameLocks/>
          </p:cNvGraphicFramePr>
          <p:nvPr>
            <p:extLst>
              <p:ext uri="{D42A27DB-BD31-4B8C-83A1-F6EECF244321}">
                <p14:modId xmlns:p14="http://schemas.microsoft.com/office/powerpoint/2010/main" val="3396977899"/>
              </p:ext>
            </p:extLst>
          </p:nvPr>
        </p:nvGraphicFramePr>
        <p:xfrm>
          <a:off x="1605648"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94778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92DC7E87-E151-4A48-9BA8-51C3528A5955}"/>
              </a:ext>
            </a:extLst>
          </p:cNvPr>
          <p:cNvGraphicFramePr>
            <a:graphicFrameLocks/>
          </p:cNvGraphicFramePr>
          <p:nvPr>
            <p:extLst>
              <p:ext uri="{D42A27DB-BD31-4B8C-83A1-F6EECF244321}">
                <p14:modId xmlns:p14="http://schemas.microsoft.com/office/powerpoint/2010/main" val="2858984329"/>
              </p:ext>
            </p:extLst>
          </p:nvPr>
        </p:nvGraphicFramePr>
        <p:xfrm>
          <a:off x="160564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5326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3801DA73-D3F1-4C20-B7AC-7D892D1D8C83}"/>
              </a:ext>
            </a:extLst>
          </p:cNvPr>
          <p:cNvGraphicFramePr>
            <a:graphicFrameLocks/>
          </p:cNvGraphicFramePr>
          <p:nvPr>
            <p:extLst>
              <p:ext uri="{D42A27DB-BD31-4B8C-83A1-F6EECF244321}">
                <p14:modId xmlns:p14="http://schemas.microsoft.com/office/powerpoint/2010/main" val="2597053747"/>
              </p:ext>
            </p:extLst>
          </p:nvPr>
        </p:nvGraphicFramePr>
        <p:xfrm>
          <a:off x="160564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36212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D7441851-70F5-46D6-B68E-E31229BD5DF1}"/>
              </a:ext>
            </a:extLst>
          </p:cNvPr>
          <p:cNvGraphicFramePr>
            <a:graphicFrameLocks/>
          </p:cNvGraphicFramePr>
          <p:nvPr>
            <p:extLst>
              <p:ext uri="{D42A27DB-BD31-4B8C-83A1-F6EECF244321}">
                <p14:modId xmlns:p14="http://schemas.microsoft.com/office/powerpoint/2010/main" val="1894652620"/>
              </p:ext>
            </p:extLst>
          </p:nvPr>
        </p:nvGraphicFramePr>
        <p:xfrm>
          <a:off x="1576305"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49443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0F47F614-85BC-412F-AECC-C50495A28773}"/>
              </a:ext>
            </a:extLst>
          </p:cNvPr>
          <p:cNvGraphicFramePr>
            <a:graphicFrameLocks/>
          </p:cNvGraphicFramePr>
          <p:nvPr>
            <p:extLst>
              <p:ext uri="{D42A27DB-BD31-4B8C-83A1-F6EECF244321}">
                <p14:modId xmlns:p14="http://schemas.microsoft.com/office/powerpoint/2010/main" val="3935251589"/>
              </p:ext>
            </p:extLst>
          </p:nvPr>
        </p:nvGraphicFramePr>
        <p:xfrm>
          <a:off x="1592503" y="142035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04300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6 Rectángulo">
            <a:extLst>
              <a:ext uri="{FF2B5EF4-FFF2-40B4-BE49-F238E27FC236}">
                <a16:creationId xmlns:a16="http://schemas.microsoft.com/office/drawing/2014/main" id="{14C2D36D-FB0D-4516-8091-3EA6BEF09E2B}"/>
              </a:ext>
            </a:extLst>
          </p:cNvPr>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3193856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4EE76DAC-2162-4336-9A89-A66894A34A6B}"/>
              </a:ext>
            </a:extLst>
          </p:cNvPr>
          <p:cNvGraphicFramePr>
            <a:graphicFrameLocks/>
          </p:cNvGraphicFramePr>
          <p:nvPr>
            <p:extLst>
              <p:ext uri="{D42A27DB-BD31-4B8C-83A1-F6EECF244321}">
                <p14:modId xmlns:p14="http://schemas.microsoft.com/office/powerpoint/2010/main" val="1409007917"/>
              </p:ext>
            </p:extLst>
          </p:nvPr>
        </p:nvGraphicFramePr>
        <p:xfrm>
          <a:off x="1575832" y="142426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27054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070448" y="1595174"/>
            <a:ext cx="7826012" cy="4534511"/>
          </a:xfrm>
          <a:prstGeom prst="rect">
            <a:avLst/>
          </a:prstGeom>
          <a:noFill/>
        </p:spPr>
        <p:txBody>
          <a:bodyPr wrap="square" rtlCol="0">
            <a:spAutoFit/>
          </a:bodyPr>
          <a:lstStyle/>
          <a:p>
            <a:pPr>
              <a:lnSpc>
                <a:spcPct val="106000"/>
              </a:lnSpc>
              <a:spcAft>
                <a:spcPts val="800"/>
              </a:spcAft>
            </a:pP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a:t>
            </a:r>
            <a:r>
              <a:rPr lang="es-MX" sz="14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II</a:t>
            </a: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a:t>
            </a:r>
            <a:r>
              <a:rPr lang="es-MX" sz="14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“Seguridad Ocupacional” </a:t>
            </a: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obtenemos los siguientes resultados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a:t>
            </a:r>
            <a:r>
              <a:rPr lang="es-MX" sz="14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iluminación</a:t>
            </a: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las áreas de trabajo es buena en un 54%.</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a:t>
            </a:r>
            <a:r>
              <a:rPr lang="es-MX" sz="14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clima</a:t>
            </a: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presenta como bueno, con oportunidad de mejora.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a:t>
            </a:r>
            <a:r>
              <a:rPr lang="es-MX" sz="14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ruido</a:t>
            </a: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establece de grado medio ya que interviene con las actividades, pero no representa impedimento para realizarlas.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a:t>
            </a:r>
            <a:r>
              <a:rPr lang="es-MX" sz="14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mobiliario</a:t>
            </a: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expresa como regular.</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a:t>
            </a:r>
            <a:r>
              <a:rPr lang="es-MX" sz="14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espacio</a:t>
            </a: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comenta que es regular y que permite realizar las actividades diarias, con oportunidad de mejora.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a:t>
            </a:r>
            <a:r>
              <a:rPr lang="es-MX" sz="14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higiene </a:t>
            </a: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expresa como buena.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a:t>
            </a:r>
            <a:r>
              <a:rPr lang="es-MX" sz="14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higiene en sanitarios </a:t>
            </a: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es regular con oportunidad de mejora.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a:t>
            </a:r>
            <a:r>
              <a:rPr lang="es-MX" sz="14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mantenimiento </a:t>
            </a: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hablando de infraestructura se manifiesta como bueno, con una oportunidad de mejora en este servicio.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manifiesta que se conoce en un 90% a los </a:t>
            </a:r>
            <a:r>
              <a:rPr lang="es-MX" sz="14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integrantes de las comisiones de seguridad e higiene.</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 por último existe un 77% de por parte de la </a:t>
            </a:r>
            <a:r>
              <a:rPr lang="es-MX" sz="14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información que se recibe de las comisiones de seguridad e higiene</a:t>
            </a:r>
            <a:r>
              <a:rPr lang="es-MX"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4609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III .- 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240728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id="{72D3873F-6C40-4A40-A537-997F196F33D2}"/>
              </a:ext>
            </a:extLst>
          </p:cNvPr>
          <p:cNvGraphicFramePr>
            <a:graphicFrameLocks/>
          </p:cNvGraphicFramePr>
          <p:nvPr>
            <p:extLst>
              <p:ext uri="{D42A27DB-BD31-4B8C-83A1-F6EECF244321}">
                <p14:modId xmlns:p14="http://schemas.microsoft.com/office/powerpoint/2010/main" val="34787575"/>
              </p:ext>
            </p:extLst>
          </p:nvPr>
        </p:nvGraphicFramePr>
        <p:xfrm>
          <a:off x="1576305" y="1471609"/>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23756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id="{49335A29-1157-4996-B526-F8E52E01A62B}"/>
              </a:ext>
            </a:extLst>
          </p:cNvPr>
          <p:cNvGraphicFramePr>
            <a:graphicFrameLocks/>
          </p:cNvGraphicFramePr>
          <p:nvPr>
            <p:extLst>
              <p:ext uri="{D42A27DB-BD31-4B8C-83A1-F6EECF244321}">
                <p14:modId xmlns:p14="http://schemas.microsoft.com/office/powerpoint/2010/main" val="4073279567"/>
              </p:ext>
            </p:extLst>
          </p:nvPr>
        </p:nvGraphicFramePr>
        <p:xfrm>
          <a:off x="1605648" y="1571048"/>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02511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DFD83404-B841-4108-9A8C-CB02AB89CF2F}"/>
              </a:ext>
            </a:extLst>
          </p:cNvPr>
          <p:cNvGraphicFramePr>
            <a:graphicFrameLocks/>
          </p:cNvGraphicFramePr>
          <p:nvPr>
            <p:extLst>
              <p:ext uri="{D42A27DB-BD31-4B8C-83A1-F6EECF244321}">
                <p14:modId xmlns:p14="http://schemas.microsoft.com/office/powerpoint/2010/main" val="658743416"/>
              </p:ext>
            </p:extLst>
          </p:nvPr>
        </p:nvGraphicFramePr>
        <p:xfrm>
          <a:off x="1686589" y="1411121"/>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61718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id="{69E6CF61-6FB9-4A3C-AEA2-BD74E75EC952}"/>
              </a:ext>
            </a:extLst>
          </p:cNvPr>
          <p:cNvGraphicFramePr>
            <a:graphicFrameLocks/>
          </p:cNvGraphicFramePr>
          <p:nvPr>
            <p:extLst>
              <p:ext uri="{D42A27DB-BD31-4B8C-83A1-F6EECF244321}">
                <p14:modId xmlns:p14="http://schemas.microsoft.com/office/powerpoint/2010/main" val="2267978784"/>
              </p:ext>
            </p:extLst>
          </p:nvPr>
        </p:nvGraphicFramePr>
        <p:xfrm>
          <a:off x="1686589" y="134272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28918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59AF9841-AF94-4D7F-86F6-3F61F48EBC03}"/>
              </a:ext>
            </a:extLst>
          </p:cNvPr>
          <p:cNvGraphicFramePr>
            <a:graphicFrameLocks/>
          </p:cNvGraphicFramePr>
          <p:nvPr>
            <p:extLst>
              <p:ext uri="{D42A27DB-BD31-4B8C-83A1-F6EECF244321}">
                <p14:modId xmlns:p14="http://schemas.microsoft.com/office/powerpoint/2010/main" val="210125930"/>
              </p:ext>
            </p:extLst>
          </p:nvPr>
        </p:nvGraphicFramePr>
        <p:xfrm>
          <a:off x="151961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74638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id="{761B283D-B24F-4434-9404-D3AAC572BA00}"/>
              </a:ext>
            </a:extLst>
          </p:cNvPr>
          <p:cNvGraphicFramePr>
            <a:graphicFrameLocks/>
          </p:cNvGraphicFramePr>
          <p:nvPr>
            <p:extLst>
              <p:ext uri="{D42A27DB-BD31-4B8C-83A1-F6EECF244321}">
                <p14:modId xmlns:p14="http://schemas.microsoft.com/office/powerpoint/2010/main" val="1903800048"/>
              </p:ext>
            </p:extLst>
          </p:nvPr>
        </p:nvGraphicFramePr>
        <p:xfrm>
          <a:off x="1576305"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80374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22100"/>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FE0ACC56-1C13-456B-B171-597272CE0D1A}"/>
              </a:ext>
            </a:extLst>
          </p:cNvPr>
          <p:cNvGraphicFramePr>
            <a:graphicFrameLocks/>
          </p:cNvGraphicFramePr>
          <p:nvPr>
            <p:extLst>
              <p:ext uri="{D42A27DB-BD31-4B8C-83A1-F6EECF244321}">
                <p14:modId xmlns:p14="http://schemas.microsoft.com/office/powerpoint/2010/main" val="3461938306"/>
              </p:ext>
            </p:extLst>
          </p:nvPr>
        </p:nvGraphicFramePr>
        <p:xfrm>
          <a:off x="1597938"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956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6 Rectángulo">
            <a:extLst>
              <a:ext uri="{FF2B5EF4-FFF2-40B4-BE49-F238E27FC236}">
                <a16:creationId xmlns:a16="http://schemas.microsoft.com/office/drawing/2014/main" id="{E59259C9-F9FB-4586-8999-51315EF4377A}"/>
              </a:ext>
            </a:extLst>
          </p:cNvPr>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2688223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a:extLst>
              <a:ext uri="{FF2B5EF4-FFF2-40B4-BE49-F238E27FC236}">
                <a16:creationId xmlns:a16="http://schemas.microsoft.com/office/drawing/2014/main" id="{F1218412-D1FB-4D73-9463-D286DEBF6824}"/>
              </a:ext>
            </a:extLst>
          </p:cNvPr>
          <p:cNvGraphicFramePr>
            <a:graphicFrameLocks/>
          </p:cNvGraphicFramePr>
          <p:nvPr>
            <p:extLst>
              <p:ext uri="{D42A27DB-BD31-4B8C-83A1-F6EECF244321}">
                <p14:modId xmlns:p14="http://schemas.microsoft.com/office/powerpoint/2010/main" val="2326985537"/>
              </p:ext>
            </p:extLst>
          </p:nvPr>
        </p:nvGraphicFramePr>
        <p:xfrm>
          <a:off x="151961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04785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405565"/>
          </a:xfrm>
          <a:prstGeom prst="rect">
            <a:avLst/>
          </a:prstGeom>
          <a:noFill/>
        </p:spPr>
        <p:txBody>
          <a:bodyPr wrap="square" rtlCol="0">
            <a:spAutoFit/>
          </a:bodyPr>
          <a:lstStyle/>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“Recursos Materiales”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presentan los resultados: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Función docente:</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 56% de los encuestados menciona que siempre se proporciona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información para la planeación y ejecución de actividades académicas.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cuanto al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acceso a equipo de cómputo, audiovisual, laboratorios y/o talleres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no se cuenta con el suficiente acceso ya que el 42% manifiesta que ocasionalmente cuentan con dicho acceso.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 por último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las condiciones en que se encuentran las aulas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donde se imparten las clases tienen una calificación buena con un 52% a favor.</a:t>
            </a: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2819278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894353"/>
          </a:xfrm>
          <a:prstGeom prst="rect">
            <a:avLst/>
          </a:prstGeom>
          <a:noFill/>
        </p:spPr>
        <p:txBody>
          <a:bodyPr wrap="square" rtlCol="0">
            <a:spAutoFit/>
          </a:bodyPr>
          <a:lstStyle/>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“Recursos Materiales”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presentan los resultados: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Función administrativa: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material necesario para realizar sus funciones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es algo indispensable para el personal administrativo de la institución y en este caso un más de un 70% de los encuestados mencionan que siempre cuentan con ellos y un 29% que solo algunas veces.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cuanto 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equipo o herramienta necesarias para realizar sus funciones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considera que, si es proporcionada en un 71%, sin embargo, un 29% difiere de esta opinión ya que mencionan que no siempre se cuenta con ello.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tecnología es esencial en cualquier función y por ello cuando se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solicita un servicio para equipo de cómputo,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 47% de los encuestados mencionan que se atiende dicha solicitud, pero por otro lado un 48% opinan que no es siempre, dicho esto se puede obtener una mejora en dicho servicio.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51240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546758"/>
          </a:xfrm>
          <a:prstGeom prst="rect">
            <a:avLst/>
          </a:prstGeom>
          <a:noFill/>
        </p:spPr>
        <p:txBody>
          <a:bodyPr wrap="square" rtlCol="0">
            <a:spAutoFit/>
          </a:bodyPr>
          <a:lstStyle/>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“Recursos Materiales”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presentan los resultados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Función manual:</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 50% del personal manual asegura siempre tener al alcance el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material para la realización de funciones,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y un 50% mencionan que solo se cuenta con ello algunas veces, siendo este un alto porcentaje aconsejando atender la situación y mejorar.</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eficiencia con la que se entrega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equipo o herramientas necesarias para realizar sus funciones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 aceptable ya que se menciona en los resultados que un 75% solo siempre los reciben y un 25% solo algunas veces. </a:t>
            </a: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0181345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IV .- 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35617539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F511CD16-E274-45E8-AA4B-595B181DA159}"/>
              </a:ext>
            </a:extLst>
          </p:cNvPr>
          <p:cNvGraphicFramePr>
            <a:graphicFrameLocks/>
          </p:cNvGraphicFramePr>
          <p:nvPr>
            <p:extLst>
              <p:ext uri="{D42A27DB-BD31-4B8C-83A1-F6EECF244321}">
                <p14:modId xmlns:p14="http://schemas.microsoft.com/office/powerpoint/2010/main" val="3123772250"/>
              </p:ext>
            </p:extLst>
          </p:nvPr>
        </p:nvGraphicFramePr>
        <p:xfrm>
          <a:off x="1576305"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558472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B8152B99-DC8D-41FB-8F69-6073DCE61774}"/>
              </a:ext>
            </a:extLst>
          </p:cNvPr>
          <p:cNvGraphicFramePr>
            <a:graphicFrameLocks/>
          </p:cNvGraphicFramePr>
          <p:nvPr>
            <p:extLst>
              <p:ext uri="{D42A27DB-BD31-4B8C-83A1-F6EECF244321}">
                <p14:modId xmlns:p14="http://schemas.microsoft.com/office/powerpoint/2010/main" val="3938600012"/>
              </p:ext>
            </p:extLst>
          </p:nvPr>
        </p:nvGraphicFramePr>
        <p:xfrm>
          <a:off x="1686589"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445870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84562EF6-49C1-4FA7-A644-F06C20BE7CD0}"/>
              </a:ext>
            </a:extLst>
          </p:cNvPr>
          <p:cNvGraphicFramePr>
            <a:graphicFrameLocks/>
          </p:cNvGraphicFramePr>
          <p:nvPr>
            <p:extLst>
              <p:ext uri="{D42A27DB-BD31-4B8C-83A1-F6EECF244321}">
                <p14:modId xmlns:p14="http://schemas.microsoft.com/office/powerpoint/2010/main" val="2265488167"/>
              </p:ext>
            </p:extLst>
          </p:nvPr>
        </p:nvGraphicFramePr>
        <p:xfrm>
          <a:off x="1576066" y="134272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77934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A07D19D7-535D-4214-8276-259BD1153F36}"/>
              </a:ext>
            </a:extLst>
          </p:cNvPr>
          <p:cNvGraphicFramePr>
            <a:graphicFrameLocks/>
          </p:cNvGraphicFramePr>
          <p:nvPr>
            <p:extLst>
              <p:ext uri="{D42A27DB-BD31-4B8C-83A1-F6EECF244321}">
                <p14:modId xmlns:p14="http://schemas.microsoft.com/office/powerpoint/2010/main" val="4156134450"/>
              </p:ext>
            </p:extLst>
          </p:nvPr>
        </p:nvGraphicFramePr>
        <p:xfrm>
          <a:off x="1686589" y="1375741"/>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407113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0B01DAEF-4B64-4DA3-9F0C-CA22928CE639}"/>
              </a:ext>
            </a:extLst>
          </p:cNvPr>
          <p:cNvGraphicFramePr>
            <a:graphicFrameLocks/>
          </p:cNvGraphicFramePr>
          <p:nvPr>
            <p:extLst>
              <p:ext uri="{D42A27DB-BD31-4B8C-83A1-F6EECF244321}">
                <p14:modId xmlns:p14="http://schemas.microsoft.com/office/powerpoint/2010/main" val="3331196206"/>
              </p:ext>
            </p:extLst>
          </p:nvPr>
        </p:nvGraphicFramePr>
        <p:xfrm>
          <a:off x="1576305" y="1411121"/>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66518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4945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4" name="5 CuadroTexto">
            <a:extLst>
              <a:ext uri="{FF2B5EF4-FFF2-40B4-BE49-F238E27FC236}">
                <a16:creationId xmlns:a16="http://schemas.microsoft.com/office/drawing/2014/main" id="{A74123CB-5AE0-44D6-BF24-FC1EE2D9832F}"/>
              </a:ext>
            </a:extLst>
          </p:cNvPr>
          <p:cNvSpPr txBox="1"/>
          <p:nvPr/>
        </p:nvSpPr>
        <p:spPr>
          <a:xfrm>
            <a:off x="1567559" y="2642035"/>
            <a:ext cx="6748057" cy="1938992"/>
          </a:xfrm>
          <a:prstGeom prst="rect">
            <a:avLst/>
          </a:prstGeom>
          <a:noFill/>
        </p:spPr>
        <p:txBody>
          <a:bodyPr wrap="square" rtlCol="0">
            <a:spAutoFit/>
          </a:bodyPr>
          <a:lstStyle/>
          <a:p>
            <a:pPr algn="ctr"/>
            <a:r>
              <a:rPr lang="es-MX" sz="4000" b="1" dirty="0">
                <a:effectLst>
                  <a:outerShdw blurRad="50800" dist="38100" dir="2700000" algn="tl" rotWithShape="0">
                    <a:prstClr val="black">
                      <a:alpha val="40000"/>
                    </a:prstClr>
                  </a:outerShdw>
                </a:effectLst>
              </a:rPr>
              <a:t>UNIDAD ACADÉMICA DE TURISMO</a:t>
            </a:r>
          </a:p>
          <a:p>
            <a:pPr algn="ctr"/>
            <a:endParaRPr lang="es-MX" sz="4000" b="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966330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154DBEFB-1A31-4098-9A56-6BA9FC0C342F}"/>
              </a:ext>
            </a:extLst>
          </p:cNvPr>
          <p:cNvGraphicFramePr>
            <a:graphicFrameLocks/>
          </p:cNvGraphicFramePr>
          <p:nvPr>
            <p:extLst>
              <p:ext uri="{D42A27DB-BD31-4B8C-83A1-F6EECF244321}">
                <p14:modId xmlns:p14="http://schemas.microsoft.com/office/powerpoint/2010/main" val="3136797970"/>
              </p:ext>
            </p:extLst>
          </p:nvPr>
        </p:nvGraphicFramePr>
        <p:xfrm>
          <a:off x="1576305"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9718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EBC9A82E-3C70-419F-8354-E0CF0B655401}"/>
              </a:ext>
            </a:extLst>
          </p:cNvPr>
          <p:cNvGraphicFramePr>
            <a:graphicFrameLocks/>
          </p:cNvGraphicFramePr>
          <p:nvPr>
            <p:extLst>
              <p:ext uri="{D42A27DB-BD31-4B8C-83A1-F6EECF244321}">
                <p14:modId xmlns:p14="http://schemas.microsoft.com/office/powerpoint/2010/main" val="3192722117"/>
              </p:ext>
            </p:extLst>
          </p:nvPr>
        </p:nvGraphicFramePr>
        <p:xfrm>
          <a:off x="1686589"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28540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1693138" y="1402884"/>
            <a:ext cx="6839302" cy="4307141"/>
          </a:xfrm>
          <a:prstGeom prst="rect">
            <a:avLst/>
          </a:prstGeom>
          <a:noFill/>
        </p:spPr>
        <p:txBody>
          <a:bodyPr wrap="square" rtlCol="0">
            <a:spAutoFit/>
          </a:bodyPr>
          <a:lstStyle/>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Convivencia con Compañeros – Compañeras”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menciona que la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relación entre compañeros y compañeras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 buena, existe poco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fomento al trabajo en equipo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ya que solo de un 47% opina que siempre, en cuento a expresar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 punto de vista,</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les da oportunidad más de un 53% de las veces, sin embargo, se presenta un medio porcentaje en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situaciones de conflicto</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el ambiente, y dichas situaciones de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conflicto afectan el ambiente.</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deseaba saber que tipos de conflictos se presentaban y se clasificaron de la siguiente manera: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Conflictos con los compañeros.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Conflictos usuario – cliente e institucionales.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De igual manera se expresa que solo en ocasiones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resuelven los conflictos.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74118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V .- 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2572210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1FA7EE69-27C0-4FE4-AD9E-56B6928CC1FB}"/>
              </a:ext>
            </a:extLst>
          </p:cNvPr>
          <p:cNvGraphicFramePr>
            <a:graphicFrameLocks/>
          </p:cNvGraphicFramePr>
          <p:nvPr>
            <p:extLst>
              <p:ext uri="{D42A27DB-BD31-4B8C-83A1-F6EECF244321}">
                <p14:modId xmlns:p14="http://schemas.microsoft.com/office/powerpoint/2010/main" val="3046467312"/>
              </p:ext>
            </p:extLst>
          </p:nvPr>
        </p:nvGraphicFramePr>
        <p:xfrm>
          <a:off x="1592503"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157878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A30AABF8-5D2C-43BC-8717-763D593AB38E}"/>
              </a:ext>
            </a:extLst>
          </p:cNvPr>
          <p:cNvGraphicFramePr>
            <a:graphicFrameLocks/>
          </p:cNvGraphicFramePr>
          <p:nvPr>
            <p:extLst>
              <p:ext uri="{D42A27DB-BD31-4B8C-83A1-F6EECF244321}">
                <p14:modId xmlns:p14="http://schemas.microsoft.com/office/powerpoint/2010/main" val="4023510106"/>
              </p:ext>
            </p:extLst>
          </p:nvPr>
        </p:nvGraphicFramePr>
        <p:xfrm>
          <a:off x="168658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070676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C50FD998-D562-4747-8CD7-FFEC05C820C4}"/>
              </a:ext>
            </a:extLst>
          </p:cNvPr>
          <p:cNvGraphicFramePr>
            <a:graphicFrameLocks/>
          </p:cNvGraphicFramePr>
          <p:nvPr>
            <p:extLst>
              <p:ext uri="{D42A27DB-BD31-4B8C-83A1-F6EECF244321}">
                <p14:modId xmlns:p14="http://schemas.microsoft.com/office/powerpoint/2010/main" val="1618087112"/>
              </p:ext>
            </p:extLst>
          </p:nvPr>
        </p:nvGraphicFramePr>
        <p:xfrm>
          <a:off x="1576305" y="1298447"/>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214156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8C0D44C3-FD3B-4E0E-97B1-B5D1FC55E39A}"/>
              </a:ext>
            </a:extLst>
          </p:cNvPr>
          <p:cNvGraphicFramePr>
            <a:graphicFrameLocks/>
          </p:cNvGraphicFramePr>
          <p:nvPr>
            <p:extLst>
              <p:ext uri="{D42A27DB-BD31-4B8C-83A1-F6EECF244321}">
                <p14:modId xmlns:p14="http://schemas.microsoft.com/office/powerpoint/2010/main" val="1131199991"/>
              </p:ext>
            </p:extLst>
          </p:nvPr>
        </p:nvGraphicFramePr>
        <p:xfrm>
          <a:off x="1686589" y="131986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72406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3C4847DE-7820-4090-8568-B3F1A7A025C1}"/>
              </a:ext>
            </a:extLst>
          </p:cNvPr>
          <p:cNvGraphicFramePr>
            <a:graphicFrameLocks/>
          </p:cNvGraphicFramePr>
          <p:nvPr>
            <p:extLst>
              <p:ext uri="{D42A27DB-BD31-4B8C-83A1-F6EECF244321}">
                <p14:modId xmlns:p14="http://schemas.microsoft.com/office/powerpoint/2010/main" val="3936894541"/>
              </p:ext>
            </p:extLst>
          </p:nvPr>
        </p:nvGraphicFramePr>
        <p:xfrm>
          <a:off x="1686589" y="1377997"/>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068840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8092ACAE-8A10-4D37-905D-87F61C101588}"/>
              </a:ext>
            </a:extLst>
          </p:cNvPr>
          <p:cNvGraphicFramePr>
            <a:graphicFrameLocks/>
          </p:cNvGraphicFramePr>
          <p:nvPr>
            <p:extLst>
              <p:ext uri="{D42A27DB-BD31-4B8C-83A1-F6EECF244321}">
                <p14:modId xmlns:p14="http://schemas.microsoft.com/office/powerpoint/2010/main" val="501995051"/>
              </p:ext>
            </p:extLst>
          </p:nvPr>
        </p:nvGraphicFramePr>
        <p:xfrm>
          <a:off x="1592503"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3975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2" name="Gráfico 1">
            <a:extLst>
              <a:ext uri="{FF2B5EF4-FFF2-40B4-BE49-F238E27FC236}">
                <a16:creationId xmlns:a16="http://schemas.microsoft.com/office/drawing/2014/main" id="{D6530117-237E-4FC5-8418-BE970963D893}"/>
              </a:ext>
            </a:extLst>
          </p:cNvPr>
          <p:cNvGraphicFramePr>
            <a:graphicFrameLocks/>
          </p:cNvGraphicFramePr>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áfico 3">
            <a:extLst>
              <a:ext uri="{FF2B5EF4-FFF2-40B4-BE49-F238E27FC236}">
                <a16:creationId xmlns:a16="http://schemas.microsoft.com/office/drawing/2014/main" id="{D2765387-AEE9-43EE-B298-9DD5487252A5}"/>
              </a:ext>
            </a:extLst>
          </p:cNvPr>
          <p:cNvGraphicFramePr>
            <a:graphicFrameLocks/>
          </p:cNvGraphicFramePr>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5">
            <a:extLst>
              <a:ext uri="{FF2B5EF4-FFF2-40B4-BE49-F238E27FC236}">
                <a16:creationId xmlns:a16="http://schemas.microsoft.com/office/drawing/2014/main" id="{F12C614D-C600-4E39-849A-1AAE8952659C}"/>
              </a:ext>
            </a:extLst>
          </p:cNvPr>
          <p:cNvGraphicFramePr>
            <a:graphicFrameLocks/>
          </p:cNvGraphicFramePr>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áfico 7">
            <a:extLst>
              <a:ext uri="{FF2B5EF4-FFF2-40B4-BE49-F238E27FC236}">
                <a16:creationId xmlns:a16="http://schemas.microsoft.com/office/drawing/2014/main" id="{F75C922C-55F1-480D-887D-642608FD82FF}"/>
              </a:ext>
            </a:extLst>
          </p:cNvPr>
          <p:cNvGraphicFramePr>
            <a:graphicFrameLocks/>
          </p:cNvGraphicFramePr>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677013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965E7BE7-BB2C-47B9-A4FC-876EFB9AAB88}"/>
              </a:ext>
            </a:extLst>
          </p:cNvPr>
          <p:cNvGraphicFramePr>
            <a:graphicFrameLocks/>
          </p:cNvGraphicFramePr>
          <p:nvPr>
            <p:extLst>
              <p:ext uri="{D42A27DB-BD31-4B8C-83A1-F6EECF244321}">
                <p14:modId xmlns:p14="http://schemas.microsoft.com/office/powerpoint/2010/main" val="2752263981"/>
              </p:ext>
            </p:extLst>
          </p:nvPr>
        </p:nvGraphicFramePr>
        <p:xfrm>
          <a:off x="1474776" y="126676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348269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736795" y="1584303"/>
            <a:ext cx="6435001" cy="3015954"/>
          </a:xfrm>
          <a:prstGeom prst="rect">
            <a:avLst/>
          </a:prstGeom>
          <a:noFill/>
        </p:spPr>
        <p:txBody>
          <a:bodyPr wrap="square" rtlCol="0">
            <a:spAutoFit/>
          </a:bodyPr>
          <a:lstStyle/>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“Relación con Mandos, Medios y Superiores”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mencionan que casi siempre funcionan de manera eficaz y eficiente las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líneas de autoridad,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mitad de las veces se reciben asertivamente las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instrucciones de trabajo</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las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actividades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proporcionan medianamente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manera equilibrada,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 es proporcional a la</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carga de trabajo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 la persona a cargo evalúa a sus compañeros mayormente en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base a resultados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dan oportunidades para realizar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propuestas de mejora</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y de igual manera dichas propuestas solo en ocasiones son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consideradas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un 47%</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99214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VI .- 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15155660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EB9F7368-6AB4-4248-AF53-2FCB3CC8116D}"/>
              </a:ext>
            </a:extLst>
          </p:cNvPr>
          <p:cNvGraphicFramePr>
            <a:graphicFrameLocks/>
          </p:cNvGraphicFramePr>
          <p:nvPr>
            <p:extLst>
              <p:ext uri="{D42A27DB-BD31-4B8C-83A1-F6EECF244321}">
                <p14:modId xmlns:p14="http://schemas.microsoft.com/office/powerpoint/2010/main" val="3581913754"/>
              </p:ext>
            </p:extLst>
          </p:nvPr>
        </p:nvGraphicFramePr>
        <p:xfrm>
          <a:off x="14747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96039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94DC839D-B38D-40F3-B242-EBE7836CD670}"/>
              </a:ext>
            </a:extLst>
          </p:cNvPr>
          <p:cNvGraphicFramePr>
            <a:graphicFrameLocks/>
          </p:cNvGraphicFramePr>
          <p:nvPr>
            <p:extLst>
              <p:ext uri="{D42A27DB-BD31-4B8C-83A1-F6EECF244321}">
                <p14:modId xmlns:p14="http://schemas.microsoft.com/office/powerpoint/2010/main" val="2728567585"/>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958226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A34A9329-AF73-4B01-9C94-91A33D306EDD}"/>
              </a:ext>
            </a:extLst>
          </p:cNvPr>
          <p:cNvGraphicFramePr>
            <a:graphicFrameLocks/>
          </p:cNvGraphicFramePr>
          <p:nvPr>
            <p:extLst>
              <p:ext uri="{D42A27DB-BD31-4B8C-83A1-F6EECF244321}">
                <p14:modId xmlns:p14="http://schemas.microsoft.com/office/powerpoint/2010/main" val="2512095330"/>
              </p:ext>
            </p:extLst>
          </p:nvPr>
        </p:nvGraphicFramePr>
        <p:xfrm>
          <a:off x="1806029"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5460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FF09578D-FC0D-487B-99FF-E84B10BC2A4A}"/>
              </a:ext>
            </a:extLst>
          </p:cNvPr>
          <p:cNvGraphicFramePr>
            <a:graphicFrameLocks/>
          </p:cNvGraphicFramePr>
          <p:nvPr>
            <p:extLst>
              <p:ext uri="{D42A27DB-BD31-4B8C-83A1-F6EECF244321}">
                <p14:modId xmlns:p14="http://schemas.microsoft.com/office/powerpoint/2010/main" val="2646772324"/>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696155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9169D2CC-3FA5-4729-AB4B-CAD0F185308D}"/>
              </a:ext>
            </a:extLst>
          </p:cNvPr>
          <p:cNvGraphicFramePr>
            <a:graphicFrameLocks/>
          </p:cNvGraphicFramePr>
          <p:nvPr>
            <p:extLst>
              <p:ext uri="{D42A27DB-BD31-4B8C-83A1-F6EECF244321}">
                <p14:modId xmlns:p14="http://schemas.microsoft.com/office/powerpoint/2010/main" val="425674257"/>
              </p:ext>
            </p:extLst>
          </p:nvPr>
        </p:nvGraphicFramePr>
        <p:xfrm>
          <a:off x="1686589" y="134797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617962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06811"/>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1311914D-94C8-4F10-BBF0-029C689C4F45}"/>
              </a:ext>
            </a:extLst>
          </p:cNvPr>
          <p:cNvGraphicFramePr>
            <a:graphicFrameLocks/>
          </p:cNvGraphicFramePr>
          <p:nvPr>
            <p:extLst>
              <p:ext uri="{D42A27DB-BD31-4B8C-83A1-F6EECF244321}">
                <p14:modId xmlns:p14="http://schemas.microsoft.com/office/powerpoint/2010/main" val="551661691"/>
              </p:ext>
            </p:extLst>
          </p:nvPr>
        </p:nvGraphicFramePr>
        <p:xfrm>
          <a:off x="168658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408528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224CFD01-795E-4013-BAF8-F841CCC0CC8E}"/>
              </a:ext>
            </a:extLst>
          </p:cNvPr>
          <p:cNvGraphicFramePr>
            <a:graphicFrameLocks/>
          </p:cNvGraphicFramePr>
          <p:nvPr>
            <p:extLst>
              <p:ext uri="{D42A27DB-BD31-4B8C-83A1-F6EECF244321}">
                <p14:modId xmlns:p14="http://schemas.microsoft.com/office/powerpoint/2010/main" val="2935942971"/>
              </p:ext>
            </p:extLst>
          </p:nvPr>
        </p:nvGraphicFramePr>
        <p:xfrm>
          <a:off x="1806029"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1120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6" name="Gráfico 5">
            <a:extLst>
              <a:ext uri="{FF2B5EF4-FFF2-40B4-BE49-F238E27FC236}">
                <a16:creationId xmlns:a16="http://schemas.microsoft.com/office/drawing/2014/main" id="{E2F6CE6A-8E4B-4F13-A556-4D091757DB32}"/>
              </a:ext>
            </a:extLst>
          </p:cNvPr>
          <p:cNvGraphicFramePr>
            <a:graphicFrameLocks/>
          </p:cNvGraphicFramePr>
          <p:nvPr/>
        </p:nvGraphicFramePr>
        <p:xfrm>
          <a:off x="871424" y="334401"/>
          <a:ext cx="6230065" cy="28274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a:extLst>
              <a:ext uri="{FF2B5EF4-FFF2-40B4-BE49-F238E27FC236}">
                <a16:creationId xmlns:a16="http://schemas.microsoft.com/office/drawing/2014/main" id="{7378539F-615D-45D0-A52E-D1EB82B72254}"/>
              </a:ext>
            </a:extLst>
          </p:cNvPr>
          <p:cNvGraphicFramePr>
            <a:graphicFrameLocks/>
          </p:cNvGraphicFramePr>
          <p:nvPr/>
        </p:nvGraphicFramePr>
        <p:xfrm>
          <a:off x="460019" y="3083849"/>
          <a:ext cx="3240000" cy="21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áfico 11">
            <a:extLst>
              <a:ext uri="{FF2B5EF4-FFF2-40B4-BE49-F238E27FC236}">
                <a16:creationId xmlns:a16="http://schemas.microsoft.com/office/drawing/2014/main" id="{625D6C16-6F02-4CF1-88E9-0C27D200DC22}"/>
              </a:ext>
            </a:extLst>
          </p:cNvPr>
          <p:cNvGraphicFramePr>
            <a:graphicFrameLocks/>
          </p:cNvGraphicFramePr>
          <p:nvPr/>
        </p:nvGraphicFramePr>
        <p:xfrm>
          <a:off x="2142379" y="4286291"/>
          <a:ext cx="3240000" cy="21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Gráfico 14">
            <a:extLst>
              <a:ext uri="{FF2B5EF4-FFF2-40B4-BE49-F238E27FC236}">
                <a16:creationId xmlns:a16="http://schemas.microsoft.com/office/drawing/2014/main" id="{2FD3A56D-2DC9-46FC-9E48-E36C38FA55D3}"/>
              </a:ext>
            </a:extLst>
          </p:cNvPr>
          <p:cNvGraphicFramePr>
            <a:graphicFrameLocks/>
          </p:cNvGraphicFramePr>
          <p:nvPr>
            <p:extLst>
              <p:ext uri="{D42A27DB-BD31-4B8C-83A1-F6EECF244321}">
                <p14:modId xmlns:p14="http://schemas.microsoft.com/office/powerpoint/2010/main" val="3655274209"/>
              </p:ext>
            </p:extLst>
          </p:nvPr>
        </p:nvGraphicFramePr>
        <p:xfrm>
          <a:off x="4993086" y="4286291"/>
          <a:ext cx="3240000" cy="216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Gráfico 16">
            <a:extLst>
              <a:ext uri="{FF2B5EF4-FFF2-40B4-BE49-F238E27FC236}">
                <a16:creationId xmlns:a16="http://schemas.microsoft.com/office/drawing/2014/main" id="{68405028-9E83-4539-96E1-D9F900FA350F}"/>
              </a:ext>
            </a:extLst>
          </p:cNvPr>
          <p:cNvGraphicFramePr>
            <a:graphicFrameLocks/>
          </p:cNvGraphicFramePr>
          <p:nvPr>
            <p:extLst>
              <p:ext uri="{D42A27DB-BD31-4B8C-83A1-F6EECF244321}">
                <p14:modId xmlns:p14="http://schemas.microsoft.com/office/powerpoint/2010/main" val="1149971776"/>
              </p:ext>
            </p:extLst>
          </p:nvPr>
        </p:nvGraphicFramePr>
        <p:xfrm>
          <a:off x="6331294" y="2604208"/>
          <a:ext cx="3240000" cy="2160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1711581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5D03EAD4-4468-485E-B769-6DD7871B5821}"/>
              </a:ext>
            </a:extLst>
          </p:cNvPr>
          <p:cNvGraphicFramePr>
            <a:graphicFrameLocks/>
          </p:cNvGraphicFramePr>
          <p:nvPr>
            <p:extLst>
              <p:ext uri="{D42A27DB-BD31-4B8C-83A1-F6EECF244321}">
                <p14:modId xmlns:p14="http://schemas.microsoft.com/office/powerpoint/2010/main" val="1383448412"/>
              </p:ext>
            </p:extLst>
          </p:nvPr>
        </p:nvGraphicFramePr>
        <p:xfrm>
          <a:off x="168658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24061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68C5E2AF-4BA4-409F-A5DE-117D5FF7374F}"/>
              </a:ext>
            </a:extLst>
          </p:cNvPr>
          <p:cNvGraphicFramePr>
            <a:graphicFrameLocks/>
          </p:cNvGraphicFramePr>
          <p:nvPr>
            <p:extLst>
              <p:ext uri="{D42A27DB-BD31-4B8C-83A1-F6EECF244321}">
                <p14:modId xmlns:p14="http://schemas.microsoft.com/office/powerpoint/2010/main" val="929065140"/>
              </p:ext>
            </p:extLst>
          </p:nvPr>
        </p:nvGraphicFramePr>
        <p:xfrm>
          <a:off x="1686589"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473599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4483984"/>
          </a:xfrm>
          <a:prstGeom prst="rect">
            <a:avLst/>
          </a:prstGeom>
          <a:noFill/>
        </p:spPr>
        <p:txBody>
          <a:bodyPr wrap="square" rtlCol="0">
            <a:spAutoFit/>
          </a:bodyPr>
          <a:lstStyle/>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“Puesto de Trabajo”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mayoría de los encuestaron expresan que realiza las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actividades asignadas con agrado</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un 80% de los que contestaron la encuesta consideran que no harían un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cambio de área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ya que se sienten cómodos, y en donde se encuentran se les permite adquirir nuevas habilidades para su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desarrollo integral</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sin embargo, un 32% considera que no. Un 94% manifiesta que la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carga de trabajo de su jornada laboral</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asignada es adecuada, y el 80% expresa que si se tiene relación del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puesto de trabajo con su preparación académica</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pero por otro lado el 18% mencionan que no tienen relación, la mayoría de los encuestados se encuentra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capacitado para realizar sus funciones laborales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y un 93% de los encuestados denota que ha recibido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capacitación el último año</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por parte de la UAN,  se expresa que se les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permite asistir a  los cursos de capacitación</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y un 77% se dice que los cursos de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capacitación fortalece su desempeño laboral</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79070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VII .- MEDIO </a:t>
            </a:r>
            <a:r>
              <a:rPr lang="es-MX" sz="4000" b="1" dirty="0">
                <a:effectLst>
                  <a:outerShdw blurRad="38100" dist="38100" dir="2700000" algn="tl">
                    <a:srgbClr val="000000">
                      <a:alpha val="43137"/>
                    </a:srgbClr>
                  </a:outerShdw>
                </a:effectLst>
              </a:rPr>
              <a:t>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10334048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FB42CAB7-31E3-4D5E-BBE3-B19A8F0C7512}"/>
              </a:ext>
            </a:extLst>
          </p:cNvPr>
          <p:cNvGraphicFramePr>
            <a:graphicFrameLocks/>
          </p:cNvGraphicFramePr>
          <p:nvPr>
            <p:extLst>
              <p:ext uri="{D42A27DB-BD31-4B8C-83A1-F6EECF244321}">
                <p14:modId xmlns:p14="http://schemas.microsoft.com/office/powerpoint/2010/main" val="1581321969"/>
              </p:ext>
            </p:extLst>
          </p:nvPr>
        </p:nvGraphicFramePr>
        <p:xfrm>
          <a:off x="1683154"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90519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BA27B234-B7C7-4DC9-8591-A62218CBD9DD}"/>
              </a:ext>
            </a:extLst>
          </p:cNvPr>
          <p:cNvGraphicFramePr>
            <a:graphicFrameLocks/>
          </p:cNvGraphicFramePr>
          <p:nvPr>
            <p:extLst>
              <p:ext uri="{D42A27DB-BD31-4B8C-83A1-F6EECF244321}">
                <p14:modId xmlns:p14="http://schemas.microsoft.com/office/powerpoint/2010/main" val="2760180565"/>
              </p:ext>
            </p:extLst>
          </p:nvPr>
        </p:nvGraphicFramePr>
        <p:xfrm>
          <a:off x="1704337"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490556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3442D2B3-4915-4C73-87CC-AB6E0EA3A97B}"/>
              </a:ext>
            </a:extLst>
          </p:cNvPr>
          <p:cNvGraphicFramePr>
            <a:graphicFrameLocks/>
          </p:cNvGraphicFramePr>
          <p:nvPr>
            <p:extLst>
              <p:ext uri="{D42A27DB-BD31-4B8C-83A1-F6EECF244321}">
                <p14:modId xmlns:p14="http://schemas.microsoft.com/office/powerpoint/2010/main" val="322027283"/>
              </p:ext>
            </p:extLst>
          </p:nvPr>
        </p:nvGraphicFramePr>
        <p:xfrm>
          <a:off x="1735640"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293108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A352C63F-9FAD-4C86-A88C-3EACA0CC8821}"/>
              </a:ext>
            </a:extLst>
          </p:cNvPr>
          <p:cNvGraphicFramePr>
            <a:graphicFrameLocks/>
          </p:cNvGraphicFramePr>
          <p:nvPr>
            <p:extLst>
              <p:ext uri="{D42A27DB-BD31-4B8C-83A1-F6EECF244321}">
                <p14:modId xmlns:p14="http://schemas.microsoft.com/office/powerpoint/2010/main" val="383024052"/>
              </p:ext>
            </p:extLst>
          </p:nvPr>
        </p:nvGraphicFramePr>
        <p:xfrm>
          <a:off x="168658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797583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260B4130-D18F-4CFF-94A8-6909C5B87017}"/>
              </a:ext>
            </a:extLst>
          </p:cNvPr>
          <p:cNvGraphicFramePr>
            <a:graphicFrameLocks/>
          </p:cNvGraphicFramePr>
          <p:nvPr>
            <p:extLst>
              <p:ext uri="{D42A27DB-BD31-4B8C-83A1-F6EECF244321}">
                <p14:modId xmlns:p14="http://schemas.microsoft.com/office/powerpoint/2010/main" val="1371650696"/>
              </p:ext>
            </p:extLst>
          </p:nvPr>
        </p:nvGraphicFramePr>
        <p:xfrm>
          <a:off x="1620088"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589826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D682417A-655A-467A-A273-54E9359888AF}"/>
              </a:ext>
            </a:extLst>
          </p:cNvPr>
          <p:cNvGraphicFramePr>
            <a:graphicFrameLocks/>
          </p:cNvGraphicFramePr>
          <p:nvPr>
            <p:extLst>
              <p:ext uri="{D42A27DB-BD31-4B8C-83A1-F6EECF244321}">
                <p14:modId xmlns:p14="http://schemas.microsoft.com/office/powerpoint/2010/main" val="2303386466"/>
              </p:ext>
            </p:extLst>
          </p:nvPr>
        </p:nvGraphicFramePr>
        <p:xfrm>
          <a:off x="1620088" y="143569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95733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CD5E2DEA-808F-4F65-96FD-128841847250}"/>
              </a:ext>
            </a:extLst>
          </p:cNvPr>
          <p:cNvPicPr>
            <a:picLocks noChangeAspect="1"/>
          </p:cNvPicPr>
          <p:nvPr/>
        </p:nvPicPr>
        <p:blipFill>
          <a:blip r:embed="rId3"/>
          <a:stretch>
            <a:fillRect/>
          </a:stretch>
        </p:blipFill>
        <p:spPr>
          <a:xfrm>
            <a:off x="1151862" y="538720"/>
            <a:ext cx="7550883" cy="5703421"/>
          </a:xfrm>
          <a:prstGeom prst="rect">
            <a:avLst/>
          </a:prstGeom>
        </p:spPr>
      </p:pic>
    </p:spTree>
    <p:extLst>
      <p:ext uri="{BB962C8B-B14F-4D97-AF65-F5344CB8AC3E}">
        <p14:creationId xmlns:p14="http://schemas.microsoft.com/office/powerpoint/2010/main" val="33806917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06899CAD-0000-4C50-9D2C-ECAE51FFED88}"/>
              </a:ext>
            </a:extLst>
          </p:cNvPr>
          <p:cNvGraphicFramePr>
            <a:graphicFrameLocks/>
          </p:cNvGraphicFramePr>
          <p:nvPr>
            <p:extLst>
              <p:ext uri="{D42A27DB-BD31-4B8C-83A1-F6EECF244321}">
                <p14:modId xmlns:p14="http://schemas.microsoft.com/office/powerpoint/2010/main" val="1187893945"/>
              </p:ext>
            </p:extLst>
          </p:nvPr>
        </p:nvGraphicFramePr>
        <p:xfrm>
          <a:off x="1620088" y="134500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4768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B57A7AE0-ABFD-484E-8548-ED86A0A6FB74}"/>
              </a:ext>
            </a:extLst>
          </p:cNvPr>
          <p:cNvGraphicFramePr>
            <a:graphicFrameLocks/>
          </p:cNvGraphicFramePr>
          <p:nvPr>
            <p:extLst>
              <p:ext uri="{D42A27DB-BD31-4B8C-83A1-F6EECF244321}">
                <p14:modId xmlns:p14="http://schemas.microsoft.com/office/powerpoint/2010/main" val="2166764190"/>
              </p:ext>
            </p:extLst>
          </p:nvPr>
        </p:nvGraphicFramePr>
        <p:xfrm>
          <a:off x="1735640"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947249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8D35AA0A-C58C-4011-905E-D601A311A1D6}"/>
              </a:ext>
            </a:extLst>
          </p:cNvPr>
          <p:cNvGraphicFramePr>
            <a:graphicFrameLocks/>
          </p:cNvGraphicFramePr>
          <p:nvPr>
            <p:extLst>
              <p:ext uri="{D42A27DB-BD31-4B8C-83A1-F6EECF244321}">
                <p14:modId xmlns:p14="http://schemas.microsoft.com/office/powerpoint/2010/main" val="1535961932"/>
              </p:ext>
            </p:extLst>
          </p:nvPr>
        </p:nvGraphicFramePr>
        <p:xfrm>
          <a:off x="162008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720125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BE3ECF0B-53DA-45F2-A971-CFA295A4DF6A}"/>
              </a:ext>
            </a:extLst>
          </p:cNvPr>
          <p:cNvGraphicFramePr>
            <a:graphicFrameLocks/>
          </p:cNvGraphicFramePr>
          <p:nvPr>
            <p:extLst>
              <p:ext uri="{D42A27DB-BD31-4B8C-83A1-F6EECF244321}">
                <p14:modId xmlns:p14="http://schemas.microsoft.com/office/powerpoint/2010/main" val="1562355513"/>
              </p:ext>
            </p:extLst>
          </p:nvPr>
        </p:nvGraphicFramePr>
        <p:xfrm>
          <a:off x="1533640" y="140140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192430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968170" y="911994"/>
            <a:ext cx="7996318" cy="5487849"/>
          </a:xfrm>
          <a:prstGeom prst="rect">
            <a:avLst/>
          </a:prstGeom>
          <a:noFill/>
        </p:spPr>
        <p:txBody>
          <a:bodyPr wrap="square" rtlCol="0">
            <a:spAutoFit/>
          </a:bodyPr>
          <a:lstStyle/>
          <a:p>
            <a:pPr>
              <a:lnSpc>
                <a:spcPct val="106000"/>
              </a:lnSpc>
              <a:spcAft>
                <a:spcPts val="800"/>
              </a:spcAf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correspondiente a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“Medio Ambiente” </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presentan los siguientes resultados en respuesta a lo comentado por los encuestados:</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considera que las áreas de trabajo se encuentran:</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Libre de Basura</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87%</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Libre de Olores desagradables </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85%</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Libre de Plagas</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79%</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Libre de Agua estancada </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84%</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considera que en la institución se promueve el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uso correcto de</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Agua</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78%</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Insumos</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74%</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Energía eléctrica </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67%</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Desechos</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73%</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Áreas verdes </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86%</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Por último, cabe mencionar que un 90% de los encuestados tienen interés en cursos de capacitación en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Materia de Medio Ambiente</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caso de que la universidad los ofreciera ellos asistirían.</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6726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66BFD5F7-2EA3-45C0-8D54-68B16BCD967F}"/>
              </a:ext>
            </a:extLst>
          </p:cNvPr>
          <p:cNvPicPr>
            <a:picLocks noChangeAspect="1"/>
          </p:cNvPicPr>
          <p:nvPr/>
        </p:nvPicPr>
        <p:blipFill>
          <a:blip r:embed="rId3"/>
          <a:stretch>
            <a:fillRect/>
          </a:stretch>
        </p:blipFill>
        <p:spPr>
          <a:xfrm>
            <a:off x="1151862" y="548680"/>
            <a:ext cx="7691531" cy="5693462"/>
          </a:xfrm>
          <a:prstGeom prst="rect">
            <a:avLst/>
          </a:prstGeom>
        </p:spPr>
      </p:pic>
    </p:spTree>
    <p:extLst>
      <p:ext uri="{BB962C8B-B14F-4D97-AF65-F5344CB8AC3E}">
        <p14:creationId xmlns:p14="http://schemas.microsoft.com/office/powerpoint/2010/main" val="9688320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16645</TotalTime>
  <Words>4551</Words>
  <Application>Microsoft Office PowerPoint</Application>
  <PresentationFormat>Presentación en pantalla (4:3)</PresentationFormat>
  <Paragraphs>688</Paragraphs>
  <Slides>84</Slides>
  <Notes>71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84</vt:i4>
      </vt:variant>
    </vt:vector>
  </HeadingPairs>
  <TitlesOfParts>
    <vt:vector size="90" baseType="lpstr">
      <vt:lpstr>Arial</vt:lpstr>
      <vt:lpstr>Calibri</vt:lpstr>
      <vt:lpstr>Calibri Light</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Varela</dc:creator>
  <cp:lastModifiedBy>Perla</cp:lastModifiedBy>
  <cp:revision>43</cp:revision>
  <dcterms:created xsi:type="dcterms:W3CDTF">2020-09-26T20:13:04Z</dcterms:created>
  <dcterms:modified xsi:type="dcterms:W3CDTF">2022-04-04T16:37:43Z</dcterms:modified>
</cp:coreProperties>
</file>