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12" r:id="rId3"/>
    <p:sldId id="269" r:id="rId4"/>
    <p:sldId id="328" r:id="rId5"/>
    <p:sldId id="327" r:id="rId6"/>
    <p:sldId id="408" r:id="rId7"/>
    <p:sldId id="326" r:id="rId8"/>
    <p:sldId id="332" r:id="rId9"/>
    <p:sldId id="333" r:id="rId10"/>
    <p:sldId id="404" r:id="rId11"/>
    <p:sldId id="335" r:id="rId12"/>
    <p:sldId id="405" r:id="rId13"/>
    <p:sldId id="406"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28"/>
    <a:srgbClr val="FFA405"/>
    <a:srgbClr val="558ED5"/>
    <a:srgbClr val="FFA535"/>
    <a:srgbClr val="D98D41"/>
    <a:srgbClr val="DA433F"/>
    <a:srgbClr val="33CC33"/>
    <a:srgbClr val="4286D6"/>
    <a:srgbClr val="8460B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izaky\Documents\Practicas%20Profesionales\TOTALES%20POR%20&#193;RE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Recuperado%20autom&#225;ticamente).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799B-4A8C-A99D-48FA0DB93384}"/>
              </c:ext>
            </c:extLst>
          </c:dPt>
          <c:dPt>
            <c:idx val="1"/>
            <c:invertIfNegative val="0"/>
            <c:bubble3D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99B-4A8C-A99D-48FA0DB93384}"/>
              </c:ext>
            </c:extLst>
          </c:dPt>
          <c:dLbls>
            <c:dLbl>
              <c:idx val="0"/>
              <c:tx>
                <c:rich>
                  <a:bodyPr/>
                  <a:lstStyle/>
                  <a:p>
                    <a:r>
                      <a:rPr lang="en-US" dirty="0"/>
                      <a:t>57 %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9B-4A8C-A99D-48FA0DB93384}"/>
                </c:ext>
              </c:extLst>
            </c:dLbl>
            <c:dLbl>
              <c:idx val="1"/>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1700141903"/>
        <c:axId val="1456421375"/>
      </c:barChart>
      <c:catAx>
        <c:axId val="17001419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56421375"/>
        <c:crosses val="autoZero"/>
        <c:auto val="1"/>
        <c:lblAlgn val="ctr"/>
        <c:lblOffset val="100"/>
        <c:noMultiLvlLbl val="0"/>
      </c:catAx>
      <c:valAx>
        <c:axId val="14564213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700141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B1-4A47-8AF3-7ABDC23CD038}"/>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B1-4A47-8AF3-7ABDC23CD038}"/>
                </c:ext>
              </c:extLst>
            </c:dLbl>
            <c:dLbl>
              <c:idx val="2"/>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B1-4A47-8AF3-7ABDC23CD038}"/>
                </c:ext>
              </c:extLst>
            </c:dLbl>
            <c:dLbl>
              <c:idx val="3"/>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B1-4A47-8AF3-7ABDC23CD038}"/>
                </c:ext>
              </c:extLst>
            </c:dLbl>
            <c:dLbl>
              <c:idx val="4"/>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B1-4A47-8AF3-7ABDC23CD038}"/>
                </c:ext>
              </c:extLst>
            </c:dLbl>
            <c:dLbl>
              <c:idx val="5"/>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B1-4A47-8AF3-7ABDC23CD038}"/>
                </c:ext>
              </c:extLst>
            </c:dLbl>
            <c:dLbl>
              <c:idx val="6"/>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B1-4A47-8AF3-7ABDC23CD038}"/>
                </c:ext>
              </c:extLst>
            </c:dLbl>
            <c:dLbl>
              <c:idx val="7"/>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B1-4A47-8AF3-7ABDC23CD0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prea3.1!$I$31:$I$38</c:f>
              <c:strCache>
                <c:ptCount val="8"/>
                <c:pt idx="0">
                  <c:v>TRANSPARENCIA Y RENDICIÓN DE CUENTAS</c:v>
                </c:pt>
                <c:pt idx="1">
                  <c:v>CONSCIENCIA ECOLOGICA</c:v>
                </c:pt>
                <c:pt idx="2">
                  <c:v>RESPOSABILIDAD</c:v>
                </c:pt>
                <c:pt idx="3">
                  <c:v>TOLERANCIA</c:v>
                </c:pt>
                <c:pt idx="4">
                  <c:v>JUSTICIA</c:v>
                </c:pt>
                <c:pt idx="5">
                  <c:v>PROFESIONALISMO E INTEGRIDAD</c:v>
                </c:pt>
                <c:pt idx="6">
                  <c:v>EQUIDAD</c:v>
                </c:pt>
                <c:pt idx="7">
                  <c:v>LEALTAD Y COMPROMISO</c:v>
                </c:pt>
              </c:strCache>
            </c:strRef>
          </c:cat>
          <c:val>
            <c:numRef>
              <c:f>prea3.1!$J$31:$J$38</c:f>
              <c:numCache>
                <c:formatCode>General</c:formatCode>
                <c:ptCount val="8"/>
                <c:pt idx="0" formatCode="###0.0">
                  <c:v>32.653061224489797</c:v>
                </c:pt>
                <c:pt idx="1">
                  <c:v>22.4</c:v>
                </c:pt>
                <c:pt idx="2">
                  <c:v>18.399999999999999</c:v>
                </c:pt>
                <c:pt idx="3">
                  <c:v>16.3</c:v>
                </c:pt>
                <c:pt idx="4">
                  <c:v>14.3</c:v>
                </c:pt>
                <c:pt idx="5">
                  <c:v>10.199999999999999</c:v>
                </c:pt>
                <c:pt idx="6">
                  <c:v>6.1</c:v>
                </c:pt>
                <c:pt idx="7">
                  <c:v>4.0999999999999996</c:v>
                </c:pt>
              </c:numCache>
            </c:numRef>
          </c:val>
          <c:extLst>
            <c:ext xmlns:c16="http://schemas.microsoft.com/office/drawing/2014/chart" uri="{C3380CC4-5D6E-409C-BE32-E72D297353CC}">
              <c16:uniqueId val="{00000000-05B1-4A47-8AF3-7ABDC23CD038}"/>
            </c:ext>
          </c:extLst>
        </c:ser>
        <c:dLbls>
          <c:dLblPos val="inEnd"/>
          <c:showLegendKey val="0"/>
          <c:showVal val="1"/>
          <c:showCatName val="0"/>
          <c:showSerName val="0"/>
          <c:showPercent val="0"/>
          <c:showBubbleSize val="0"/>
        </c:dLbls>
        <c:gapWidth val="100"/>
        <c:overlap val="-24"/>
        <c:axId val="1704690687"/>
        <c:axId val="1707799167"/>
      </c:barChart>
      <c:catAx>
        <c:axId val="17046906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707799167"/>
        <c:crosses val="autoZero"/>
        <c:auto val="1"/>
        <c:lblAlgn val="ctr"/>
        <c:lblOffset val="100"/>
        <c:noMultiLvlLbl val="0"/>
      </c:catAx>
      <c:valAx>
        <c:axId val="17077991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170469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20-4044-BBB1-09E01A0572AA}"/>
                </c:ext>
              </c:extLst>
            </c:dLbl>
            <c:dLbl>
              <c:idx val="1"/>
              <c:tx>
                <c:rich>
                  <a:bodyPr/>
                  <a:lstStyle/>
                  <a:p>
                    <a:r>
                      <a:rPr lang="en-US" dirty="0"/>
                      <a:t>31 %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20-4044-BBB1-09E01A0572AA}"/>
                </c:ext>
              </c:extLst>
            </c:dLbl>
            <c:dLbl>
              <c:idx val="2"/>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20-4044-BBB1-09E01A0572AA}"/>
                </c:ext>
              </c:extLst>
            </c:dLbl>
            <c:dLbl>
              <c:idx val="3"/>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20-4044-BBB1-09E01A0572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prea3.1!$B$51:$B$54</c:f>
              <c:strCache>
                <c:ptCount val="4"/>
                <c:pt idx="0">
                  <c:v>MALA</c:v>
                </c:pt>
                <c:pt idx="1">
                  <c:v>REGULAR</c:v>
                </c:pt>
                <c:pt idx="2">
                  <c:v>BUENA</c:v>
                </c:pt>
                <c:pt idx="3">
                  <c:v>EXCELENTE</c:v>
                </c:pt>
              </c:strCache>
            </c:strRef>
          </c:cat>
          <c:val>
            <c:numRef>
              <c:f>prea3.1!$D$51:$D$54</c:f>
              <c:numCache>
                <c:formatCode>###0.0</c:formatCode>
                <c:ptCount val="4"/>
                <c:pt idx="0">
                  <c:v>16.326530612244898</c:v>
                </c:pt>
                <c:pt idx="1">
                  <c:v>30.612244897959183</c:v>
                </c:pt>
                <c:pt idx="2">
                  <c:v>36.734693877551024</c:v>
                </c:pt>
                <c:pt idx="3">
                  <c:v>16.326530612244898</c:v>
                </c:pt>
              </c:numCache>
            </c:numRef>
          </c:val>
          <c:extLst>
            <c:ext xmlns:c16="http://schemas.microsoft.com/office/drawing/2014/chart" uri="{C3380CC4-5D6E-409C-BE32-E72D297353CC}">
              <c16:uniqueId val="{00000000-3F20-4044-BBB1-09E01A0572AA}"/>
            </c:ext>
          </c:extLst>
        </c:ser>
        <c:dLbls>
          <c:dLblPos val="inEnd"/>
          <c:showLegendKey val="0"/>
          <c:showVal val="1"/>
          <c:showCatName val="0"/>
          <c:showSerName val="0"/>
          <c:showPercent val="0"/>
          <c:showBubbleSize val="0"/>
        </c:dLbls>
        <c:gapWidth val="100"/>
        <c:overlap val="-24"/>
        <c:axId val="1837754655"/>
        <c:axId val="1456423871"/>
      </c:barChart>
      <c:catAx>
        <c:axId val="18377546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56423871"/>
        <c:crosses val="autoZero"/>
        <c:auto val="1"/>
        <c:lblAlgn val="ctr"/>
        <c:lblOffset val="100"/>
        <c:noMultiLvlLbl val="0"/>
      </c:catAx>
      <c:valAx>
        <c:axId val="14564238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754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E1-4151-90AE-D71D62A07006}"/>
                </c:ext>
              </c:extLst>
            </c:dLbl>
            <c:dLbl>
              <c:idx val="1"/>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E1-4151-90AE-D71D62A07006}"/>
                </c:ext>
              </c:extLst>
            </c:dLbl>
            <c:dLbl>
              <c:idx val="2"/>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E1-4151-90AE-D71D62A07006}"/>
                </c:ext>
              </c:extLst>
            </c:dLbl>
            <c:dLbl>
              <c:idx val="3"/>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E1-4151-90AE-D71D62A0700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prea3.1!$B$59:$B$62</c:f>
              <c:strCache>
                <c:ptCount val="4"/>
                <c:pt idx="0">
                  <c:v>MALO</c:v>
                </c:pt>
                <c:pt idx="1">
                  <c:v>REGULAR</c:v>
                </c:pt>
                <c:pt idx="2">
                  <c:v>BUENA</c:v>
                </c:pt>
                <c:pt idx="3">
                  <c:v>EXCELENTE</c:v>
                </c:pt>
              </c:strCache>
            </c:strRef>
          </c:cat>
          <c:val>
            <c:numRef>
              <c:f>prea3.1!$D$59:$D$62</c:f>
              <c:numCache>
                <c:formatCode>###0.0</c:formatCode>
                <c:ptCount val="4"/>
                <c:pt idx="0">
                  <c:v>34.693877551020407</c:v>
                </c:pt>
                <c:pt idx="1">
                  <c:v>24.489795918367346</c:v>
                </c:pt>
                <c:pt idx="2">
                  <c:v>24.489795918367346</c:v>
                </c:pt>
                <c:pt idx="3">
                  <c:v>16.326530612244898</c:v>
                </c:pt>
              </c:numCache>
            </c:numRef>
          </c:val>
          <c:extLst>
            <c:ext xmlns:c16="http://schemas.microsoft.com/office/drawing/2014/chart" uri="{C3380CC4-5D6E-409C-BE32-E72D297353CC}">
              <c16:uniqueId val="{00000000-C5E1-4151-90AE-D71D62A07006}"/>
            </c:ext>
          </c:extLst>
        </c:ser>
        <c:dLbls>
          <c:dLblPos val="inEnd"/>
          <c:showLegendKey val="0"/>
          <c:showVal val="1"/>
          <c:showCatName val="0"/>
          <c:showSerName val="0"/>
          <c:showPercent val="0"/>
          <c:showBubbleSize val="0"/>
        </c:dLbls>
        <c:gapWidth val="100"/>
        <c:overlap val="-24"/>
        <c:axId val="1837762255"/>
        <c:axId val="1707816639"/>
      </c:barChart>
      <c:catAx>
        <c:axId val="18377622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16639"/>
        <c:crosses val="autoZero"/>
        <c:auto val="1"/>
        <c:lblAlgn val="ctr"/>
        <c:lblOffset val="100"/>
        <c:noMultiLvlLbl val="0"/>
      </c:catAx>
      <c:valAx>
        <c:axId val="17078166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762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D9-421E-87D3-361FADD118CF}"/>
                </c:ext>
              </c:extLst>
            </c:dLbl>
            <c:dLbl>
              <c:idx val="1"/>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D9-421E-87D3-361FADD118CF}"/>
                </c:ext>
              </c:extLst>
            </c:dLbl>
            <c:dLbl>
              <c:idx val="2"/>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D9-421E-87D3-361FADD118CF}"/>
                </c:ext>
              </c:extLst>
            </c:dLbl>
            <c:dLbl>
              <c:idx val="3"/>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D9-421E-87D3-361FADD118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prea3.1!$B$67:$B$70</c:f>
              <c:strCache>
                <c:ptCount val="4"/>
                <c:pt idx="0">
                  <c:v>MUY ALTO</c:v>
                </c:pt>
                <c:pt idx="1">
                  <c:v>ALTO</c:v>
                </c:pt>
                <c:pt idx="2">
                  <c:v>MEDIO</c:v>
                </c:pt>
                <c:pt idx="3">
                  <c:v>BAJO</c:v>
                </c:pt>
              </c:strCache>
            </c:strRef>
          </c:cat>
          <c:val>
            <c:numRef>
              <c:f>prea3.1!$D$67:$D$70</c:f>
              <c:numCache>
                <c:formatCode>###0.0</c:formatCode>
                <c:ptCount val="4"/>
                <c:pt idx="0">
                  <c:v>6.1224489795918364</c:v>
                </c:pt>
                <c:pt idx="1">
                  <c:v>24.489795918367346</c:v>
                </c:pt>
                <c:pt idx="2">
                  <c:v>48.979591836734691</c:v>
                </c:pt>
                <c:pt idx="3">
                  <c:v>20.408163265306122</c:v>
                </c:pt>
              </c:numCache>
            </c:numRef>
          </c:val>
          <c:extLst>
            <c:ext xmlns:c16="http://schemas.microsoft.com/office/drawing/2014/chart" uri="{C3380CC4-5D6E-409C-BE32-E72D297353CC}">
              <c16:uniqueId val="{00000000-7AD9-421E-87D3-361FADD118CF}"/>
            </c:ext>
          </c:extLst>
        </c:ser>
        <c:dLbls>
          <c:dLblPos val="inEnd"/>
          <c:showLegendKey val="0"/>
          <c:showVal val="1"/>
          <c:showCatName val="0"/>
          <c:showSerName val="0"/>
          <c:showPercent val="0"/>
          <c:showBubbleSize val="0"/>
        </c:dLbls>
        <c:gapWidth val="100"/>
        <c:overlap val="-24"/>
        <c:axId val="1837763855"/>
        <c:axId val="1832436175"/>
      </c:barChart>
      <c:catAx>
        <c:axId val="18377638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2436175"/>
        <c:crosses val="autoZero"/>
        <c:auto val="1"/>
        <c:lblAlgn val="ctr"/>
        <c:lblOffset val="100"/>
        <c:noMultiLvlLbl val="0"/>
      </c:catAx>
      <c:valAx>
        <c:axId val="18324361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76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9D-436D-9B9B-A0A21B768518}"/>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9D-436D-9B9B-A0A21B768518}"/>
                </c:ext>
              </c:extLst>
            </c:dLbl>
            <c:dLbl>
              <c:idx val="2"/>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9D-436D-9B9B-A0A21B768518}"/>
                </c:ext>
              </c:extLst>
            </c:dLbl>
            <c:dLbl>
              <c:idx val="3"/>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9D-436D-9B9B-A0A21B76851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prea3.1!$B$75:$B$78</c:f>
              <c:strCache>
                <c:ptCount val="4"/>
                <c:pt idx="0">
                  <c:v>MALO</c:v>
                </c:pt>
                <c:pt idx="1">
                  <c:v>REGULAR</c:v>
                </c:pt>
                <c:pt idx="2">
                  <c:v>BUENA</c:v>
                </c:pt>
                <c:pt idx="3">
                  <c:v>EXCELENTE</c:v>
                </c:pt>
              </c:strCache>
            </c:strRef>
          </c:cat>
          <c:val>
            <c:numRef>
              <c:f>prea3.1!$D$75:$D$78</c:f>
              <c:numCache>
                <c:formatCode>###0.0</c:formatCode>
                <c:ptCount val="4"/>
                <c:pt idx="0">
                  <c:v>24.489795918367346</c:v>
                </c:pt>
                <c:pt idx="1">
                  <c:v>36.734693877551024</c:v>
                </c:pt>
                <c:pt idx="2">
                  <c:v>32.653061224489797</c:v>
                </c:pt>
                <c:pt idx="3">
                  <c:v>6.1224489795918364</c:v>
                </c:pt>
              </c:numCache>
            </c:numRef>
          </c:val>
          <c:extLst>
            <c:ext xmlns:c16="http://schemas.microsoft.com/office/drawing/2014/chart" uri="{C3380CC4-5D6E-409C-BE32-E72D297353CC}">
              <c16:uniqueId val="{00000000-E29D-436D-9B9B-A0A21B768518}"/>
            </c:ext>
          </c:extLst>
        </c:ser>
        <c:dLbls>
          <c:dLblPos val="inEnd"/>
          <c:showLegendKey val="0"/>
          <c:showVal val="1"/>
          <c:showCatName val="0"/>
          <c:showSerName val="0"/>
          <c:showPercent val="0"/>
          <c:showBubbleSize val="0"/>
        </c:dLbls>
        <c:gapWidth val="100"/>
        <c:overlap val="-24"/>
        <c:axId val="1808099103"/>
        <c:axId val="1832419119"/>
      </c:barChart>
      <c:catAx>
        <c:axId val="18080991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2419119"/>
        <c:crosses val="autoZero"/>
        <c:auto val="1"/>
        <c:lblAlgn val="ctr"/>
        <c:lblOffset val="100"/>
        <c:noMultiLvlLbl val="0"/>
      </c:catAx>
      <c:valAx>
        <c:axId val="18324191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08099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D6-4E1C-A933-ABCE94E04AB9}"/>
                </c:ext>
              </c:extLst>
            </c:dLbl>
            <c:dLbl>
              <c:idx val="1"/>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D6-4E1C-A933-ABCE94E04AB9}"/>
                </c:ext>
              </c:extLst>
            </c:dLbl>
            <c:dLbl>
              <c:idx val="2"/>
              <c:tx>
                <c:rich>
                  <a:bodyPr/>
                  <a:lstStyle/>
                  <a:p>
                    <a:r>
                      <a:rPr lang="en-US" dirty="0"/>
                      <a:t>29 %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D6-4E1C-A933-ABCE94E04AB9}"/>
                </c:ext>
              </c:extLst>
            </c:dLbl>
            <c:dLbl>
              <c:idx val="3"/>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D6-4E1C-A933-ABCE94E04AB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prea3.1!$B$83:$B$86</c:f>
              <c:strCache>
                <c:ptCount val="4"/>
                <c:pt idx="0">
                  <c:v>MALO</c:v>
                </c:pt>
                <c:pt idx="1">
                  <c:v>REGULAR</c:v>
                </c:pt>
                <c:pt idx="2">
                  <c:v>BUENA</c:v>
                </c:pt>
                <c:pt idx="3">
                  <c:v>EXCELENTE</c:v>
                </c:pt>
              </c:strCache>
            </c:strRef>
          </c:cat>
          <c:val>
            <c:numRef>
              <c:f>prea3.1!$D$83:$D$86</c:f>
              <c:numCache>
                <c:formatCode>###0.0</c:formatCode>
                <c:ptCount val="4"/>
                <c:pt idx="0">
                  <c:v>18.367346938775512</c:v>
                </c:pt>
                <c:pt idx="1">
                  <c:v>38.775510204081634</c:v>
                </c:pt>
                <c:pt idx="2">
                  <c:v>28.571428571428569</c:v>
                </c:pt>
                <c:pt idx="3">
                  <c:v>14.285714285714285</c:v>
                </c:pt>
              </c:numCache>
            </c:numRef>
          </c:val>
          <c:extLst>
            <c:ext xmlns:c16="http://schemas.microsoft.com/office/drawing/2014/chart" uri="{C3380CC4-5D6E-409C-BE32-E72D297353CC}">
              <c16:uniqueId val="{00000000-89D6-4E1C-A933-ABCE94E04AB9}"/>
            </c:ext>
          </c:extLst>
        </c:ser>
        <c:dLbls>
          <c:dLblPos val="inEnd"/>
          <c:showLegendKey val="0"/>
          <c:showVal val="1"/>
          <c:showCatName val="0"/>
          <c:showSerName val="0"/>
          <c:showPercent val="0"/>
          <c:showBubbleSize val="0"/>
        </c:dLbls>
        <c:gapWidth val="100"/>
        <c:overlap val="-24"/>
        <c:axId val="1808125903"/>
        <c:axId val="1707810815"/>
      </c:barChart>
      <c:catAx>
        <c:axId val="18081259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10815"/>
        <c:crosses val="autoZero"/>
        <c:auto val="1"/>
        <c:lblAlgn val="ctr"/>
        <c:lblOffset val="100"/>
        <c:noMultiLvlLbl val="0"/>
      </c:catAx>
      <c:valAx>
        <c:axId val="170781081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08125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C7-445A-90CB-E41F5C92EB99}"/>
                </c:ext>
              </c:extLst>
            </c:dLbl>
            <c:dLbl>
              <c:idx val="1"/>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C7-445A-90CB-E41F5C92EB99}"/>
                </c:ext>
              </c:extLst>
            </c:dLbl>
            <c:dLbl>
              <c:idx val="2"/>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C7-445A-90CB-E41F5C92EB99}"/>
                </c:ext>
              </c:extLst>
            </c:dLbl>
            <c:dLbl>
              <c:idx val="3"/>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C7-445A-90CB-E41F5C92EB9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prea3.1!$B$91:$B$94</c:f>
              <c:strCache>
                <c:ptCount val="4"/>
                <c:pt idx="0">
                  <c:v>MALO</c:v>
                </c:pt>
                <c:pt idx="1">
                  <c:v>REGULAR</c:v>
                </c:pt>
                <c:pt idx="2">
                  <c:v>BUENA</c:v>
                </c:pt>
                <c:pt idx="3">
                  <c:v>EXCELENTE</c:v>
                </c:pt>
              </c:strCache>
            </c:strRef>
          </c:cat>
          <c:val>
            <c:numRef>
              <c:f>prea3.1!$D$91:$D$94</c:f>
              <c:numCache>
                <c:formatCode>###0.0</c:formatCode>
                <c:ptCount val="4"/>
                <c:pt idx="0">
                  <c:v>18.367346938775512</c:v>
                </c:pt>
                <c:pt idx="1">
                  <c:v>38.775510204081634</c:v>
                </c:pt>
                <c:pt idx="2">
                  <c:v>32.653061224489797</c:v>
                </c:pt>
                <c:pt idx="3">
                  <c:v>10.204081632653061</c:v>
                </c:pt>
              </c:numCache>
            </c:numRef>
          </c:val>
          <c:extLst>
            <c:ext xmlns:c16="http://schemas.microsoft.com/office/drawing/2014/chart" uri="{C3380CC4-5D6E-409C-BE32-E72D297353CC}">
              <c16:uniqueId val="{00000000-4DC7-445A-90CB-E41F5C92EB99}"/>
            </c:ext>
          </c:extLst>
        </c:ser>
        <c:dLbls>
          <c:dLblPos val="inEnd"/>
          <c:showLegendKey val="0"/>
          <c:showVal val="1"/>
          <c:showCatName val="0"/>
          <c:showSerName val="0"/>
          <c:showPercent val="0"/>
          <c:showBubbleSize val="0"/>
        </c:dLbls>
        <c:gapWidth val="100"/>
        <c:overlap val="-24"/>
        <c:axId val="1837773455"/>
        <c:axId val="1832414959"/>
      </c:barChart>
      <c:catAx>
        <c:axId val="18377734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2414959"/>
        <c:crosses val="autoZero"/>
        <c:auto val="1"/>
        <c:lblAlgn val="ctr"/>
        <c:lblOffset val="100"/>
        <c:noMultiLvlLbl val="0"/>
      </c:catAx>
      <c:valAx>
        <c:axId val="18324149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773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D3-487C-88B9-8378603265FF}"/>
                </c:ext>
              </c:extLst>
            </c:dLbl>
            <c:dLbl>
              <c:idx val="1"/>
              <c:layout>
                <c:manualLayout>
                  <c:x val="0"/>
                  <c:y val="0.10074874863559073"/>
                </c:manualLayout>
              </c:layout>
              <c:tx>
                <c:rich>
                  <a:bodyPr/>
                  <a:lstStyle/>
                  <a:p>
                    <a:r>
                      <a:rPr lang="en-US" dirty="0"/>
                      <a:t>53 %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D3-487C-88B9-8378603265FF}"/>
                </c:ext>
              </c:extLst>
            </c:dLbl>
            <c:dLbl>
              <c:idx val="2"/>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D3-487C-88B9-8378603265FF}"/>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D3-487C-88B9-8378603265F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prea3.1!$B$99:$B$102</c:f>
              <c:strCache>
                <c:ptCount val="4"/>
                <c:pt idx="0">
                  <c:v>MALO</c:v>
                </c:pt>
                <c:pt idx="1">
                  <c:v>REGULAR</c:v>
                </c:pt>
                <c:pt idx="2">
                  <c:v>BUENA</c:v>
                </c:pt>
                <c:pt idx="3">
                  <c:v>EXCELENTE</c:v>
                </c:pt>
              </c:strCache>
            </c:strRef>
          </c:cat>
          <c:val>
            <c:numRef>
              <c:f>prea3.1!$D$99:$D$102</c:f>
              <c:numCache>
                <c:formatCode>###0.0</c:formatCode>
                <c:ptCount val="4"/>
                <c:pt idx="0">
                  <c:v>28.571428571428569</c:v>
                </c:pt>
                <c:pt idx="1">
                  <c:v>53.061224489795919</c:v>
                </c:pt>
                <c:pt idx="2">
                  <c:v>16.326530612244898</c:v>
                </c:pt>
                <c:pt idx="3">
                  <c:v>2.0408163265306123</c:v>
                </c:pt>
              </c:numCache>
            </c:numRef>
          </c:val>
          <c:extLst>
            <c:ext xmlns:c16="http://schemas.microsoft.com/office/drawing/2014/chart" uri="{C3380CC4-5D6E-409C-BE32-E72D297353CC}">
              <c16:uniqueId val="{00000000-2FD3-487C-88B9-8378603265FF}"/>
            </c:ext>
          </c:extLst>
        </c:ser>
        <c:dLbls>
          <c:dLblPos val="inEnd"/>
          <c:showLegendKey val="0"/>
          <c:showVal val="1"/>
          <c:showCatName val="0"/>
          <c:showSerName val="0"/>
          <c:showPercent val="0"/>
          <c:showBubbleSize val="0"/>
        </c:dLbls>
        <c:gapWidth val="100"/>
        <c:overlap val="-24"/>
        <c:axId val="1795404815"/>
        <c:axId val="1456424703"/>
      </c:barChart>
      <c:catAx>
        <c:axId val="17954048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56424703"/>
        <c:crosses val="autoZero"/>
        <c:auto val="1"/>
        <c:lblAlgn val="ctr"/>
        <c:lblOffset val="100"/>
        <c:noMultiLvlLbl val="0"/>
      </c:catAx>
      <c:valAx>
        <c:axId val="14564247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95404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A6-4690-A073-EFB9511F9C97}"/>
                </c:ext>
              </c:extLst>
            </c:dLbl>
            <c:dLbl>
              <c:idx val="1"/>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A6-4690-A073-EFB9511F9C97}"/>
                </c:ext>
              </c:extLst>
            </c:dLbl>
            <c:dLbl>
              <c:idx val="2"/>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A6-4690-A073-EFB9511F9C97}"/>
                </c:ext>
              </c:extLst>
            </c:dLbl>
            <c:dLbl>
              <c:idx val="3"/>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A6-4690-A073-EFB9511F9C9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prea3.1!$B$107:$B$110</c:f>
              <c:strCache>
                <c:ptCount val="4"/>
                <c:pt idx="0">
                  <c:v>MALO</c:v>
                </c:pt>
                <c:pt idx="1">
                  <c:v>REGULAR</c:v>
                </c:pt>
                <c:pt idx="2">
                  <c:v>BUENA</c:v>
                </c:pt>
                <c:pt idx="3">
                  <c:v>EXCELENTE</c:v>
                </c:pt>
              </c:strCache>
            </c:strRef>
          </c:cat>
          <c:val>
            <c:numRef>
              <c:f>prea3.1!$D$107:$D$110</c:f>
              <c:numCache>
                <c:formatCode>###0.0</c:formatCode>
                <c:ptCount val="4"/>
                <c:pt idx="0">
                  <c:v>18.367346938775512</c:v>
                </c:pt>
                <c:pt idx="1">
                  <c:v>42.857142857142854</c:v>
                </c:pt>
                <c:pt idx="2">
                  <c:v>34.693877551020407</c:v>
                </c:pt>
                <c:pt idx="3">
                  <c:v>4.0816326530612246</c:v>
                </c:pt>
              </c:numCache>
            </c:numRef>
          </c:val>
          <c:extLst>
            <c:ext xmlns:c16="http://schemas.microsoft.com/office/drawing/2014/chart" uri="{C3380CC4-5D6E-409C-BE32-E72D297353CC}">
              <c16:uniqueId val="{00000000-C9A6-4690-A073-EFB9511F9C97}"/>
            </c:ext>
          </c:extLst>
        </c:ser>
        <c:dLbls>
          <c:dLblPos val="inEnd"/>
          <c:showLegendKey val="0"/>
          <c:showVal val="1"/>
          <c:showCatName val="0"/>
          <c:showSerName val="0"/>
          <c:showPercent val="0"/>
          <c:showBubbleSize val="0"/>
        </c:dLbls>
        <c:gapWidth val="100"/>
        <c:overlap val="-24"/>
        <c:axId val="1808093503"/>
        <c:axId val="1832410799"/>
      </c:barChart>
      <c:catAx>
        <c:axId val="18080935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832410799"/>
        <c:crosses val="autoZero"/>
        <c:auto val="1"/>
        <c:lblAlgn val="ctr"/>
        <c:lblOffset val="100"/>
        <c:noMultiLvlLbl val="0"/>
      </c:catAx>
      <c:valAx>
        <c:axId val="18324107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80809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63-4C0E-85C6-0218E3833912}"/>
                </c:ext>
              </c:extLst>
            </c:dLbl>
            <c:dLbl>
              <c:idx val="1"/>
              <c:tx>
                <c:rich>
                  <a:bodyPr/>
                  <a:lstStyle/>
                  <a:p>
                    <a:r>
                      <a:rPr lang="en-US" dirty="0"/>
                      <a:t>71 %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63-4C0E-85C6-0218E38339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prea3.1!$B$115:$B$116</c:f>
              <c:strCache>
                <c:ptCount val="2"/>
                <c:pt idx="0">
                  <c:v>NO</c:v>
                </c:pt>
                <c:pt idx="1">
                  <c:v>SI</c:v>
                </c:pt>
              </c:strCache>
            </c:strRef>
          </c:cat>
          <c:val>
            <c:numRef>
              <c:f>prea3.1!$D$115:$D$116</c:f>
              <c:numCache>
                <c:formatCode>###0.0</c:formatCode>
                <c:ptCount val="2"/>
                <c:pt idx="0">
                  <c:v>28.571428571428569</c:v>
                </c:pt>
                <c:pt idx="1">
                  <c:v>71.428571428571431</c:v>
                </c:pt>
              </c:numCache>
            </c:numRef>
          </c:val>
          <c:extLst>
            <c:ext xmlns:c16="http://schemas.microsoft.com/office/drawing/2014/chart" uri="{C3380CC4-5D6E-409C-BE32-E72D297353CC}">
              <c16:uniqueId val="{00000000-DF63-4C0E-85C6-0218E3833912}"/>
            </c:ext>
          </c:extLst>
        </c:ser>
        <c:dLbls>
          <c:dLblPos val="inEnd"/>
          <c:showLegendKey val="0"/>
          <c:showVal val="1"/>
          <c:showCatName val="0"/>
          <c:showSerName val="0"/>
          <c:showPercent val="0"/>
          <c:showBubbleSize val="0"/>
        </c:dLbls>
        <c:gapWidth val="100"/>
        <c:overlap val="-24"/>
        <c:axId val="1706583711"/>
        <c:axId val="1832414543"/>
      </c:barChart>
      <c:catAx>
        <c:axId val="17065837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2414543"/>
        <c:crosses val="autoZero"/>
        <c:auto val="1"/>
        <c:lblAlgn val="ctr"/>
        <c:lblOffset val="100"/>
        <c:noMultiLvlLbl val="0"/>
      </c:catAx>
      <c:valAx>
        <c:axId val="18324145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658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90-466E-9C93-62A058AA47B7}"/>
                </c:ext>
              </c:extLst>
            </c:dLbl>
            <c:dLbl>
              <c:idx val="1"/>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90-466E-9C93-62A058AA47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prea3.1!$B$121:$B$122</c:f>
              <c:strCache>
                <c:ptCount val="2"/>
                <c:pt idx="0">
                  <c:v>NO</c:v>
                </c:pt>
                <c:pt idx="1">
                  <c:v>SI</c:v>
                </c:pt>
              </c:strCache>
            </c:strRef>
          </c:cat>
          <c:val>
            <c:numRef>
              <c:f>prea3.1!$D$121:$D$122</c:f>
              <c:numCache>
                <c:formatCode>###0.0</c:formatCode>
                <c:ptCount val="2"/>
                <c:pt idx="0">
                  <c:v>59.183673469387756</c:v>
                </c:pt>
                <c:pt idx="1">
                  <c:v>40.816326530612244</c:v>
                </c:pt>
              </c:numCache>
            </c:numRef>
          </c:val>
          <c:extLst>
            <c:ext xmlns:c16="http://schemas.microsoft.com/office/drawing/2014/chart" uri="{C3380CC4-5D6E-409C-BE32-E72D297353CC}">
              <c16:uniqueId val="{00000000-6490-466E-9C93-62A058AA47B7}"/>
            </c:ext>
          </c:extLst>
        </c:ser>
        <c:dLbls>
          <c:dLblPos val="inEnd"/>
          <c:showLegendKey val="0"/>
          <c:showVal val="1"/>
          <c:showCatName val="0"/>
          <c:showSerName val="0"/>
          <c:showPercent val="0"/>
          <c:showBubbleSize val="0"/>
        </c:dLbls>
        <c:gapWidth val="100"/>
        <c:overlap val="-24"/>
        <c:axId val="1808086303"/>
        <c:axId val="1832409551"/>
      </c:barChart>
      <c:catAx>
        <c:axId val="180808630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2409551"/>
        <c:crosses val="autoZero"/>
        <c:auto val="1"/>
        <c:lblAlgn val="ctr"/>
        <c:lblOffset val="100"/>
        <c:noMultiLvlLbl val="0"/>
      </c:catAx>
      <c:valAx>
        <c:axId val="18324095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08086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A6B5A8F-150A-49FC-8D8F-1201E818938D}"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FD-4D84-BE7E-59946C138F10}"/>
                </c:ext>
              </c:extLst>
            </c:dLbl>
            <c:dLbl>
              <c:idx val="1"/>
              <c:tx>
                <c:rich>
                  <a:bodyPr/>
                  <a:lstStyle/>
                  <a:p>
                    <a:fld id="{57B75647-8E2D-45C2-A076-1DD4ED57D94D}"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FD-4D84-BE7E-59946C138F10}"/>
                </c:ext>
              </c:extLst>
            </c:dLbl>
            <c:dLbl>
              <c:idx val="2"/>
              <c:tx>
                <c:rich>
                  <a:bodyPr/>
                  <a:lstStyle/>
                  <a:p>
                    <a:fld id="{3AD170DA-FE9D-4B87-A6AE-C7A8B349CC79}"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5FD-4D84-BE7E-59946C138F1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Sheet1!$G$247:$G$249</c:f>
              <c:strCache>
                <c:ptCount val="3"/>
                <c:pt idx="0">
                  <c:v>SIEMPRE</c:v>
                </c:pt>
                <c:pt idx="1">
                  <c:v>ALGUNAS VECES</c:v>
                </c:pt>
                <c:pt idx="2">
                  <c:v>NUNCA</c:v>
                </c:pt>
              </c:strCache>
            </c:strRef>
          </c:cat>
          <c:val>
            <c:numRef>
              <c:f>Sheet1!$H$247:$H$249</c:f>
              <c:numCache>
                <c:formatCode>General</c:formatCode>
                <c:ptCount val="3"/>
                <c:pt idx="0">
                  <c:v>50</c:v>
                </c:pt>
                <c:pt idx="1">
                  <c:v>47</c:v>
                </c:pt>
                <c:pt idx="2">
                  <c:v>3</c:v>
                </c:pt>
              </c:numCache>
            </c:numRef>
          </c:val>
          <c:extLst>
            <c:ext xmlns:c16="http://schemas.microsoft.com/office/drawing/2014/chart" uri="{C3380CC4-5D6E-409C-BE32-E72D297353CC}">
              <c16:uniqueId val="{00000000-C5FD-4D84-BE7E-59946C138F10}"/>
            </c:ext>
          </c:extLst>
        </c:ser>
        <c:dLbls>
          <c:dLblPos val="inEnd"/>
          <c:showLegendKey val="0"/>
          <c:showVal val="1"/>
          <c:showCatName val="0"/>
          <c:showSerName val="0"/>
          <c:showPercent val="0"/>
          <c:showBubbleSize val="0"/>
        </c:dLbls>
        <c:gapWidth val="100"/>
        <c:overlap val="-24"/>
        <c:axId val="181062767"/>
        <c:axId val="284180223"/>
      </c:barChart>
      <c:catAx>
        <c:axId val="1810627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84180223"/>
        <c:crosses val="autoZero"/>
        <c:auto val="1"/>
        <c:lblAlgn val="ctr"/>
        <c:lblOffset val="100"/>
        <c:noMultiLvlLbl val="0"/>
      </c:catAx>
      <c:valAx>
        <c:axId val="2841802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1062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DCCD333-55F3-45C5-B823-B7BB17A1132C}"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79-4092-BE68-D6B056807E64}"/>
                </c:ext>
              </c:extLst>
            </c:dLbl>
            <c:dLbl>
              <c:idx val="1"/>
              <c:tx>
                <c:rich>
                  <a:bodyPr/>
                  <a:lstStyle/>
                  <a:p>
                    <a:fld id="{865B8721-D9E7-451F-91AC-1E17BE3877D3}"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79-4092-BE68-D6B056807E64}"/>
                </c:ext>
              </c:extLst>
            </c:dLbl>
            <c:dLbl>
              <c:idx val="2"/>
              <c:tx>
                <c:rich>
                  <a:bodyPr/>
                  <a:lstStyle/>
                  <a:p>
                    <a:fld id="{56886667-2D7B-4704-B3C1-709FC54C4A67}" type="VALUE">
                      <a:rPr lang="en-US" smtClean="0"/>
                      <a:pPr/>
                      <a:t>[VALOR]</a:t>
                    </a:fld>
                    <a:r>
                      <a:rPr lang="en-US"/>
                      <a:t> %</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679-4092-BE68-D6B056807E6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Sheet1!$G$256:$G$258</c:f>
              <c:strCache>
                <c:ptCount val="3"/>
                <c:pt idx="0">
                  <c:v>SIEMPRE</c:v>
                </c:pt>
                <c:pt idx="1">
                  <c:v>ALGUNAS VECES</c:v>
                </c:pt>
                <c:pt idx="2">
                  <c:v>NUNCA</c:v>
                </c:pt>
              </c:strCache>
            </c:strRef>
          </c:cat>
          <c:val>
            <c:numRef>
              <c:f>Sheet1!$H$256:$H$258</c:f>
              <c:numCache>
                <c:formatCode>General</c:formatCode>
                <c:ptCount val="3"/>
                <c:pt idx="0">
                  <c:v>22</c:v>
                </c:pt>
                <c:pt idx="1">
                  <c:v>69</c:v>
                </c:pt>
                <c:pt idx="2">
                  <c:v>9</c:v>
                </c:pt>
              </c:numCache>
            </c:numRef>
          </c:val>
          <c:extLst>
            <c:ext xmlns:c16="http://schemas.microsoft.com/office/drawing/2014/chart" uri="{C3380CC4-5D6E-409C-BE32-E72D297353CC}">
              <c16:uniqueId val="{00000000-A679-4092-BE68-D6B056807E64}"/>
            </c:ext>
          </c:extLst>
        </c:ser>
        <c:dLbls>
          <c:dLblPos val="inEnd"/>
          <c:showLegendKey val="0"/>
          <c:showVal val="1"/>
          <c:showCatName val="0"/>
          <c:showSerName val="0"/>
          <c:showPercent val="0"/>
          <c:showBubbleSize val="0"/>
        </c:dLbls>
        <c:gapWidth val="100"/>
        <c:overlap val="-24"/>
        <c:axId val="370162239"/>
        <c:axId val="370419151"/>
      </c:barChart>
      <c:catAx>
        <c:axId val="37016223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419151"/>
        <c:crosses val="autoZero"/>
        <c:auto val="1"/>
        <c:lblAlgn val="ctr"/>
        <c:lblOffset val="100"/>
        <c:noMultiLvlLbl val="0"/>
      </c:catAx>
      <c:valAx>
        <c:axId val="3704191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70162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27-4310-B668-4534FFDA98DE}"/>
                </c:ext>
              </c:extLst>
            </c:dLbl>
            <c:dLbl>
              <c:idx val="1"/>
              <c:layout>
                <c:manualLayout>
                  <c:x val="-3.5794622294863698E-3"/>
                  <c:y val="9.3986110288172817E-2"/>
                </c:manualLayout>
              </c:layout>
              <c:tx>
                <c:rich>
                  <a:bodyPr/>
                  <a:lstStyle/>
                  <a:p>
                    <a:r>
                      <a:rPr lang="en-US" dirty="0"/>
                      <a:t>47 %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27-4310-B668-4534FFDA98DE}"/>
                </c:ext>
              </c:extLst>
            </c:dLbl>
            <c:dLbl>
              <c:idx val="2"/>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27-4310-B668-4534FFDA98DE}"/>
                </c:ext>
              </c:extLst>
            </c:dLbl>
            <c:dLbl>
              <c:idx val="3"/>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27-4310-B668-4534FFDA98D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prea3.1!$B$145:$B$148</c:f>
              <c:strCache>
                <c:ptCount val="4"/>
                <c:pt idx="0">
                  <c:v>PESIMAS</c:v>
                </c:pt>
                <c:pt idx="1">
                  <c:v>MALAS</c:v>
                </c:pt>
                <c:pt idx="2">
                  <c:v>BUENAS</c:v>
                </c:pt>
                <c:pt idx="3">
                  <c:v>EXCELENTE</c:v>
                </c:pt>
              </c:strCache>
            </c:strRef>
          </c:cat>
          <c:val>
            <c:numRef>
              <c:f>prea3.1!$E$145:$E$148</c:f>
              <c:numCache>
                <c:formatCode>###0.0</c:formatCode>
                <c:ptCount val="4"/>
                <c:pt idx="0">
                  <c:v>6.25</c:v>
                </c:pt>
                <c:pt idx="1">
                  <c:v>46.875</c:v>
                </c:pt>
                <c:pt idx="2">
                  <c:v>40.625</c:v>
                </c:pt>
                <c:pt idx="3">
                  <c:v>6.25</c:v>
                </c:pt>
              </c:numCache>
            </c:numRef>
          </c:val>
          <c:extLst>
            <c:ext xmlns:c16="http://schemas.microsoft.com/office/drawing/2014/chart" uri="{C3380CC4-5D6E-409C-BE32-E72D297353CC}">
              <c16:uniqueId val="{00000000-D727-4310-B668-4534FFDA98DE}"/>
            </c:ext>
          </c:extLst>
        </c:ser>
        <c:dLbls>
          <c:dLblPos val="inEnd"/>
          <c:showLegendKey val="0"/>
          <c:showVal val="1"/>
          <c:showCatName val="0"/>
          <c:showSerName val="0"/>
          <c:showPercent val="0"/>
          <c:showBubbleSize val="0"/>
        </c:dLbls>
        <c:gapWidth val="100"/>
        <c:overlap val="-24"/>
        <c:axId val="1710981359"/>
        <c:axId val="1707815391"/>
      </c:barChart>
      <c:catAx>
        <c:axId val="17109813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15391"/>
        <c:crosses val="autoZero"/>
        <c:auto val="1"/>
        <c:lblAlgn val="ctr"/>
        <c:lblOffset val="100"/>
        <c:noMultiLvlLbl val="0"/>
      </c:catAx>
      <c:valAx>
        <c:axId val="17078153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0981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C4-4278-A468-D78A4478992E}"/>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C4-4278-A468-D78A4478992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c:ext xmlns:c16="http://schemas.microsoft.com/office/drawing/2014/chart" uri="{C3380CC4-5D6E-409C-BE32-E72D297353CC}">
              <c16:uniqueId val="{00000000-BAC4-4278-A468-D78A4478992E}"/>
            </c:ext>
          </c:extLst>
        </c:ser>
        <c:dLbls>
          <c:dLblPos val="inEnd"/>
          <c:showLegendKey val="0"/>
          <c:showVal val="1"/>
          <c:showCatName val="0"/>
          <c:showSerName val="0"/>
          <c:showPercent val="0"/>
          <c:showBubbleSize val="0"/>
        </c:dLbls>
        <c:gapWidth val="100"/>
        <c:overlap val="-24"/>
        <c:axId val="1837749055"/>
        <c:axId val="1707814975"/>
      </c:barChart>
      <c:catAx>
        <c:axId val="18377490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14975"/>
        <c:crosses val="autoZero"/>
        <c:auto val="1"/>
        <c:lblAlgn val="ctr"/>
        <c:lblOffset val="100"/>
        <c:noMultiLvlLbl val="0"/>
      </c:catAx>
      <c:valAx>
        <c:axId val="17078149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74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manualLayout>
          <c:xMode val="edge"/>
          <c:yMode val="edge"/>
          <c:x val="0.33884680858043675"/>
          <c:y val="1.232037535430173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9-421D-992E-FD6E9C5BFA76}"/>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9-421D-992E-FD6E9C5BFA7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c:ext xmlns:c16="http://schemas.microsoft.com/office/drawing/2014/chart" uri="{C3380CC4-5D6E-409C-BE32-E72D297353CC}">
              <c16:uniqueId val="{00000000-F7CD-4EDA-9F81-C2E4A775D32F}"/>
            </c:ext>
          </c:extLst>
        </c:ser>
        <c:dLbls>
          <c:dLblPos val="inEnd"/>
          <c:showLegendKey val="0"/>
          <c:showVal val="1"/>
          <c:showCatName val="0"/>
          <c:showSerName val="0"/>
          <c:showPercent val="0"/>
          <c:showBubbleSize val="0"/>
        </c:dLbls>
        <c:gapWidth val="100"/>
        <c:overlap val="-24"/>
        <c:axId val="1837749055"/>
        <c:axId val="1707814975"/>
      </c:barChart>
      <c:catAx>
        <c:axId val="18377490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14975"/>
        <c:crosses val="autoZero"/>
        <c:auto val="1"/>
        <c:lblAlgn val="ctr"/>
        <c:lblOffset val="100"/>
        <c:noMultiLvlLbl val="0"/>
      </c:catAx>
      <c:valAx>
        <c:axId val="170781497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74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4C-4708-9B67-5DE6BEC173F4}"/>
                </c:ext>
              </c:extLst>
            </c:dLbl>
            <c:dLbl>
              <c:idx val="1"/>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4C-4708-9B67-5DE6BEC173F4}"/>
                </c:ext>
              </c:extLst>
            </c:dLbl>
            <c:dLbl>
              <c:idx val="2"/>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4C-4708-9B67-5DE6BEC173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prea3.1!$B$171:$B$173</c:f>
              <c:strCache>
                <c:ptCount val="3"/>
                <c:pt idx="0">
                  <c:v>NUNCA</c:v>
                </c:pt>
                <c:pt idx="1">
                  <c:v>ALGUNAS VECES</c:v>
                </c:pt>
                <c:pt idx="2">
                  <c:v>SIEMPRE</c:v>
                </c:pt>
              </c:strCache>
            </c:strRef>
          </c:cat>
          <c:val>
            <c:numRef>
              <c:f>prea3.1!$E$171:$E$173</c:f>
              <c:numCache>
                <c:formatCode>###0.0</c:formatCode>
                <c:ptCount val="3"/>
                <c:pt idx="0">
                  <c:v>25</c:v>
                </c:pt>
                <c:pt idx="1">
                  <c:v>37.5</c:v>
                </c:pt>
                <c:pt idx="2">
                  <c:v>37.5</c:v>
                </c:pt>
              </c:numCache>
            </c:numRef>
          </c:val>
          <c:extLst>
            <c:ext xmlns:c16="http://schemas.microsoft.com/office/drawing/2014/chart" uri="{C3380CC4-5D6E-409C-BE32-E72D297353CC}">
              <c16:uniqueId val="{00000000-4E4C-4708-9B67-5DE6BEC173F4}"/>
            </c:ext>
          </c:extLst>
        </c:ser>
        <c:dLbls>
          <c:dLblPos val="inEnd"/>
          <c:showLegendKey val="0"/>
          <c:showVal val="1"/>
          <c:showCatName val="0"/>
          <c:showSerName val="0"/>
          <c:showPercent val="0"/>
          <c:showBubbleSize val="0"/>
        </c:dLbls>
        <c:gapWidth val="100"/>
        <c:overlap val="-24"/>
        <c:axId val="1710978559"/>
        <c:axId val="1463703471"/>
      </c:barChart>
      <c:catAx>
        <c:axId val="17109785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63703471"/>
        <c:crosses val="autoZero"/>
        <c:auto val="1"/>
        <c:lblAlgn val="ctr"/>
        <c:lblOffset val="100"/>
        <c:noMultiLvlLbl val="0"/>
      </c:catAx>
      <c:valAx>
        <c:axId val="14637034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097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CA-4644-A831-3A2451ED5927}"/>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CA-4644-A831-3A2451ED5927}"/>
                </c:ext>
              </c:extLst>
            </c:dLbl>
            <c:dLbl>
              <c:idx val="2"/>
              <c:tx>
                <c:rich>
                  <a:bodyPr/>
                  <a:lstStyle/>
                  <a:p>
                    <a:r>
                      <a:rPr lang="en-US" dirty="0"/>
                      <a:t>67 %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1837809055"/>
        <c:axId val="1832414959"/>
      </c:barChart>
      <c:catAx>
        <c:axId val="18378090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2414959"/>
        <c:crosses val="autoZero"/>
        <c:auto val="1"/>
        <c:lblAlgn val="ctr"/>
        <c:lblOffset val="100"/>
        <c:noMultiLvlLbl val="0"/>
      </c:catAx>
      <c:valAx>
        <c:axId val="18324149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83780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39-432C-A4A7-AA1D84B0BBA3}"/>
                </c:ext>
              </c:extLst>
            </c:dLbl>
            <c:dLbl>
              <c:idx val="1"/>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1837761855"/>
        <c:axId val="1456418463"/>
      </c:barChart>
      <c:catAx>
        <c:axId val="18377618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456418463"/>
        <c:crosses val="autoZero"/>
        <c:auto val="1"/>
        <c:lblAlgn val="ctr"/>
        <c:lblOffset val="100"/>
        <c:noMultiLvlLbl val="0"/>
      </c:catAx>
      <c:valAx>
        <c:axId val="14564184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837761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52-45FB-9C57-5204E452C41A}"/>
                </c:ext>
              </c:extLst>
            </c:dLbl>
            <c:dLbl>
              <c:idx val="1"/>
              <c:tx>
                <c:rich>
                  <a:bodyPr/>
                  <a:lstStyle/>
                  <a:p>
                    <a:r>
                      <a:rPr lang="en-US" dirty="0"/>
                      <a:t>67 %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52-45FB-9C57-5204E452C41A}"/>
                </c:ext>
              </c:extLst>
            </c:dLbl>
            <c:dLbl>
              <c:idx val="2"/>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52-45FB-9C57-5204E452C41A}"/>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52-45FB-9C57-5204E452C41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prea3.1!$B$203:$B$206</c:f>
              <c:strCache>
                <c:ptCount val="4"/>
                <c:pt idx="0">
                  <c:v>EXCELENTE</c:v>
                </c:pt>
                <c:pt idx="1">
                  <c:v>BUENAS</c:v>
                </c:pt>
                <c:pt idx="2">
                  <c:v>MALAS</c:v>
                </c:pt>
                <c:pt idx="3">
                  <c:v>PESIMAS</c:v>
                </c:pt>
              </c:strCache>
            </c:strRef>
          </c:cat>
          <c:val>
            <c:numRef>
              <c:f>prea3.1!$D$203:$D$206</c:f>
              <c:numCache>
                <c:formatCode>###0.0</c:formatCode>
                <c:ptCount val="4"/>
                <c:pt idx="0">
                  <c:v>6.1224489795918364</c:v>
                </c:pt>
                <c:pt idx="1">
                  <c:v>67.346938775510196</c:v>
                </c:pt>
                <c:pt idx="2">
                  <c:v>24.489795918367346</c:v>
                </c:pt>
                <c:pt idx="3">
                  <c:v>2.0408163265306123</c:v>
                </c:pt>
              </c:numCache>
            </c:numRef>
          </c:val>
          <c:extLst>
            <c:ext xmlns:c16="http://schemas.microsoft.com/office/drawing/2014/chart" uri="{C3380CC4-5D6E-409C-BE32-E72D297353CC}">
              <c16:uniqueId val="{00000000-7052-45FB-9C57-5204E452C41A}"/>
            </c:ext>
          </c:extLst>
        </c:ser>
        <c:dLbls>
          <c:dLblPos val="inEnd"/>
          <c:showLegendKey val="0"/>
          <c:showVal val="1"/>
          <c:showCatName val="0"/>
          <c:showSerName val="0"/>
          <c:showPercent val="0"/>
          <c:showBubbleSize val="0"/>
        </c:dLbls>
        <c:gapWidth val="100"/>
        <c:overlap val="-24"/>
        <c:axId val="1578709872"/>
        <c:axId val="1087116160"/>
      </c:barChart>
      <c:catAx>
        <c:axId val="157870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87116160"/>
        <c:crosses val="autoZero"/>
        <c:auto val="1"/>
        <c:lblAlgn val="ctr"/>
        <c:lblOffset val="100"/>
        <c:noMultiLvlLbl val="0"/>
      </c:catAx>
      <c:valAx>
        <c:axId val="1087116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87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08-41A1-AF01-850229EFC1E5}"/>
                </c:ext>
              </c:extLst>
            </c:dLbl>
            <c:dLbl>
              <c:idx val="1"/>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08-41A1-AF01-850229EFC1E5}"/>
                </c:ext>
              </c:extLst>
            </c:dLbl>
            <c:dLbl>
              <c:idx val="2"/>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1570029280"/>
        <c:axId val="1577717232"/>
      </c:barChart>
      <c:catAx>
        <c:axId val="1570029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7717232"/>
        <c:crosses val="autoZero"/>
        <c:auto val="1"/>
        <c:lblAlgn val="ctr"/>
        <c:lblOffset val="100"/>
        <c:noMultiLvlLbl val="0"/>
      </c:catAx>
      <c:valAx>
        <c:axId val="157771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002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69-4FF8-8899-831318B16065}"/>
                </c:ext>
              </c:extLst>
            </c:dLbl>
            <c:dLbl>
              <c:idx val="1"/>
              <c:tx>
                <c:rich>
                  <a:bodyPr/>
                  <a:lstStyle/>
                  <a:p>
                    <a:r>
                      <a:rPr lang="en-US" dirty="0"/>
                      <a:t>65 %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69-4FF8-8899-831318B160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prea3.1!$B$225:$B$226</c:f>
              <c:strCache>
                <c:ptCount val="2"/>
                <c:pt idx="0">
                  <c:v>SIEMPRE</c:v>
                </c:pt>
                <c:pt idx="1">
                  <c:v>ALGUNAS VECES</c:v>
                </c:pt>
              </c:strCache>
            </c:strRef>
          </c:cat>
          <c:val>
            <c:numRef>
              <c:f>prea3.1!$D$225:$D$226</c:f>
              <c:numCache>
                <c:formatCode>###0.0</c:formatCode>
                <c:ptCount val="2"/>
                <c:pt idx="0">
                  <c:v>34.693877551020407</c:v>
                </c:pt>
                <c:pt idx="1">
                  <c:v>65.306122448979593</c:v>
                </c:pt>
              </c:numCache>
            </c:numRef>
          </c:val>
          <c:extLst>
            <c:ext xmlns:c16="http://schemas.microsoft.com/office/drawing/2014/chart" uri="{C3380CC4-5D6E-409C-BE32-E72D297353CC}">
              <c16:uniqueId val="{00000000-7269-4FF8-8899-831318B16065}"/>
            </c:ext>
          </c:extLst>
        </c:ser>
        <c:dLbls>
          <c:dLblPos val="inEnd"/>
          <c:showLegendKey val="0"/>
          <c:showVal val="1"/>
          <c:showCatName val="0"/>
          <c:showSerName val="0"/>
          <c:showPercent val="0"/>
          <c:showBubbleSize val="0"/>
        </c:dLbls>
        <c:gapWidth val="100"/>
        <c:overlap val="-24"/>
        <c:axId val="1573879824"/>
        <c:axId val="1577697680"/>
      </c:barChart>
      <c:catAx>
        <c:axId val="1573879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7697680"/>
        <c:crosses val="autoZero"/>
        <c:auto val="1"/>
        <c:lblAlgn val="ctr"/>
        <c:lblOffset val="100"/>
        <c:noMultiLvlLbl val="0"/>
      </c:catAx>
      <c:valAx>
        <c:axId val="1577697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3879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7B-4CB6-A93D-AA02D728D23E}"/>
                </c:ext>
              </c:extLst>
            </c:dLbl>
            <c:dLbl>
              <c:idx val="1"/>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7B-4CB6-A93D-AA02D728D2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prea3.1!$B$234:$B$235</c:f>
              <c:strCache>
                <c:ptCount val="2"/>
                <c:pt idx="0">
                  <c:v>SI</c:v>
                </c:pt>
                <c:pt idx="1">
                  <c:v>NO</c:v>
                </c:pt>
              </c:strCache>
            </c:strRef>
          </c:cat>
          <c:val>
            <c:numRef>
              <c:f>prea3.1!$D$234:$D$235</c:f>
              <c:numCache>
                <c:formatCode>###0.0</c:formatCode>
                <c:ptCount val="2"/>
                <c:pt idx="0">
                  <c:v>59.183673469387756</c:v>
                </c:pt>
                <c:pt idx="1">
                  <c:v>40.816326530612244</c:v>
                </c:pt>
              </c:numCache>
            </c:numRef>
          </c:val>
          <c:extLst>
            <c:ext xmlns:c16="http://schemas.microsoft.com/office/drawing/2014/chart" uri="{C3380CC4-5D6E-409C-BE32-E72D297353CC}">
              <c16:uniqueId val="{00000000-347B-4CB6-A93D-AA02D728D23E}"/>
            </c:ext>
          </c:extLst>
        </c:ser>
        <c:dLbls>
          <c:dLblPos val="inEnd"/>
          <c:showLegendKey val="0"/>
          <c:showVal val="1"/>
          <c:showCatName val="0"/>
          <c:showSerName val="0"/>
          <c:showPercent val="0"/>
          <c:showBubbleSize val="0"/>
        </c:dLbls>
        <c:gapWidth val="100"/>
        <c:overlap val="-24"/>
        <c:axId val="1578711872"/>
        <c:axId val="1577696848"/>
      </c:barChart>
      <c:catAx>
        <c:axId val="157871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7696848"/>
        <c:crosses val="autoZero"/>
        <c:auto val="1"/>
        <c:lblAlgn val="ctr"/>
        <c:lblOffset val="100"/>
        <c:noMultiLvlLbl val="0"/>
      </c:catAx>
      <c:valAx>
        <c:axId val="1577696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871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F8-4A38-9B54-AD475343C508}"/>
                </c:ext>
              </c:extLst>
            </c:dLbl>
            <c:dLbl>
              <c:idx val="1"/>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F8-4A38-9B54-AD475343C508}"/>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F8-4A38-9B54-AD475343C50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prea3.1!$B$244:$B$246</c:f>
              <c:strCache>
                <c:ptCount val="3"/>
                <c:pt idx="0">
                  <c:v>SIEMPRE</c:v>
                </c:pt>
                <c:pt idx="1">
                  <c:v>ALGUNAS VECES</c:v>
                </c:pt>
                <c:pt idx="2">
                  <c:v>NUNCA</c:v>
                </c:pt>
              </c:strCache>
            </c:strRef>
          </c:cat>
          <c:val>
            <c:numRef>
              <c:f>prea3.1!$D$244:$D$246</c:f>
              <c:numCache>
                <c:formatCode>###0.0</c:formatCode>
                <c:ptCount val="3"/>
                <c:pt idx="0">
                  <c:v>44.897959183673471</c:v>
                </c:pt>
                <c:pt idx="1">
                  <c:v>48.979591836734691</c:v>
                </c:pt>
                <c:pt idx="2">
                  <c:v>6.1224489795918364</c:v>
                </c:pt>
              </c:numCache>
            </c:numRef>
          </c:val>
          <c:extLst>
            <c:ext xmlns:c16="http://schemas.microsoft.com/office/drawing/2014/chart" uri="{C3380CC4-5D6E-409C-BE32-E72D297353CC}">
              <c16:uniqueId val="{00000000-07F8-4A38-9B54-AD475343C508}"/>
            </c:ext>
          </c:extLst>
        </c:ser>
        <c:dLbls>
          <c:dLblPos val="inEnd"/>
          <c:showLegendKey val="0"/>
          <c:showVal val="1"/>
          <c:showCatName val="0"/>
          <c:showSerName val="0"/>
          <c:showPercent val="0"/>
          <c:showBubbleSize val="0"/>
        </c:dLbls>
        <c:gapWidth val="100"/>
        <c:overlap val="-24"/>
        <c:axId val="1616555232"/>
        <c:axId val="1577708912"/>
      </c:barChart>
      <c:catAx>
        <c:axId val="1616555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7708912"/>
        <c:crosses val="autoZero"/>
        <c:auto val="1"/>
        <c:lblAlgn val="ctr"/>
        <c:lblOffset val="100"/>
        <c:noMultiLvlLbl val="0"/>
      </c:catAx>
      <c:valAx>
        <c:axId val="1577708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1655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B-4EAC-9A07-E1AE21D214D7}"/>
                </c:ext>
              </c:extLst>
            </c:dLbl>
            <c:dLbl>
              <c:idx val="1"/>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8B-4EAC-9A07-E1AE21D214D7}"/>
                </c:ext>
              </c:extLst>
            </c:dLbl>
            <c:dLbl>
              <c:idx val="2"/>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8B-4EAC-9A07-E1AE21D214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prea3.1!$I$249:$I$251</c:f>
              <c:strCache>
                <c:ptCount val="3"/>
                <c:pt idx="0">
                  <c:v>INSTITUCIONALES</c:v>
                </c:pt>
                <c:pt idx="1">
                  <c:v>DIRECTIVOS</c:v>
                </c:pt>
                <c:pt idx="2">
                  <c:v>CON LOS COMPAÑEROS</c:v>
                </c:pt>
              </c:strCache>
            </c:strRef>
          </c:cat>
          <c:val>
            <c:numRef>
              <c:f>prea3.1!$K$249:$K$251</c:f>
              <c:numCache>
                <c:formatCode>###0.0</c:formatCode>
                <c:ptCount val="3"/>
                <c:pt idx="0">
                  <c:v>44.897959183673471</c:v>
                </c:pt>
                <c:pt idx="1">
                  <c:v>14.285714285714285</c:v>
                </c:pt>
                <c:pt idx="2">
                  <c:v>10.204081632653061</c:v>
                </c:pt>
              </c:numCache>
            </c:numRef>
          </c:val>
          <c:extLst>
            <c:ext xmlns:c16="http://schemas.microsoft.com/office/drawing/2014/chart" uri="{C3380CC4-5D6E-409C-BE32-E72D297353CC}">
              <c16:uniqueId val="{00000000-1F8B-4EAC-9A07-E1AE21D214D7}"/>
            </c:ext>
          </c:extLst>
        </c:ser>
        <c:dLbls>
          <c:dLblPos val="inEnd"/>
          <c:showLegendKey val="0"/>
          <c:showVal val="1"/>
          <c:showCatName val="0"/>
          <c:showSerName val="0"/>
          <c:showPercent val="0"/>
          <c:showBubbleSize val="0"/>
        </c:dLbls>
        <c:gapWidth val="100"/>
        <c:overlap val="-24"/>
        <c:axId val="1568721376"/>
        <c:axId val="1611171120"/>
      </c:barChart>
      <c:catAx>
        <c:axId val="1568721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11171120"/>
        <c:crosses val="autoZero"/>
        <c:auto val="1"/>
        <c:lblAlgn val="ctr"/>
        <c:lblOffset val="100"/>
        <c:noMultiLvlLbl val="0"/>
      </c:catAx>
      <c:valAx>
        <c:axId val="161117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6872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71-4CD6-84E3-8C3DD0BB801C}"/>
                </c:ext>
              </c:extLst>
            </c:dLbl>
            <c:dLbl>
              <c:idx val="1"/>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71-4CD6-84E3-8C3DD0BB801C}"/>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71-4CD6-84E3-8C3DD0BB801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prea3.1!$B$280:$B$282</c:f>
              <c:strCache>
                <c:ptCount val="3"/>
                <c:pt idx="0">
                  <c:v>SIEMPRE</c:v>
                </c:pt>
                <c:pt idx="1">
                  <c:v>ALGUNAS VECES</c:v>
                </c:pt>
                <c:pt idx="2">
                  <c:v>NUNCA</c:v>
                </c:pt>
              </c:strCache>
            </c:strRef>
          </c:cat>
          <c:val>
            <c:numRef>
              <c:f>prea3.1!$D$280:$D$282</c:f>
              <c:numCache>
                <c:formatCode>###0.0</c:formatCode>
                <c:ptCount val="3"/>
                <c:pt idx="0">
                  <c:v>32.653061224489797</c:v>
                </c:pt>
                <c:pt idx="1">
                  <c:v>61.224489795918366</c:v>
                </c:pt>
                <c:pt idx="2">
                  <c:v>6.1224489795918364</c:v>
                </c:pt>
              </c:numCache>
            </c:numRef>
          </c:val>
          <c:extLst>
            <c:ext xmlns:c16="http://schemas.microsoft.com/office/drawing/2014/chart" uri="{C3380CC4-5D6E-409C-BE32-E72D297353CC}">
              <c16:uniqueId val="{00000000-1071-4CD6-84E3-8C3DD0BB801C}"/>
            </c:ext>
          </c:extLst>
        </c:ser>
        <c:dLbls>
          <c:dLblPos val="inEnd"/>
          <c:showLegendKey val="0"/>
          <c:showVal val="1"/>
          <c:showCatName val="0"/>
          <c:showSerName val="0"/>
          <c:showPercent val="0"/>
          <c:showBubbleSize val="0"/>
        </c:dLbls>
        <c:gapWidth val="100"/>
        <c:overlap val="-24"/>
        <c:axId val="1578709072"/>
        <c:axId val="1712312880"/>
      </c:barChart>
      <c:catAx>
        <c:axId val="157870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312880"/>
        <c:crosses val="autoZero"/>
        <c:auto val="1"/>
        <c:lblAlgn val="ctr"/>
        <c:lblOffset val="100"/>
        <c:noMultiLvlLbl val="0"/>
      </c:catAx>
      <c:valAx>
        <c:axId val="1712312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870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F2-43DC-9DAA-343310F46963}"/>
                </c:ext>
              </c:extLst>
            </c:dLbl>
            <c:dLbl>
              <c:idx val="1"/>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F2-43DC-9DAA-343310F46963}"/>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F2-43DC-9DAA-343310F4696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prea3.1!$B$291:$B$293</c:f>
              <c:strCache>
                <c:ptCount val="3"/>
                <c:pt idx="0">
                  <c:v>SIEMPRE</c:v>
                </c:pt>
                <c:pt idx="1">
                  <c:v>ALGUNAS VECES</c:v>
                </c:pt>
                <c:pt idx="2">
                  <c:v>NUNCA</c:v>
                </c:pt>
              </c:strCache>
            </c:strRef>
          </c:cat>
          <c:val>
            <c:numRef>
              <c:f>prea3.1!$D$291:$D$293</c:f>
              <c:numCache>
                <c:formatCode>###0.0</c:formatCode>
                <c:ptCount val="3"/>
                <c:pt idx="0">
                  <c:v>53.061224489795919</c:v>
                </c:pt>
                <c:pt idx="1">
                  <c:v>44.897959183673471</c:v>
                </c:pt>
                <c:pt idx="2">
                  <c:v>2.0408163265306123</c:v>
                </c:pt>
              </c:numCache>
            </c:numRef>
          </c:val>
          <c:extLst>
            <c:ext xmlns:c16="http://schemas.microsoft.com/office/drawing/2014/chart" uri="{C3380CC4-5D6E-409C-BE32-E72D297353CC}">
              <c16:uniqueId val="{00000000-20F2-43DC-9DAA-343310F46963}"/>
            </c:ext>
          </c:extLst>
        </c:ser>
        <c:dLbls>
          <c:dLblPos val="inEnd"/>
          <c:showLegendKey val="0"/>
          <c:showVal val="1"/>
          <c:showCatName val="0"/>
          <c:showSerName val="0"/>
          <c:showPercent val="0"/>
          <c:showBubbleSize val="0"/>
        </c:dLbls>
        <c:gapWidth val="100"/>
        <c:overlap val="-24"/>
        <c:axId val="1578709872"/>
        <c:axId val="1712287920"/>
      </c:barChart>
      <c:catAx>
        <c:axId val="157870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87920"/>
        <c:crosses val="autoZero"/>
        <c:auto val="1"/>
        <c:lblAlgn val="ctr"/>
        <c:lblOffset val="100"/>
        <c:noMultiLvlLbl val="0"/>
      </c:catAx>
      <c:valAx>
        <c:axId val="1712287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870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73-4D78-AA2E-82A3BDB3807C}"/>
                </c:ext>
              </c:extLst>
            </c:dLbl>
            <c:dLbl>
              <c:idx val="1"/>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3-4D78-AA2E-82A3BDB3807C}"/>
                </c:ext>
              </c:extLst>
            </c:dLbl>
            <c:dLbl>
              <c:idx val="2"/>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1573897024"/>
        <c:axId val="1712298320"/>
      </c:barChart>
      <c:catAx>
        <c:axId val="1573897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98320"/>
        <c:crosses val="autoZero"/>
        <c:auto val="1"/>
        <c:lblAlgn val="ctr"/>
        <c:lblOffset val="100"/>
        <c:noMultiLvlLbl val="0"/>
      </c:catAx>
      <c:valAx>
        <c:axId val="1712298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389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2A-4D61-9B0A-E5EE95342815}"/>
                </c:ext>
              </c:extLst>
            </c:dLbl>
            <c:dLbl>
              <c:idx val="1"/>
              <c:tx>
                <c:rich>
                  <a:bodyPr/>
                  <a:lstStyle/>
                  <a:p>
                    <a:r>
                      <a:rPr lang="en-US" dirty="0"/>
                      <a:t>53 %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2A-4D61-9B0A-E5EE95342815}"/>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2A-4D61-9B0A-E5EE9534281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prea3.1!$B$313:$B$315</c:f>
              <c:strCache>
                <c:ptCount val="3"/>
                <c:pt idx="0">
                  <c:v>SIEMPRE</c:v>
                </c:pt>
                <c:pt idx="1">
                  <c:v>ALGUNAS VECES</c:v>
                </c:pt>
                <c:pt idx="2">
                  <c:v>NUNCA</c:v>
                </c:pt>
              </c:strCache>
            </c:strRef>
          </c:cat>
          <c:val>
            <c:numRef>
              <c:f>prea3.1!$D$313:$D$315</c:f>
              <c:numCache>
                <c:formatCode>###0.0</c:formatCode>
                <c:ptCount val="3"/>
                <c:pt idx="0">
                  <c:v>40.816326530612244</c:v>
                </c:pt>
                <c:pt idx="1">
                  <c:v>53.061224489795919</c:v>
                </c:pt>
                <c:pt idx="2">
                  <c:v>6.1224489795918364</c:v>
                </c:pt>
              </c:numCache>
            </c:numRef>
          </c:val>
          <c:extLst>
            <c:ext xmlns:c16="http://schemas.microsoft.com/office/drawing/2014/chart" uri="{C3380CC4-5D6E-409C-BE32-E72D297353CC}">
              <c16:uniqueId val="{00000000-A32A-4D61-9B0A-E5EE95342815}"/>
            </c:ext>
          </c:extLst>
        </c:ser>
        <c:dLbls>
          <c:dLblPos val="inEnd"/>
          <c:showLegendKey val="0"/>
          <c:showVal val="1"/>
          <c:showCatName val="0"/>
          <c:showSerName val="0"/>
          <c:showPercent val="0"/>
          <c:showBubbleSize val="0"/>
        </c:dLbls>
        <c:gapWidth val="100"/>
        <c:overlap val="-24"/>
        <c:axId val="1718137248"/>
        <c:axId val="1712291664"/>
      </c:barChart>
      <c:catAx>
        <c:axId val="1718137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91664"/>
        <c:crosses val="autoZero"/>
        <c:auto val="1"/>
        <c:lblAlgn val="ctr"/>
        <c:lblOffset val="100"/>
        <c:noMultiLvlLbl val="0"/>
      </c:catAx>
      <c:valAx>
        <c:axId val="1712291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8137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C-466A-A5EC-DA8127FEE648}"/>
                </c:ext>
              </c:extLst>
            </c:dLbl>
            <c:dLbl>
              <c:idx val="1"/>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C-466A-A5EC-DA8127FEE6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prea3.1!$B$319:$B$320</c:f>
              <c:strCache>
                <c:ptCount val="2"/>
                <c:pt idx="0">
                  <c:v>SI</c:v>
                </c:pt>
                <c:pt idx="1">
                  <c:v>NO</c:v>
                </c:pt>
              </c:strCache>
            </c:strRef>
          </c:cat>
          <c:val>
            <c:numRef>
              <c:f>prea3.1!$D$319:$D$320</c:f>
              <c:numCache>
                <c:formatCode>###0.0</c:formatCode>
                <c:ptCount val="2"/>
                <c:pt idx="0">
                  <c:v>81.632653061224488</c:v>
                </c:pt>
                <c:pt idx="1">
                  <c:v>18.367346938775512</c:v>
                </c:pt>
              </c:numCache>
            </c:numRef>
          </c:val>
          <c:extLst>
            <c:ext xmlns:c16="http://schemas.microsoft.com/office/drawing/2014/chart" uri="{C3380CC4-5D6E-409C-BE32-E72D297353CC}">
              <c16:uniqueId val="{00000000-C07C-466A-A5EC-DA8127FEE648}"/>
            </c:ext>
          </c:extLst>
        </c:ser>
        <c:dLbls>
          <c:dLblPos val="inEnd"/>
          <c:showLegendKey val="0"/>
          <c:showVal val="1"/>
          <c:showCatName val="0"/>
          <c:showSerName val="0"/>
          <c:showPercent val="0"/>
          <c:showBubbleSize val="0"/>
        </c:dLbls>
        <c:gapWidth val="100"/>
        <c:overlap val="-24"/>
        <c:axId val="1718159248"/>
        <c:axId val="1712290416"/>
      </c:barChart>
      <c:catAx>
        <c:axId val="171815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90416"/>
        <c:crosses val="autoZero"/>
        <c:auto val="1"/>
        <c:lblAlgn val="ctr"/>
        <c:lblOffset val="100"/>
        <c:noMultiLvlLbl val="0"/>
      </c:catAx>
      <c:valAx>
        <c:axId val="1712290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8159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8-4828-B8D6-8EFB24DD222A}"/>
                </c:ext>
              </c:extLst>
            </c:dLbl>
            <c:dLbl>
              <c:idx val="1"/>
              <c:tx>
                <c:rich>
                  <a:bodyPr/>
                  <a:lstStyle/>
                  <a:p>
                    <a:r>
                      <a:rPr lang="en-US" dirty="0"/>
                      <a:t>41 %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C8-4828-B8D6-8EFB24DD222A}"/>
                </c:ext>
              </c:extLst>
            </c:dLbl>
            <c:dLbl>
              <c:idx val="2"/>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C8-4828-B8D6-8EFB24DD222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prea3.1!$B$330:$B$332</c:f>
              <c:strCache>
                <c:ptCount val="3"/>
                <c:pt idx="0">
                  <c:v>SIEMPRE</c:v>
                </c:pt>
                <c:pt idx="1">
                  <c:v>ALGUNAS VECES</c:v>
                </c:pt>
                <c:pt idx="2">
                  <c:v>NUNCA</c:v>
                </c:pt>
              </c:strCache>
            </c:strRef>
          </c:cat>
          <c:val>
            <c:numRef>
              <c:f>prea3.1!$D$330:$D$332</c:f>
              <c:numCache>
                <c:formatCode>###0.0</c:formatCode>
                <c:ptCount val="3"/>
                <c:pt idx="0">
                  <c:v>44.897959183673471</c:v>
                </c:pt>
                <c:pt idx="1">
                  <c:v>40.816326530612244</c:v>
                </c:pt>
                <c:pt idx="2">
                  <c:v>14.285714285714285</c:v>
                </c:pt>
              </c:numCache>
            </c:numRef>
          </c:val>
          <c:extLst>
            <c:ext xmlns:c16="http://schemas.microsoft.com/office/drawing/2014/chart" uri="{C3380CC4-5D6E-409C-BE32-E72D297353CC}">
              <c16:uniqueId val="{00000000-BCC8-4828-B8D6-8EFB24DD222A}"/>
            </c:ext>
          </c:extLst>
        </c:ser>
        <c:dLbls>
          <c:dLblPos val="inEnd"/>
          <c:showLegendKey val="0"/>
          <c:showVal val="1"/>
          <c:showCatName val="0"/>
          <c:showSerName val="0"/>
          <c:showPercent val="0"/>
          <c:showBubbleSize val="0"/>
        </c:dLbls>
        <c:gapWidth val="100"/>
        <c:overlap val="-24"/>
        <c:axId val="1718142448"/>
        <c:axId val="1712317456"/>
      </c:barChart>
      <c:catAx>
        <c:axId val="1718142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317456"/>
        <c:crosses val="autoZero"/>
        <c:auto val="1"/>
        <c:lblAlgn val="ctr"/>
        <c:lblOffset val="100"/>
        <c:noMultiLvlLbl val="0"/>
      </c:catAx>
      <c:valAx>
        <c:axId val="171231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814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1-4C9D-BE64-CBD4C9D1A03A}"/>
                </c:ext>
              </c:extLst>
            </c:dLbl>
            <c:dLbl>
              <c:idx val="1"/>
              <c:tx>
                <c:rich>
                  <a:bodyPr/>
                  <a:lstStyle/>
                  <a:p>
                    <a:r>
                      <a:rPr lang="en-US" dirty="0"/>
                      <a:t>53 %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1-4C9D-BE64-CBD4C9D1A03A}"/>
                </c:ext>
              </c:extLst>
            </c:dLbl>
            <c:dLbl>
              <c:idx val="2"/>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A1-4C9D-BE64-CBD4C9D1A03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prea3.1!$B$341:$B$343</c:f>
              <c:strCache>
                <c:ptCount val="3"/>
                <c:pt idx="0">
                  <c:v>SIEMPRE</c:v>
                </c:pt>
                <c:pt idx="1">
                  <c:v>ALGUNAS VECES</c:v>
                </c:pt>
                <c:pt idx="2">
                  <c:v>NUNCA</c:v>
                </c:pt>
              </c:strCache>
            </c:strRef>
          </c:cat>
          <c:val>
            <c:numRef>
              <c:f>prea3.1!$D$341:$D$343</c:f>
              <c:numCache>
                <c:formatCode>###0.0</c:formatCode>
                <c:ptCount val="3"/>
                <c:pt idx="0">
                  <c:v>34.693877551020407</c:v>
                </c:pt>
                <c:pt idx="1">
                  <c:v>53.061224489795919</c:v>
                </c:pt>
                <c:pt idx="2">
                  <c:v>12.244897959183673</c:v>
                </c:pt>
              </c:numCache>
            </c:numRef>
          </c:val>
          <c:extLst>
            <c:ext xmlns:c16="http://schemas.microsoft.com/office/drawing/2014/chart" uri="{C3380CC4-5D6E-409C-BE32-E72D297353CC}">
              <c16:uniqueId val="{00000000-F1A1-4C9D-BE64-CBD4C9D1A03A}"/>
            </c:ext>
          </c:extLst>
        </c:ser>
        <c:dLbls>
          <c:dLblPos val="inEnd"/>
          <c:showLegendKey val="0"/>
          <c:showVal val="1"/>
          <c:showCatName val="0"/>
          <c:showSerName val="0"/>
          <c:showPercent val="0"/>
          <c:showBubbleSize val="0"/>
        </c:dLbls>
        <c:gapWidth val="100"/>
        <c:overlap val="-24"/>
        <c:axId val="1578362368"/>
        <c:axId val="1712260464"/>
      </c:barChart>
      <c:catAx>
        <c:axId val="157836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60464"/>
        <c:crosses val="autoZero"/>
        <c:auto val="1"/>
        <c:lblAlgn val="ctr"/>
        <c:lblOffset val="100"/>
        <c:noMultiLvlLbl val="0"/>
      </c:catAx>
      <c:valAx>
        <c:axId val="1712260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78362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19-4E9C-806E-FFE5267A9FE9}"/>
                </c:ext>
              </c:extLst>
            </c:dLbl>
            <c:dLbl>
              <c:idx val="1"/>
              <c:tx>
                <c:rich>
                  <a:bodyPr/>
                  <a:lstStyle/>
                  <a:p>
                    <a:r>
                      <a:rPr lang="en-US" dirty="0"/>
                      <a:t>55 %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19-4E9C-806E-FFE5267A9FE9}"/>
                </c:ext>
              </c:extLst>
            </c:dLbl>
            <c:dLbl>
              <c:idx val="2"/>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19-4E9C-806E-FFE5267A9FE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prea3.1!$B$352:$B$354</c:f>
              <c:strCache>
                <c:ptCount val="3"/>
                <c:pt idx="0">
                  <c:v>SIEMPRE</c:v>
                </c:pt>
                <c:pt idx="1">
                  <c:v>ALGUNAS VECES</c:v>
                </c:pt>
                <c:pt idx="2">
                  <c:v>NUNCA</c:v>
                </c:pt>
              </c:strCache>
            </c:strRef>
          </c:cat>
          <c:val>
            <c:numRef>
              <c:f>prea3.1!$D$352:$D$354</c:f>
              <c:numCache>
                <c:formatCode>###0.0</c:formatCode>
                <c:ptCount val="3"/>
                <c:pt idx="0">
                  <c:v>28.571428571428569</c:v>
                </c:pt>
                <c:pt idx="1">
                  <c:v>55.102040816326522</c:v>
                </c:pt>
                <c:pt idx="2">
                  <c:v>16.326530612244898</c:v>
                </c:pt>
              </c:numCache>
            </c:numRef>
          </c:val>
          <c:extLst>
            <c:ext xmlns:c16="http://schemas.microsoft.com/office/drawing/2014/chart" uri="{C3380CC4-5D6E-409C-BE32-E72D297353CC}">
              <c16:uniqueId val="{00000000-2419-4E9C-806E-FFE5267A9FE9}"/>
            </c:ext>
          </c:extLst>
        </c:ser>
        <c:dLbls>
          <c:dLblPos val="inEnd"/>
          <c:showLegendKey val="0"/>
          <c:showVal val="1"/>
          <c:showCatName val="0"/>
          <c:showSerName val="0"/>
          <c:showPercent val="0"/>
          <c:showBubbleSize val="0"/>
        </c:dLbls>
        <c:gapWidth val="100"/>
        <c:overlap val="-24"/>
        <c:axId val="1741260704"/>
        <c:axId val="1712292080"/>
      </c:barChart>
      <c:catAx>
        <c:axId val="1741260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92080"/>
        <c:crosses val="autoZero"/>
        <c:auto val="1"/>
        <c:lblAlgn val="ctr"/>
        <c:lblOffset val="100"/>
        <c:noMultiLvlLbl val="0"/>
      </c:catAx>
      <c:valAx>
        <c:axId val="1712292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260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A1-40C1-B3F7-A83CC5E8649F}"/>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A1-40C1-B3F7-A83CC5E864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prea3.1!$B$362:$B$363</c:f>
              <c:strCache>
                <c:ptCount val="2"/>
                <c:pt idx="0">
                  <c:v>SIEMPRE</c:v>
                </c:pt>
                <c:pt idx="1">
                  <c:v>ALGUNAS VECES</c:v>
                </c:pt>
              </c:strCache>
            </c:strRef>
          </c:cat>
          <c:val>
            <c:numRef>
              <c:f>prea3.1!$D$362:$D$363</c:f>
              <c:numCache>
                <c:formatCode>###0.0</c:formatCode>
                <c:ptCount val="2"/>
                <c:pt idx="0">
                  <c:v>77.551020408163268</c:v>
                </c:pt>
                <c:pt idx="1">
                  <c:v>22.448979591836736</c:v>
                </c:pt>
              </c:numCache>
            </c:numRef>
          </c:val>
          <c:extLst>
            <c:ext xmlns:c16="http://schemas.microsoft.com/office/drawing/2014/chart" uri="{C3380CC4-5D6E-409C-BE32-E72D297353CC}">
              <c16:uniqueId val="{00000000-D5A1-40C1-B3F7-A83CC5E8649F}"/>
            </c:ext>
          </c:extLst>
        </c:ser>
        <c:dLbls>
          <c:dLblPos val="inEnd"/>
          <c:showLegendKey val="0"/>
          <c:showVal val="1"/>
          <c:showCatName val="0"/>
          <c:showSerName val="0"/>
          <c:showPercent val="0"/>
          <c:showBubbleSize val="0"/>
        </c:dLbls>
        <c:gapWidth val="100"/>
        <c:overlap val="-24"/>
        <c:axId val="1741313104"/>
        <c:axId val="1712265872"/>
      </c:barChart>
      <c:catAx>
        <c:axId val="17413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65872"/>
        <c:crosses val="autoZero"/>
        <c:auto val="1"/>
        <c:lblAlgn val="ctr"/>
        <c:lblOffset val="100"/>
        <c:noMultiLvlLbl val="0"/>
      </c:catAx>
      <c:valAx>
        <c:axId val="171226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31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8E-42DB-B810-36987D45E6A8}"/>
                </c:ext>
              </c:extLst>
            </c:dLbl>
            <c:dLbl>
              <c:idx val="1"/>
              <c:tx>
                <c:rich>
                  <a:bodyPr/>
                  <a:lstStyle/>
                  <a:p>
                    <a:r>
                      <a:rPr lang="en-US" dirty="0"/>
                      <a:t>61</a:t>
                    </a:r>
                    <a:r>
                      <a:rPr lang="en-US" baseline="0" dirty="0"/>
                      <a:t>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1741285104"/>
        <c:axId val="1712270448"/>
      </c:barChart>
      <c:catAx>
        <c:axId val="1741285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70448"/>
        <c:crosses val="autoZero"/>
        <c:auto val="1"/>
        <c:lblAlgn val="ctr"/>
        <c:lblOffset val="100"/>
        <c:noMultiLvlLbl val="0"/>
      </c:catAx>
      <c:valAx>
        <c:axId val="1712270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28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39-45C4-A1DF-AC376C396F1D}"/>
                </c:ext>
              </c:extLst>
            </c:dLbl>
            <c:dLbl>
              <c:idx val="1"/>
              <c:tx>
                <c:rich>
                  <a:bodyPr/>
                  <a:lstStyle/>
                  <a:p>
                    <a:r>
                      <a:rPr lang="en-US" dirty="0"/>
                      <a:t>51 %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39-45C4-A1DF-AC376C396F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prea3.1!$B$380:$B$381</c:f>
              <c:strCache>
                <c:ptCount val="2"/>
                <c:pt idx="0">
                  <c:v>SIEMPRE</c:v>
                </c:pt>
                <c:pt idx="1">
                  <c:v>ALGUNAS VECES</c:v>
                </c:pt>
              </c:strCache>
            </c:strRef>
          </c:cat>
          <c:val>
            <c:numRef>
              <c:f>prea3.1!$D$380:$D$381</c:f>
              <c:numCache>
                <c:formatCode>###0.0</c:formatCode>
                <c:ptCount val="2"/>
                <c:pt idx="0">
                  <c:v>48.979591836734691</c:v>
                </c:pt>
                <c:pt idx="1">
                  <c:v>51.020408163265309</c:v>
                </c:pt>
              </c:numCache>
            </c:numRef>
          </c:val>
          <c:extLst>
            <c:ext xmlns:c16="http://schemas.microsoft.com/office/drawing/2014/chart" uri="{C3380CC4-5D6E-409C-BE32-E72D297353CC}">
              <c16:uniqueId val="{00000000-8E39-45C4-A1DF-AC376C396F1D}"/>
            </c:ext>
          </c:extLst>
        </c:ser>
        <c:dLbls>
          <c:dLblPos val="inEnd"/>
          <c:showLegendKey val="0"/>
          <c:showVal val="1"/>
          <c:showCatName val="0"/>
          <c:showSerName val="0"/>
          <c:showPercent val="0"/>
          <c:showBubbleSize val="0"/>
        </c:dLbls>
        <c:gapWidth val="100"/>
        <c:overlap val="-24"/>
        <c:axId val="1741287504"/>
        <c:axId val="1712274192"/>
      </c:barChart>
      <c:catAx>
        <c:axId val="1741287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74192"/>
        <c:crosses val="autoZero"/>
        <c:auto val="1"/>
        <c:lblAlgn val="ctr"/>
        <c:lblOffset val="100"/>
        <c:noMultiLvlLbl val="0"/>
      </c:catAx>
      <c:valAx>
        <c:axId val="1712274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28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C7-458B-B72C-ECCBD1877B51}"/>
                </c:ext>
              </c:extLst>
            </c:dLbl>
            <c:dLbl>
              <c:idx val="1"/>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C7-458B-B72C-ECCBD1877B5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prea3.1!$B$389:$B$390</c:f>
              <c:strCache>
                <c:ptCount val="2"/>
                <c:pt idx="0">
                  <c:v>SI</c:v>
                </c:pt>
                <c:pt idx="1">
                  <c:v>NO</c:v>
                </c:pt>
              </c:strCache>
            </c:strRef>
          </c:cat>
          <c:val>
            <c:numRef>
              <c:f>prea3.1!$D$389:$D$390</c:f>
              <c:numCache>
                <c:formatCode>###0.0</c:formatCode>
                <c:ptCount val="2"/>
                <c:pt idx="0">
                  <c:v>97.959183673469383</c:v>
                </c:pt>
                <c:pt idx="1">
                  <c:v>2.0408163265306123</c:v>
                </c:pt>
              </c:numCache>
            </c:numRef>
          </c:val>
          <c:extLst>
            <c:ext xmlns:c16="http://schemas.microsoft.com/office/drawing/2014/chart" uri="{C3380CC4-5D6E-409C-BE32-E72D297353CC}">
              <c16:uniqueId val="{00000000-B0C7-458B-B72C-ECCBD1877B51}"/>
            </c:ext>
          </c:extLst>
        </c:ser>
        <c:dLbls>
          <c:dLblPos val="inEnd"/>
          <c:showLegendKey val="0"/>
          <c:showVal val="1"/>
          <c:showCatName val="0"/>
          <c:showSerName val="0"/>
          <c:showPercent val="0"/>
          <c:showBubbleSize val="0"/>
        </c:dLbls>
        <c:gapWidth val="100"/>
        <c:overlap val="-24"/>
        <c:axId val="1712555568"/>
        <c:axId val="1712266704"/>
      </c:barChart>
      <c:catAx>
        <c:axId val="1712555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66704"/>
        <c:crosses val="autoZero"/>
        <c:auto val="1"/>
        <c:lblAlgn val="ctr"/>
        <c:lblOffset val="100"/>
        <c:noMultiLvlLbl val="0"/>
      </c:catAx>
      <c:valAx>
        <c:axId val="1712266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55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62-4CEC-B29A-AE199AF72405}"/>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62-4CEC-B29A-AE199AF72405}"/>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1712509168"/>
        <c:axId val="1712322864"/>
      </c:barChart>
      <c:catAx>
        <c:axId val="1712509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322864"/>
        <c:crosses val="autoZero"/>
        <c:auto val="1"/>
        <c:lblAlgn val="ctr"/>
        <c:lblOffset val="100"/>
        <c:noMultiLvlLbl val="0"/>
      </c:catAx>
      <c:valAx>
        <c:axId val="1712322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50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9A-4B55-A4F8-9CBD7D0B94B3}"/>
                </c:ext>
              </c:extLst>
            </c:dLbl>
            <c:dLbl>
              <c:idx val="1"/>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1712539568"/>
        <c:axId val="1712266288"/>
      </c:barChart>
      <c:catAx>
        <c:axId val="1712539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66288"/>
        <c:crosses val="autoZero"/>
        <c:auto val="1"/>
        <c:lblAlgn val="ctr"/>
        <c:lblOffset val="100"/>
        <c:noMultiLvlLbl val="0"/>
      </c:catAx>
      <c:valAx>
        <c:axId val="1712266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53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sz="1800" b="1" i="0" baseline="0" dirty="0">
                <a:effectLst/>
              </a:rPr>
              <a:t>PARTICIPACÓN GENERAL DE TRABAJADORES DEL ÁREA 30 - PREPARATORIA NO. 3 ACAPONETA</a:t>
            </a:r>
            <a:endParaRPr lang="es-MX" dirty="0">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1A4-400E-BDFA-4A5989AC430F}"/>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1A4-400E-BDFA-4A5989AC430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Hoja1!$J$20:$J$21</c:f>
              <c:strCache>
                <c:ptCount val="2"/>
                <c:pt idx="0">
                  <c:v>ENCUESTADOS</c:v>
                </c:pt>
                <c:pt idx="1">
                  <c:v>NO ENCUESTADOS</c:v>
                </c:pt>
              </c:strCache>
            </c:strRef>
          </c:cat>
          <c:val>
            <c:numRef>
              <c:f>Hoja1!$M$20:$M$21</c:f>
              <c:numCache>
                <c:formatCode>0.00%</c:formatCode>
                <c:ptCount val="2"/>
                <c:pt idx="0">
                  <c:v>0.86</c:v>
                </c:pt>
                <c:pt idx="1">
                  <c:v>0.14000000000000001</c:v>
                </c:pt>
              </c:numCache>
            </c:numRef>
          </c:val>
          <c:extLst>
            <c:ext xmlns:c16="http://schemas.microsoft.com/office/drawing/2014/chart" uri="{C3380CC4-5D6E-409C-BE32-E72D297353CC}">
              <c16:uniqueId val="{00000004-31A4-400E-BDFA-4A5989AC430F}"/>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1A-4E54-90B9-BFFD83182DF7}"/>
                </c:ext>
              </c:extLst>
            </c:dLbl>
            <c:dLbl>
              <c:idx val="1"/>
              <c:tx>
                <c:rich>
                  <a:bodyPr/>
                  <a:lstStyle/>
                  <a:p>
                    <a:r>
                      <a:rPr lang="en-US" dirty="0"/>
                      <a:t>39 %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1741294304"/>
        <c:axId val="1712294576"/>
      </c:barChart>
      <c:catAx>
        <c:axId val="174129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94576"/>
        <c:crosses val="autoZero"/>
        <c:auto val="1"/>
        <c:lblAlgn val="ctr"/>
        <c:lblOffset val="100"/>
        <c:noMultiLvlLbl val="0"/>
      </c:catAx>
      <c:valAx>
        <c:axId val="171229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29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E-433F-8B05-146F5AB9FB65}"/>
                </c:ext>
              </c:extLst>
            </c:dLbl>
            <c:dLbl>
              <c:idx val="1"/>
              <c:tx>
                <c:rich>
                  <a:bodyPr/>
                  <a:lstStyle/>
                  <a:p>
                    <a:r>
                      <a:rPr lang="en-US" dirty="0"/>
                      <a:t>74 %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8E-433F-8B05-146F5AB9FB65}"/>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1741446096"/>
        <c:axId val="1712287504"/>
      </c:barChart>
      <c:catAx>
        <c:axId val="174144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87504"/>
        <c:crosses val="autoZero"/>
        <c:auto val="1"/>
        <c:lblAlgn val="ctr"/>
        <c:lblOffset val="100"/>
        <c:noMultiLvlLbl val="0"/>
      </c:catAx>
      <c:valAx>
        <c:axId val="1712287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44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BD-4787-B8E5-F48D51CBD858}"/>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BD-4787-B8E5-F48D51CBD858}"/>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BD-4787-B8E5-F48D51CBD85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prea3.1!$B$436:$B$438</c:f>
              <c:strCache>
                <c:ptCount val="3"/>
                <c:pt idx="0">
                  <c:v>SIEMPRE</c:v>
                </c:pt>
                <c:pt idx="1">
                  <c:v>ALGUNAS VECES</c:v>
                </c:pt>
                <c:pt idx="2">
                  <c:v>NUNCA</c:v>
                </c:pt>
              </c:strCache>
            </c:strRef>
          </c:cat>
          <c:val>
            <c:numRef>
              <c:f>prea3.1!$D$436:$D$438</c:f>
              <c:numCache>
                <c:formatCode>###0.0</c:formatCode>
                <c:ptCount val="3"/>
                <c:pt idx="0">
                  <c:v>61.224489795918366</c:v>
                </c:pt>
                <c:pt idx="1">
                  <c:v>36.734693877551024</c:v>
                </c:pt>
                <c:pt idx="2">
                  <c:v>2.0408163265306123</c:v>
                </c:pt>
              </c:numCache>
            </c:numRef>
          </c:val>
          <c:extLst>
            <c:ext xmlns:c16="http://schemas.microsoft.com/office/drawing/2014/chart" uri="{C3380CC4-5D6E-409C-BE32-E72D297353CC}">
              <c16:uniqueId val="{00000000-0ABD-4787-B8E5-F48D51CBD858}"/>
            </c:ext>
          </c:extLst>
        </c:ser>
        <c:dLbls>
          <c:dLblPos val="inEnd"/>
          <c:showLegendKey val="0"/>
          <c:showVal val="1"/>
          <c:showCatName val="0"/>
          <c:showSerName val="0"/>
          <c:showPercent val="0"/>
          <c:showBubbleSize val="0"/>
        </c:dLbls>
        <c:gapWidth val="100"/>
        <c:overlap val="-24"/>
        <c:axId val="1741395696"/>
        <c:axId val="1712302480"/>
      </c:barChart>
      <c:catAx>
        <c:axId val="1741395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302480"/>
        <c:crosses val="autoZero"/>
        <c:auto val="1"/>
        <c:lblAlgn val="ctr"/>
        <c:lblOffset val="100"/>
        <c:noMultiLvlLbl val="0"/>
      </c:catAx>
      <c:valAx>
        <c:axId val="171230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39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1-4B89-B7AC-D66F62D7232F}"/>
                </c:ext>
              </c:extLst>
            </c:dLbl>
            <c:dLbl>
              <c:idx val="1"/>
              <c:tx>
                <c:rich>
                  <a:bodyPr/>
                  <a:lstStyle/>
                  <a:p>
                    <a:r>
                      <a:rPr lang="en-US" dirty="0"/>
                      <a:t>47 %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21-4B89-B7AC-D66F62D7232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prea3.1!$B$446:$B$447</c:f>
              <c:strCache>
                <c:ptCount val="2"/>
                <c:pt idx="0">
                  <c:v>SI</c:v>
                </c:pt>
                <c:pt idx="1">
                  <c:v>NO</c:v>
                </c:pt>
              </c:strCache>
            </c:strRef>
          </c:cat>
          <c:val>
            <c:numRef>
              <c:f>prea3.1!$D$446:$D$447</c:f>
              <c:numCache>
                <c:formatCode>###0.0</c:formatCode>
                <c:ptCount val="2"/>
                <c:pt idx="0">
                  <c:v>53.061224489795919</c:v>
                </c:pt>
                <c:pt idx="1">
                  <c:v>46.938775510204081</c:v>
                </c:pt>
              </c:numCache>
            </c:numRef>
          </c:val>
          <c:extLst>
            <c:ext xmlns:c16="http://schemas.microsoft.com/office/drawing/2014/chart" uri="{C3380CC4-5D6E-409C-BE32-E72D297353CC}">
              <c16:uniqueId val="{00000000-8321-4B89-B7AC-D66F62D7232F}"/>
            </c:ext>
          </c:extLst>
        </c:ser>
        <c:dLbls>
          <c:dLblPos val="inEnd"/>
          <c:showLegendKey val="0"/>
          <c:showVal val="1"/>
          <c:showCatName val="0"/>
          <c:showSerName val="0"/>
          <c:showPercent val="0"/>
          <c:showBubbleSize val="0"/>
        </c:dLbls>
        <c:gapWidth val="100"/>
        <c:overlap val="-24"/>
        <c:axId val="1719995952"/>
        <c:axId val="1707873648"/>
      </c:barChart>
      <c:catAx>
        <c:axId val="171999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73648"/>
        <c:crosses val="autoZero"/>
        <c:auto val="1"/>
        <c:lblAlgn val="ctr"/>
        <c:lblOffset val="100"/>
        <c:noMultiLvlLbl val="0"/>
      </c:catAx>
      <c:valAx>
        <c:axId val="1707873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999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A7-4DC4-9E5E-335C28E01CC7}"/>
                </c:ext>
              </c:extLst>
            </c:dLbl>
            <c:dLbl>
              <c:idx val="1"/>
              <c:tx>
                <c:rich>
                  <a:bodyPr/>
                  <a:lstStyle/>
                  <a:p>
                    <a:r>
                      <a:rPr lang="en-US" dirty="0"/>
                      <a:t>45 %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1741431696"/>
        <c:axId val="1712264208"/>
      </c:barChart>
      <c:catAx>
        <c:axId val="174143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64208"/>
        <c:crosses val="autoZero"/>
        <c:auto val="1"/>
        <c:lblAlgn val="ctr"/>
        <c:lblOffset val="100"/>
        <c:noMultiLvlLbl val="0"/>
      </c:catAx>
      <c:valAx>
        <c:axId val="1712264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143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62-4AFF-A497-D86BC82C2731}"/>
                </c:ext>
              </c:extLst>
            </c:dLbl>
            <c:dLbl>
              <c:idx val="1"/>
              <c:tx>
                <c:rich>
                  <a:bodyPr/>
                  <a:lstStyle/>
                  <a:p>
                    <a:r>
                      <a:rPr lang="en-US" dirty="0"/>
                      <a:t>65 %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62-4AFF-A497-D86BC82C27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prea3.1!$B$464:$B$465</c:f>
              <c:strCache>
                <c:ptCount val="2"/>
                <c:pt idx="0">
                  <c:v>SI</c:v>
                </c:pt>
                <c:pt idx="1">
                  <c:v>NO</c:v>
                </c:pt>
              </c:strCache>
            </c:strRef>
          </c:cat>
          <c:val>
            <c:numRef>
              <c:f>prea3.1!$D$464:$D$465</c:f>
              <c:numCache>
                <c:formatCode>###0.0</c:formatCode>
                <c:ptCount val="2"/>
                <c:pt idx="0">
                  <c:v>34.693877551020407</c:v>
                </c:pt>
                <c:pt idx="1">
                  <c:v>65.306122448979593</c:v>
                </c:pt>
              </c:numCache>
            </c:numRef>
          </c:val>
          <c:extLst>
            <c:ext xmlns:c16="http://schemas.microsoft.com/office/drawing/2014/chart" uri="{C3380CC4-5D6E-409C-BE32-E72D297353CC}">
              <c16:uniqueId val="{00000000-DF62-4AFF-A497-D86BC82C2731}"/>
            </c:ext>
          </c:extLst>
        </c:ser>
        <c:dLbls>
          <c:showLegendKey val="0"/>
          <c:showVal val="0"/>
          <c:showCatName val="0"/>
          <c:showSerName val="0"/>
          <c:showPercent val="0"/>
          <c:showBubbleSize val="0"/>
        </c:dLbls>
        <c:gapWidth val="100"/>
        <c:overlap val="-24"/>
        <c:axId val="1720098752"/>
        <c:axId val="1707868656"/>
      </c:barChart>
      <c:catAx>
        <c:axId val="1720098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707868656"/>
        <c:crosses val="autoZero"/>
        <c:auto val="1"/>
        <c:lblAlgn val="ctr"/>
        <c:lblOffset val="100"/>
        <c:noMultiLvlLbl val="0"/>
      </c:catAx>
      <c:valAx>
        <c:axId val="1707868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7200987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A4-46DE-8CCD-EB75F00D273E}"/>
                </c:ext>
              </c:extLst>
            </c:dLbl>
            <c:dLbl>
              <c:idx val="1"/>
              <c:tx>
                <c:rich>
                  <a:bodyPr/>
                  <a:lstStyle/>
                  <a:p>
                    <a:r>
                      <a:rPr lang="en-US" dirty="0"/>
                      <a:t>49 %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A4-46DE-8CCD-EB75F00D27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prea3.1!$B$473:$B$474</c:f>
              <c:strCache>
                <c:ptCount val="2"/>
                <c:pt idx="0">
                  <c:v>SI</c:v>
                </c:pt>
                <c:pt idx="1">
                  <c:v>NO</c:v>
                </c:pt>
              </c:strCache>
            </c:strRef>
          </c:cat>
          <c:val>
            <c:numRef>
              <c:f>prea3.1!$D$473:$D$474</c:f>
              <c:numCache>
                <c:formatCode>###0.0</c:formatCode>
                <c:ptCount val="2"/>
                <c:pt idx="0">
                  <c:v>51.020408163265309</c:v>
                </c:pt>
                <c:pt idx="1">
                  <c:v>48.979591836734691</c:v>
                </c:pt>
              </c:numCache>
            </c:numRef>
          </c:val>
          <c:extLst>
            <c:ext xmlns:c16="http://schemas.microsoft.com/office/drawing/2014/chart" uri="{C3380CC4-5D6E-409C-BE32-E72D297353CC}">
              <c16:uniqueId val="{00000000-1DA4-46DE-8CCD-EB75F00D273E}"/>
            </c:ext>
          </c:extLst>
        </c:ser>
        <c:dLbls>
          <c:dLblPos val="inEnd"/>
          <c:showLegendKey val="0"/>
          <c:showVal val="1"/>
          <c:showCatName val="0"/>
          <c:showSerName val="0"/>
          <c:showPercent val="0"/>
          <c:showBubbleSize val="0"/>
        </c:dLbls>
        <c:gapWidth val="100"/>
        <c:overlap val="-24"/>
        <c:axId val="1720099152"/>
        <c:axId val="1707896944"/>
      </c:barChart>
      <c:catAx>
        <c:axId val="172009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96944"/>
        <c:crosses val="autoZero"/>
        <c:auto val="1"/>
        <c:lblAlgn val="ctr"/>
        <c:lblOffset val="100"/>
        <c:noMultiLvlLbl val="0"/>
      </c:catAx>
      <c:valAx>
        <c:axId val="1707896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009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49-457A-807D-8B9E8708F906}"/>
                </c:ext>
              </c:extLst>
            </c:dLbl>
            <c:dLbl>
              <c:idx val="1"/>
              <c:tx>
                <c:rich>
                  <a:bodyPr/>
                  <a:lstStyle/>
                  <a:p>
                    <a:r>
                      <a:rPr lang="en-US" dirty="0"/>
                      <a:t>37 %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49-457A-807D-8B9E8708F90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prea3.1!$B$482:$B$483</c:f>
              <c:strCache>
                <c:ptCount val="2"/>
                <c:pt idx="0">
                  <c:v>SI</c:v>
                </c:pt>
                <c:pt idx="1">
                  <c:v>NO</c:v>
                </c:pt>
              </c:strCache>
            </c:strRef>
          </c:cat>
          <c:val>
            <c:numRef>
              <c:f>prea3.1!$D$482:$D$483</c:f>
              <c:numCache>
                <c:formatCode>###0.0</c:formatCode>
                <c:ptCount val="2"/>
                <c:pt idx="0">
                  <c:v>63.265306122448983</c:v>
                </c:pt>
                <c:pt idx="1">
                  <c:v>36.734693877551024</c:v>
                </c:pt>
              </c:numCache>
            </c:numRef>
          </c:val>
          <c:extLst>
            <c:ext xmlns:c16="http://schemas.microsoft.com/office/drawing/2014/chart" uri="{C3380CC4-5D6E-409C-BE32-E72D297353CC}">
              <c16:uniqueId val="{00000000-3049-457A-807D-8B9E8708F906}"/>
            </c:ext>
          </c:extLst>
        </c:ser>
        <c:dLbls>
          <c:dLblPos val="inEnd"/>
          <c:showLegendKey val="0"/>
          <c:showVal val="1"/>
          <c:showCatName val="0"/>
          <c:showSerName val="0"/>
          <c:showPercent val="0"/>
          <c:showBubbleSize val="0"/>
        </c:dLbls>
        <c:gapWidth val="100"/>
        <c:overlap val="-24"/>
        <c:axId val="1720057552"/>
        <c:axId val="1712286256"/>
      </c:barChart>
      <c:catAx>
        <c:axId val="1720057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86256"/>
        <c:crosses val="autoZero"/>
        <c:auto val="1"/>
        <c:lblAlgn val="ctr"/>
        <c:lblOffset val="100"/>
        <c:noMultiLvlLbl val="0"/>
      </c:catAx>
      <c:valAx>
        <c:axId val="1712286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005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F7-45C5-B7D5-002E9C8E73D8}"/>
                </c:ext>
              </c:extLst>
            </c:dLbl>
            <c:dLbl>
              <c:idx val="1"/>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F7-45C5-B7D5-002E9C8E73D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prea3.1!$B$491:$B$492</c:f>
              <c:strCache>
                <c:ptCount val="2"/>
                <c:pt idx="0">
                  <c:v>SI</c:v>
                </c:pt>
                <c:pt idx="1">
                  <c:v>NO</c:v>
                </c:pt>
              </c:strCache>
            </c:strRef>
          </c:cat>
          <c:val>
            <c:numRef>
              <c:f>prea3.1!$D$491:$D$492</c:f>
              <c:numCache>
                <c:formatCode>###0.0</c:formatCode>
                <c:ptCount val="2"/>
                <c:pt idx="0">
                  <c:v>61.224489795918366</c:v>
                </c:pt>
                <c:pt idx="1">
                  <c:v>38.775510204081634</c:v>
                </c:pt>
              </c:numCache>
            </c:numRef>
          </c:val>
          <c:extLst>
            <c:ext xmlns:c16="http://schemas.microsoft.com/office/drawing/2014/chart" uri="{C3380CC4-5D6E-409C-BE32-E72D297353CC}">
              <c16:uniqueId val="{00000000-B8F7-45C5-B7D5-002E9C8E73D8}"/>
            </c:ext>
          </c:extLst>
        </c:ser>
        <c:dLbls>
          <c:dLblPos val="inEnd"/>
          <c:showLegendKey val="0"/>
          <c:showVal val="1"/>
          <c:showCatName val="0"/>
          <c:showSerName val="0"/>
          <c:showPercent val="0"/>
          <c:showBubbleSize val="0"/>
        </c:dLbls>
        <c:gapWidth val="100"/>
        <c:overlap val="-24"/>
        <c:axId val="1720078352"/>
        <c:axId val="1707841616"/>
      </c:barChart>
      <c:catAx>
        <c:axId val="172007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41616"/>
        <c:crosses val="autoZero"/>
        <c:auto val="1"/>
        <c:lblAlgn val="ctr"/>
        <c:lblOffset val="100"/>
        <c:noMultiLvlLbl val="0"/>
      </c:catAx>
      <c:valAx>
        <c:axId val="1707841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007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02-4219-93EF-D6A30E3D6274}"/>
                </c:ext>
              </c:extLst>
            </c:dLbl>
            <c:dLbl>
              <c:idx val="1"/>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1720095952"/>
        <c:axId val="1712318704"/>
      </c:barChart>
      <c:catAx>
        <c:axId val="172009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318704"/>
        <c:crosses val="autoZero"/>
        <c:auto val="1"/>
        <c:lblAlgn val="ctr"/>
        <c:lblOffset val="100"/>
        <c:noMultiLvlLbl val="0"/>
      </c:catAx>
      <c:valAx>
        <c:axId val="171231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009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 ADMINISTRATIVA</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580-4019-BABC-89B99E2F0D7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580-4019-BABC-89B99E2F0D7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área'!$R$14:$R$15</c:f>
              <c:strCache>
                <c:ptCount val="2"/>
                <c:pt idx="0">
                  <c:v>ENCUESTADOS</c:v>
                </c:pt>
                <c:pt idx="1">
                  <c:v>NO ENCUESTADOS</c:v>
                </c:pt>
              </c:strCache>
            </c:strRef>
          </c:cat>
          <c:val>
            <c:numRef>
              <c:f>'Encuestados por área'!$S$14:$S$15</c:f>
              <c:numCache>
                <c:formatCode>0%</c:formatCode>
                <c:ptCount val="2"/>
                <c:pt idx="0">
                  <c:v>0.2</c:v>
                </c:pt>
                <c:pt idx="1">
                  <c:v>0.8</c:v>
                </c:pt>
              </c:numCache>
            </c:numRef>
          </c:val>
          <c:extLst>
            <c:ext xmlns:c16="http://schemas.microsoft.com/office/drawing/2014/chart" uri="{C3380CC4-5D6E-409C-BE32-E72D297353CC}">
              <c16:uniqueId val="{00000004-5580-4019-BABC-89B99E2F0D7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17-42C1-A16D-907A85B146EE}"/>
                </c:ext>
              </c:extLst>
            </c:dLbl>
            <c:dLbl>
              <c:idx val="1"/>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17-42C1-A16D-907A85B146E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prea3.1!$B$509:$B$510</c:f>
              <c:strCache>
                <c:ptCount val="2"/>
                <c:pt idx="0">
                  <c:v>SI</c:v>
                </c:pt>
                <c:pt idx="1">
                  <c:v>NO</c:v>
                </c:pt>
              </c:strCache>
            </c:strRef>
          </c:cat>
          <c:val>
            <c:numRef>
              <c:f>prea3.1!$D$509:$D$510</c:f>
              <c:numCache>
                <c:formatCode>###0.0</c:formatCode>
                <c:ptCount val="2"/>
                <c:pt idx="0">
                  <c:v>57.142857142857139</c:v>
                </c:pt>
                <c:pt idx="1">
                  <c:v>42.857142857142854</c:v>
                </c:pt>
              </c:numCache>
            </c:numRef>
          </c:val>
          <c:extLst>
            <c:ext xmlns:c16="http://schemas.microsoft.com/office/drawing/2014/chart" uri="{C3380CC4-5D6E-409C-BE32-E72D297353CC}">
              <c16:uniqueId val="{00000000-D017-42C1-A16D-907A85B146EE}"/>
            </c:ext>
          </c:extLst>
        </c:ser>
        <c:dLbls>
          <c:dLblPos val="inEnd"/>
          <c:showLegendKey val="0"/>
          <c:showVal val="1"/>
          <c:showCatName val="0"/>
          <c:showSerName val="0"/>
          <c:showPercent val="0"/>
          <c:showBubbleSize val="0"/>
        </c:dLbls>
        <c:gapWidth val="100"/>
        <c:overlap val="-24"/>
        <c:axId val="1720001552"/>
        <c:axId val="1707876976"/>
      </c:barChart>
      <c:catAx>
        <c:axId val="1720001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76976"/>
        <c:crosses val="autoZero"/>
        <c:auto val="1"/>
        <c:lblAlgn val="ctr"/>
        <c:lblOffset val="100"/>
        <c:noMultiLvlLbl val="0"/>
      </c:catAx>
      <c:valAx>
        <c:axId val="1707876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000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solidFill>
                  <a:schemeClr val="tx1"/>
                </a:solidFill>
              </a:rPr>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D5-418C-B351-5D958CC7D2D7}"/>
                </c:ext>
              </c:extLst>
            </c:dLbl>
            <c:dLbl>
              <c:idx val="1"/>
              <c:layout>
                <c:manualLayout>
                  <c:x val="1.2447917228211489E-2"/>
                  <c:y val="9.4037357918925965E-2"/>
                </c:manualLayout>
              </c:layout>
              <c:tx>
                <c:rich>
                  <a:bodyPr/>
                  <a:lstStyle/>
                  <a:p>
                    <a:r>
                      <a:rPr lang="en-US" dirty="0"/>
                      <a:t>33 %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D5-418C-B351-5D958CC7D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prea3.1!$B$518:$B$519</c:f>
              <c:strCache>
                <c:ptCount val="2"/>
                <c:pt idx="0">
                  <c:v>SI</c:v>
                </c:pt>
                <c:pt idx="1">
                  <c:v>NO</c:v>
                </c:pt>
              </c:strCache>
            </c:strRef>
          </c:cat>
          <c:val>
            <c:numRef>
              <c:f>prea3.1!$D$518:$D$519</c:f>
              <c:numCache>
                <c:formatCode>###0.0</c:formatCode>
                <c:ptCount val="2"/>
                <c:pt idx="0">
                  <c:v>67.346938775510196</c:v>
                </c:pt>
                <c:pt idx="1">
                  <c:v>32.653061224489797</c:v>
                </c:pt>
              </c:numCache>
            </c:numRef>
          </c:val>
          <c:extLst>
            <c:ext xmlns:c16="http://schemas.microsoft.com/office/drawing/2014/chart" uri="{C3380CC4-5D6E-409C-BE32-E72D297353CC}">
              <c16:uniqueId val="{00000000-57D5-418C-B351-5D958CC7D2D7}"/>
            </c:ext>
          </c:extLst>
        </c:ser>
        <c:dLbls>
          <c:dLblPos val="inEnd"/>
          <c:showLegendKey val="0"/>
          <c:showVal val="1"/>
          <c:showCatName val="0"/>
          <c:showSerName val="0"/>
          <c:showPercent val="0"/>
          <c:showBubbleSize val="0"/>
        </c:dLbls>
        <c:gapWidth val="100"/>
        <c:overlap val="-24"/>
        <c:axId val="1720017552"/>
        <c:axId val="1707847024"/>
      </c:barChart>
      <c:catAx>
        <c:axId val="1720017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707847024"/>
        <c:crosses val="autoZero"/>
        <c:auto val="1"/>
        <c:lblAlgn val="ctr"/>
        <c:lblOffset val="100"/>
        <c:noMultiLvlLbl val="0"/>
      </c:catAx>
      <c:valAx>
        <c:axId val="1707847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72001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2E-4C27-B443-7B61B27514CE}"/>
                </c:ext>
              </c:extLst>
            </c:dLbl>
            <c:dLbl>
              <c:idx val="1"/>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2E-4C27-B443-7B61B27514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prea3.1!$B$527:$B$528</c:f>
              <c:strCache>
                <c:ptCount val="2"/>
                <c:pt idx="0">
                  <c:v>SI</c:v>
                </c:pt>
                <c:pt idx="1">
                  <c:v>NO</c:v>
                </c:pt>
              </c:strCache>
            </c:strRef>
          </c:cat>
          <c:val>
            <c:numRef>
              <c:f>prea3.1!$D$527:$D$528</c:f>
              <c:numCache>
                <c:formatCode>###0.0</c:formatCode>
                <c:ptCount val="2"/>
                <c:pt idx="0">
                  <c:v>89.795918367346943</c:v>
                </c:pt>
                <c:pt idx="1">
                  <c:v>10.204081632653061</c:v>
                </c:pt>
              </c:numCache>
            </c:numRef>
          </c:val>
          <c:extLst>
            <c:ext xmlns:c16="http://schemas.microsoft.com/office/drawing/2014/chart" uri="{C3380CC4-5D6E-409C-BE32-E72D297353CC}">
              <c16:uniqueId val="{00000000-732E-4C27-B443-7B61B27514CE}"/>
            </c:ext>
          </c:extLst>
        </c:ser>
        <c:dLbls>
          <c:dLblPos val="inEnd"/>
          <c:showLegendKey val="0"/>
          <c:showVal val="1"/>
          <c:showCatName val="0"/>
          <c:showSerName val="0"/>
          <c:showPercent val="0"/>
          <c:showBubbleSize val="0"/>
        </c:dLbls>
        <c:gapWidth val="100"/>
        <c:overlap val="-24"/>
        <c:axId val="1745374224"/>
        <c:axId val="1712267536"/>
      </c:barChart>
      <c:catAx>
        <c:axId val="1745374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12267536"/>
        <c:crosses val="autoZero"/>
        <c:auto val="1"/>
        <c:lblAlgn val="ctr"/>
        <c:lblOffset val="100"/>
        <c:noMultiLvlLbl val="0"/>
      </c:catAx>
      <c:valAx>
        <c:axId val="1712267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45374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 DOCENTE</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088-4DBD-89E1-4D222DAB02F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088-4DBD-89E1-4D222DAB02F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área'!$R$16:$R$17</c:f>
              <c:strCache>
                <c:ptCount val="2"/>
                <c:pt idx="0">
                  <c:v>ENCUESTADOS</c:v>
                </c:pt>
                <c:pt idx="1">
                  <c:v>NO ENCUESTADOS</c:v>
                </c:pt>
              </c:strCache>
            </c:strRef>
          </c:cat>
          <c:val>
            <c:numRef>
              <c:f>'Encuestados por área'!$S$16:$S$17</c:f>
              <c:numCache>
                <c:formatCode>0%</c:formatCode>
                <c:ptCount val="2"/>
                <c:pt idx="0">
                  <c:v>0.87</c:v>
                </c:pt>
                <c:pt idx="1">
                  <c:v>0.13</c:v>
                </c:pt>
              </c:numCache>
            </c:numRef>
          </c:val>
          <c:extLst>
            <c:ext xmlns:c16="http://schemas.microsoft.com/office/drawing/2014/chart" uri="{C3380CC4-5D6E-409C-BE32-E72D297353CC}">
              <c16:uniqueId val="{00000004-F088-4DBD-89E1-4D222DAB02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C9-42DF-B255-D49B8CA74D81}"/>
                </c:ext>
              </c:extLst>
            </c:dLbl>
            <c:dLbl>
              <c:idx val="1"/>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C9-42DF-B255-D49B8CA74D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prea3.1!$B$4:$B$5</c:f>
              <c:strCache>
                <c:ptCount val="2"/>
                <c:pt idx="0">
                  <c:v>SI SE SIENTE ORGULLOSO</c:v>
                </c:pt>
                <c:pt idx="1">
                  <c:v>NO SE SIENTE ORGULLOSO</c:v>
                </c:pt>
              </c:strCache>
            </c:strRef>
          </c:cat>
          <c:val>
            <c:numRef>
              <c:f>prea3.1!$D$4:$D$5</c:f>
              <c:numCache>
                <c:formatCode>###0.0</c:formatCode>
                <c:ptCount val="2"/>
                <c:pt idx="0">
                  <c:v>93.877551020408163</c:v>
                </c:pt>
                <c:pt idx="1">
                  <c:v>6.1224489795918364</c:v>
                </c:pt>
              </c:numCache>
            </c:numRef>
          </c:val>
          <c:extLst>
            <c:ext xmlns:c16="http://schemas.microsoft.com/office/drawing/2014/chart" uri="{C3380CC4-5D6E-409C-BE32-E72D297353CC}">
              <c16:uniqueId val="{00000000-8FC9-42DF-B255-D49B8CA74D81}"/>
            </c:ext>
          </c:extLst>
        </c:ser>
        <c:dLbls>
          <c:dLblPos val="inEnd"/>
          <c:showLegendKey val="0"/>
          <c:showVal val="1"/>
          <c:showCatName val="0"/>
          <c:showSerName val="0"/>
          <c:showPercent val="0"/>
          <c:showBubbleSize val="0"/>
        </c:dLbls>
        <c:gapWidth val="100"/>
        <c:overlap val="-24"/>
        <c:axId val="1704670287"/>
        <c:axId val="1707792511"/>
      </c:barChart>
      <c:catAx>
        <c:axId val="17046702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792511"/>
        <c:crosses val="autoZero"/>
        <c:auto val="1"/>
        <c:lblAlgn val="ctr"/>
        <c:lblOffset val="100"/>
        <c:noMultiLvlLbl val="0"/>
      </c:catAx>
      <c:valAx>
        <c:axId val="1707792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4670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EF-4758-9552-B6C2167120ED}"/>
                </c:ext>
              </c:extLst>
            </c:dLbl>
            <c:dLbl>
              <c:idx val="1"/>
              <c:tx>
                <c:rich>
                  <a:bodyPr/>
                  <a:lstStyle/>
                  <a:p>
                    <a:r>
                      <a:rPr lang="en-US" dirty="0"/>
                      <a:t>74 %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EF-4758-9552-B6C2167120ED}"/>
                </c:ext>
              </c:extLst>
            </c:dLbl>
            <c:dLbl>
              <c:idx val="2"/>
              <c:tx>
                <c:rich>
                  <a:bodyPr/>
                  <a:lstStyle/>
                  <a:p>
                    <a:r>
                      <a:rPr lang="en-US" dirty="0"/>
                      <a:t>61 %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1704663887"/>
        <c:axId val="1707803743"/>
      </c:barChart>
      <c:catAx>
        <c:axId val="17046638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7803743"/>
        <c:crosses val="autoZero"/>
        <c:auto val="1"/>
        <c:lblAlgn val="ctr"/>
        <c:lblOffset val="100"/>
        <c:noMultiLvlLbl val="0"/>
      </c:catAx>
      <c:valAx>
        <c:axId val="17078037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04663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31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29774" y="4653137"/>
            <a:ext cx="7696018" cy="646331"/>
          </a:xfrm>
          <a:prstGeom prst="rect">
            <a:avLst/>
          </a:prstGeom>
          <a:noFill/>
        </p:spPr>
        <p:txBody>
          <a:bodyPr wrap="none" rtlCol="0">
            <a:spAutoFit/>
          </a:bodyPr>
          <a:lstStyle/>
          <a:p>
            <a:pPr algn="ctr"/>
            <a:r>
              <a:rPr lang="es-MX" b="1" dirty="0"/>
              <a:t>RESULTADOS EVALUACIÓN DE </a:t>
            </a:r>
          </a:p>
          <a:p>
            <a:pPr algn="ctr"/>
            <a:r>
              <a:rPr lang="es-MX" b="1" dirty="0"/>
              <a:t>AMBIENTE DE TRABAJO 2019 DEL </a:t>
            </a:r>
            <a:r>
              <a:rPr lang="es-MX" sz="1800" b="1" i="0" baseline="0" dirty="0">
                <a:effectLst/>
              </a:rPr>
              <a:t>ÁREA 30 - PREPARATORIA NO. </a:t>
            </a:r>
            <a:r>
              <a:rPr lang="es-MX" b="1"/>
              <a:t>3 ACAPONETA</a:t>
            </a:r>
            <a:endParaRPr lang="es-MX" b="1" dirty="0"/>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6343805B-52A3-424F-BF66-54514BBE2CC4}"/>
              </a:ext>
            </a:extLst>
          </p:cNvPr>
          <p:cNvGraphicFramePr>
            <a:graphicFrameLocks/>
          </p:cNvGraphicFramePr>
          <p:nvPr>
            <p:extLst>
              <p:ext uri="{D42A27DB-BD31-4B8C-83A1-F6EECF244321}">
                <p14:modId xmlns:p14="http://schemas.microsoft.com/office/powerpoint/2010/main" val="1034999748"/>
              </p:ext>
            </p:extLst>
          </p:nvPr>
        </p:nvGraphicFramePr>
        <p:xfrm>
          <a:off x="1162264" y="1265485"/>
          <a:ext cx="7180441" cy="4107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7A1EE5A3-730E-4A0D-B933-DACD4CC2B1AF}"/>
              </a:ext>
            </a:extLst>
          </p:cNvPr>
          <p:cNvGraphicFramePr>
            <a:graphicFrameLocks/>
          </p:cNvGraphicFramePr>
          <p:nvPr>
            <p:extLst>
              <p:ext uri="{D42A27DB-BD31-4B8C-83A1-F6EECF244321}">
                <p14:modId xmlns:p14="http://schemas.microsoft.com/office/powerpoint/2010/main" val="2994012394"/>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A6F83D73-58CF-4163-BECC-1B74A2FE27CB}"/>
              </a:ext>
            </a:extLst>
          </p:cNvPr>
          <p:cNvGraphicFramePr>
            <a:graphicFrameLocks/>
          </p:cNvGraphicFramePr>
          <p:nvPr>
            <p:extLst>
              <p:ext uri="{D42A27DB-BD31-4B8C-83A1-F6EECF244321}">
                <p14:modId xmlns:p14="http://schemas.microsoft.com/office/powerpoint/2010/main" val="1733544645"/>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1">
            <a:extLst>
              <a:ext uri="{FF2B5EF4-FFF2-40B4-BE49-F238E27FC236}">
                <a16:creationId xmlns:a16="http://schemas.microsoft.com/office/drawing/2014/main"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a:extLst>
              <a:ext uri="{FF2B5EF4-FFF2-40B4-BE49-F238E27FC236}">
                <a16:creationId xmlns:a16="http://schemas.microsoft.com/office/drawing/2014/main" id="{1AA1A326-BDCD-49BD-BF3C-F9E2E01BDDC2}"/>
              </a:ext>
            </a:extLst>
          </p:cNvPr>
          <p:cNvGraphicFramePr>
            <a:graphicFrameLocks/>
          </p:cNvGraphicFramePr>
          <p:nvPr>
            <p:extLst>
              <p:ext uri="{D42A27DB-BD31-4B8C-83A1-F6EECF244321}">
                <p14:modId xmlns:p14="http://schemas.microsoft.com/office/powerpoint/2010/main" val="1466386704"/>
              </p:ext>
            </p:extLst>
          </p:nvPr>
        </p:nvGraphicFramePr>
        <p:xfrm>
          <a:off x="1010621" y="1547246"/>
          <a:ext cx="7783722" cy="4065304"/>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id="{50538126-BEDC-4AB1-B297-9C259C51B19C}"/>
              </a:ext>
            </a:extLst>
          </p:cNvPr>
          <p:cNvSpPr txBox="1"/>
          <p:nvPr/>
        </p:nvSpPr>
        <p:spPr>
          <a:xfrm>
            <a:off x="1718916" y="369714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id="{90684A58-374A-4790-81C9-A571F5AC6682}"/>
              </a:ext>
            </a:extLst>
          </p:cNvPr>
          <p:cNvSpPr txBox="1"/>
          <p:nvPr/>
        </p:nvSpPr>
        <p:spPr>
          <a:xfrm>
            <a:off x="2659870" y="401630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id="{8D40DFDC-D321-4C8F-B9CC-90298003446E}"/>
              </a:ext>
            </a:extLst>
          </p:cNvPr>
          <p:cNvSpPr txBox="1"/>
          <p:nvPr/>
        </p:nvSpPr>
        <p:spPr>
          <a:xfrm>
            <a:off x="3529083" y="4154803"/>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id="{C26CFD88-3942-4BE6-8A22-3F48BA34B0A7}"/>
              </a:ext>
            </a:extLst>
          </p:cNvPr>
          <p:cNvSpPr txBox="1"/>
          <p:nvPr/>
        </p:nvSpPr>
        <p:spPr>
          <a:xfrm>
            <a:off x="4449631" y="4191415"/>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id="{D0EE01C2-2095-4ECE-99C7-6DFCB075B396}"/>
              </a:ext>
            </a:extLst>
          </p:cNvPr>
          <p:cNvSpPr txBox="1"/>
          <p:nvPr/>
        </p:nvSpPr>
        <p:spPr>
          <a:xfrm>
            <a:off x="5369346" y="4306462"/>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8" name="CuadroTexto 25">
            <a:extLst>
              <a:ext uri="{FF2B5EF4-FFF2-40B4-BE49-F238E27FC236}">
                <a16:creationId xmlns:a16="http://schemas.microsoft.com/office/drawing/2014/main" id="{091C8616-5017-40A0-B2E1-563725C10208}"/>
              </a:ext>
            </a:extLst>
          </p:cNvPr>
          <p:cNvSpPr txBox="1"/>
          <p:nvPr/>
        </p:nvSpPr>
        <p:spPr>
          <a:xfrm>
            <a:off x="6271292" y="446322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id="{028A4BBA-BB3F-4384-A2FD-F7DE6E08DA4A}"/>
              </a:ext>
            </a:extLst>
          </p:cNvPr>
          <p:cNvSpPr txBox="1"/>
          <p:nvPr/>
        </p:nvSpPr>
        <p:spPr>
          <a:xfrm>
            <a:off x="7161937" y="458346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3" name="CuadroTexto 30">
            <a:extLst>
              <a:ext uri="{FF2B5EF4-FFF2-40B4-BE49-F238E27FC236}">
                <a16:creationId xmlns:a16="http://schemas.microsoft.com/office/drawing/2014/main" id="{2E055BFA-925B-4D38-828F-508C5C81D398}"/>
              </a:ext>
            </a:extLst>
          </p:cNvPr>
          <p:cNvSpPr txBox="1"/>
          <p:nvPr/>
        </p:nvSpPr>
        <p:spPr>
          <a:xfrm>
            <a:off x="8060098" y="45007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632311"/>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		</a:t>
            </a:r>
          </a:p>
          <a:p>
            <a:pPr marL="742950" lvl="1" indent="-285750" algn="just">
              <a:buFont typeface="Arial" panose="020B0604020202020204" pitchFamily="34" charset="0"/>
              <a:buChar char="•"/>
            </a:pPr>
            <a:r>
              <a:rPr lang="es-MX" dirty="0"/>
              <a:t>2.-Lema		</a:t>
            </a:r>
          </a:p>
          <a:p>
            <a:pPr marL="742950" lvl="1" indent="-285750" algn="just">
              <a:buFont typeface="Arial" panose="020B0604020202020204" pitchFamily="34" charset="0"/>
              <a:buChar char="•"/>
            </a:pPr>
            <a:r>
              <a:rPr lang="es-MX" dirty="0"/>
              <a:t>3.-Historia		</a:t>
            </a:r>
          </a:p>
          <a:p>
            <a:pPr algn="just"/>
            <a:r>
              <a:rPr lang="es-MX" dirty="0"/>
              <a:t>Se manifiesta que el 43%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1.-Transparencia y rendición de cuentas</a:t>
            </a:r>
          </a:p>
          <a:p>
            <a:pPr marL="742950" lvl="1" indent="-285750" algn="just">
              <a:buFont typeface="Arial" panose="020B0604020202020204" pitchFamily="34" charset="0"/>
              <a:buChar char="•"/>
            </a:pPr>
            <a:r>
              <a:rPr lang="es-MX" dirty="0"/>
              <a:t>2.-Conciencia ecológica</a:t>
            </a:r>
          </a:p>
          <a:p>
            <a:pPr marL="742950" lvl="1" indent="-285750" algn="just">
              <a:buFont typeface="Arial" panose="020B0604020202020204" pitchFamily="34" charset="0"/>
              <a:buChar char="•"/>
            </a:pPr>
            <a:r>
              <a:rPr lang="es-MX" dirty="0"/>
              <a:t>3.-Responsabilidad</a:t>
            </a:r>
          </a:p>
          <a:p>
            <a:pPr marL="742950" lvl="1" indent="-285750" algn="just">
              <a:buFont typeface="Arial" panose="020B0604020202020204" pitchFamily="34" charset="0"/>
              <a:buChar char="•"/>
            </a:pPr>
            <a:r>
              <a:rPr lang="es-MX" dirty="0"/>
              <a:t>4.-Tolerancia</a:t>
            </a:r>
          </a:p>
          <a:p>
            <a:pPr marL="742950" lvl="1" indent="-285750" algn="just">
              <a:buFont typeface="Arial" panose="020B0604020202020204" pitchFamily="34" charset="0"/>
              <a:buChar char="•"/>
            </a:pPr>
            <a:r>
              <a:rPr lang="es-MX" dirty="0"/>
              <a:t>5.-Justicia</a:t>
            </a:r>
          </a:p>
          <a:p>
            <a:pPr marL="742950" lvl="1" indent="-285750" algn="just">
              <a:buFont typeface="Arial" panose="020B0604020202020204" pitchFamily="34" charset="0"/>
              <a:buChar char="•"/>
            </a:pPr>
            <a:r>
              <a:rPr lang="es-MX" dirty="0"/>
              <a:t>6.-Profesionalismo e integridad</a:t>
            </a:r>
          </a:p>
          <a:p>
            <a:pPr marL="742950" lvl="1" indent="-285750" algn="just">
              <a:buFont typeface="Arial" panose="020B0604020202020204" pitchFamily="34" charset="0"/>
              <a:buChar char="•"/>
            </a:pPr>
            <a:r>
              <a:rPr lang="es-MX" dirty="0"/>
              <a:t>7.-Equidad</a:t>
            </a:r>
          </a:p>
          <a:p>
            <a:pPr marL="742950" lvl="1" indent="-285750" algn="just">
              <a:buFont typeface="Arial" panose="020B0604020202020204" pitchFamily="34" charset="0"/>
              <a:buChar char="•"/>
            </a:pPr>
            <a:r>
              <a:rPr lang="es-MX" dirty="0"/>
              <a:t>8.-Lealtad y compromiso</a:t>
            </a:r>
          </a:p>
          <a:p>
            <a:pPr marL="742950" lvl="1" indent="-285750" algn="just">
              <a:buFont typeface="Arial" panose="020B0604020202020204" pitchFamily="34" charset="0"/>
              <a:buChar char="•"/>
            </a:pP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2CC7ADA1-41CD-4EBD-8182-F37FB8132E92}"/>
              </a:ext>
            </a:extLst>
          </p:cNvPr>
          <p:cNvSpPr txBox="1"/>
          <p:nvPr/>
        </p:nvSpPr>
        <p:spPr>
          <a:xfrm>
            <a:off x="539552" y="1013976"/>
            <a:ext cx="4578926" cy="369332"/>
          </a:xfrm>
          <a:prstGeom prst="rect">
            <a:avLst/>
          </a:prstGeom>
          <a:noFill/>
        </p:spPr>
        <p:txBody>
          <a:bodyPr wrap="square">
            <a:spAutoFit/>
          </a:bodyPr>
          <a:lstStyle/>
          <a:p>
            <a:pPr algn="ctr"/>
            <a:r>
              <a:rPr lang="es-MX" b="1" dirty="0"/>
              <a:t>1. Datos Generales</a:t>
            </a:r>
            <a:endParaRPr lang="es-MX" sz="1800" dirty="0"/>
          </a:p>
        </p:txBody>
      </p:sp>
      <p:graphicFrame>
        <p:nvGraphicFramePr>
          <p:cNvPr id="7" name="Tabla 6">
            <a:extLst>
              <a:ext uri="{FF2B5EF4-FFF2-40B4-BE49-F238E27FC236}">
                <a16:creationId xmlns:a16="http://schemas.microsoft.com/office/drawing/2014/main" id="{86EE0DAF-E269-49B7-8112-ACF0B4A8EB6E}"/>
              </a:ext>
            </a:extLst>
          </p:cNvPr>
          <p:cNvGraphicFramePr>
            <a:graphicFrameLocks noGrp="1"/>
          </p:cNvGraphicFramePr>
          <p:nvPr>
            <p:extLst>
              <p:ext uri="{D42A27DB-BD31-4B8C-83A1-F6EECF244321}">
                <p14:modId xmlns:p14="http://schemas.microsoft.com/office/powerpoint/2010/main" val="1607040398"/>
              </p:ext>
            </p:extLst>
          </p:nvPr>
        </p:nvGraphicFramePr>
        <p:xfrm>
          <a:off x="1940937" y="1700808"/>
          <a:ext cx="5177632" cy="3826433"/>
        </p:xfrm>
        <a:graphic>
          <a:graphicData uri="http://schemas.openxmlformats.org/drawingml/2006/table">
            <a:tbl>
              <a:tblPr firstRow="1" firstCol="1" bandRow="1">
                <a:tableStyleId>{69012ECD-51FC-41F1-AA8D-1B2483CD663E}</a:tableStyleId>
              </a:tblPr>
              <a:tblGrid>
                <a:gridCol w="2605274">
                  <a:extLst>
                    <a:ext uri="{9D8B030D-6E8A-4147-A177-3AD203B41FA5}">
                      <a16:colId xmlns:a16="http://schemas.microsoft.com/office/drawing/2014/main" val="289031376"/>
                    </a:ext>
                  </a:extLst>
                </a:gridCol>
                <a:gridCol w="2572358">
                  <a:extLst>
                    <a:ext uri="{9D8B030D-6E8A-4147-A177-3AD203B41FA5}">
                      <a16:colId xmlns:a16="http://schemas.microsoft.com/office/drawing/2014/main" val="2487465046"/>
                    </a:ext>
                  </a:extLst>
                </a:gridCol>
              </a:tblGrid>
              <a:tr h="585865">
                <a:tc gridSpan="2">
                  <a:txBody>
                    <a:bodyPr/>
                    <a:lstStyle/>
                    <a:p>
                      <a:pPr marL="457200" algn="ctr">
                        <a:lnSpc>
                          <a:spcPct val="115000"/>
                        </a:lnSpc>
                        <a:spcAft>
                          <a:spcPts val="1000"/>
                        </a:spcAft>
                      </a:pPr>
                      <a:r>
                        <a:rPr lang="es-MX" sz="1600">
                          <a:effectLst/>
                        </a:rPr>
                        <a:t>ÁREA : UNIDAD ACADÉMICA PREPARATORIA #3 ACAPONETA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207396420"/>
                  </a:ext>
                </a:extLst>
              </a:tr>
              <a:tr h="311071">
                <a:tc>
                  <a:txBody>
                    <a:bodyPr/>
                    <a:lstStyle/>
                    <a:p>
                      <a:pPr marL="457200" algn="ctr">
                        <a:lnSpc>
                          <a:spcPct val="115000"/>
                        </a:lnSpc>
                      </a:pPr>
                      <a:r>
                        <a:rPr lang="es-MX" sz="1600">
                          <a:effectLst/>
                        </a:rPr>
                        <a:t>PERSONAL TOTAL: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57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4302128"/>
                  </a:ext>
                </a:extLst>
              </a:tr>
              <a:tr h="534534">
                <a:tc>
                  <a:txBody>
                    <a:bodyPr/>
                    <a:lstStyle/>
                    <a:p>
                      <a:pPr marL="457200" algn="ctr">
                        <a:lnSpc>
                          <a:spcPct val="115000"/>
                        </a:lnSpc>
                      </a:pPr>
                      <a:r>
                        <a:rPr lang="es-MX" sz="1600">
                          <a:effectLst/>
                        </a:rPr>
                        <a:t>PERSONAL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49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4204831"/>
                  </a:ext>
                </a:extLst>
              </a:tr>
              <a:tr h="292932">
                <a:tc>
                  <a:txBody>
                    <a:bodyPr/>
                    <a:lstStyle/>
                    <a:p>
                      <a:pPr marL="457200" algn="ctr">
                        <a:lnSpc>
                          <a:spcPct val="115000"/>
                        </a:lnSpc>
                      </a:pPr>
                      <a:r>
                        <a:rPr lang="es-MX" sz="1600">
                          <a:effectLst/>
                        </a:rPr>
                        <a:t>PORCENTAJE: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85.96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3942271"/>
                  </a:ext>
                </a:extLst>
              </a:tr>
              <a:tr h="902376">
                <a:tc gridSpan="2">
                  <a:txBody>
                    <a:bodyPr/>
                    <a:lstStyle/>
                    <a:p>
                      <a:pPr marL="457200" algn="ctr">
                        <a:lnSpc>
                          <a:spcPct val="115000"/>
                        </a:lnSpc>
                      </a:pPr>
                      <a:r>
                        <a:rPr lang="es-MX" sz="1600">
                          <a:effectLst/>
                        </a:rPr>
                        <a:t> </a:t>
                      </a:r>
                    </a:p>
                    <a:p>
                      <a:pPr marL="457200" algn="ctr">
                        <a:lnSpc>
                          <a:spcPct val="115000"/>
                        </a:lnSpc>
                        <a:spcAft>
                          <a:spcPts val="1000"/>
                        </a:spcAft>
                      </a:pPr>
                      <a:r>
                        <a:rPr lang="es-MX" sz="1600">
                          <a:effectLst/>
                        </a:rPr>
                        <a:t>PERSONAL EN FUNCIONES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260010752"/>
                  </a:ext>
                </a:extLst>
              </a:tr>
              <a:tr h="292932">
                <a:tc>
                  <a:txBody>
                    <a:bodyPr/>
                    <a:lstStyle/>
                    <a:p>
                      <a:pPr marL="457200" algn="ctr">
                        <a:lnSpc>
                          <a:spcPct val="115000"/>
                        </a:lnSpc>
                      </a:pPr>
                      <a:r>
                        <a:rPr lang="es-MX" sz="1600">
                          <a:effectLst/>
                        </a:rPr>
                        <a:t>MANUAL: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9654352"/>
                  </a:ext>
                </a:extLst>
              </a:tr>
              <a:tr h="292932">
                <a:tc>
                  <a:txBody>
                    <a:bodyPr/>
                    <a:lstStyle/>
                    <a:p>
                      <a:pPr marL="457200" algn="ctr">
                        <a:lnSpc>
                          <a:spcPct val="115000"/>
                        </a:lnSpc>
                      </a:pPr>
                      <a:r>
                        <a:rPr lang="es-MX" sz="1600">
                          <a:effectLst/>
                        </a:rPr>
                        <a:t>ADMINISTRATIVO: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77922"/>
                  </a:ext>
                </a:extLst>
              </a:tr>
              <a:tr h="292932">
                <a:tc>
                  <a:txBody>
                    <a:bodyPr/>
                    <a:lstStyle/>
                    <a:p>
                      <a:pPr marL="457200" algn="ctr">
                        <a:lnSpc>
                          <a:spcPct val="115000"/>
                        </a:lnSpc>
                      </a:pPr>
                      <a:r>
                        <a:rPr lang="es-MX" sz="1600">
                          <a:effectLst/>
                        </a:rPr>
                        <a:t>DOCENTE: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32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0134366"/>
                  </a:ext>
                </a:extLst>
              </a:tr>
              <a:tr h="311071">
                <a:tc>
                  <a:txBody>
                    <a:bodyPr/>
                    <a:lstStyle/>
                    <a:p>
                      <a:pPr marL="457200" algn="ctr">
                        <a:lnSpc>
                          <a:spcPct val="115000"/>
                        </a:lnSpc>
                      </a:pPr>
                      <a:r>
                        <a:rPr lang="es-MX" sz="1600">
                          <a:effectLst/>
                        </a:rPr>
                        <a:t>DIRECTIVO: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dirty="0">
                          <a:effectLst/>
                        </a:rPr>
                        <a:t>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0247307"/>
                  </a:ext>
                </a:extLst>
              </a:tr>
            </a:tbl>
          </a:graphicData>
        </a:graphic>
      </p:graphicFrame>
    </p:spTree>
    <p:extLst>
      <p:ext uri="{BB962C8B-B14F-4D97-AF65-F5344CB8AC3E}">
        <p14:creationId xmlns:p14="http://schemas.microsoft.com/office/powerpoint/2010/main" val="30615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67FBBAF8-6095-45B7-B16F-F873D9B263C1}"/>
              </a:ext>
            </a:extLst>
          </p:cNvPr>
          <p:cNvGraphicFramePr>
            <a:graphicFrameLocks/>
          </p:cNvGraphicFramePr>
          <p:nvPr>
            <p:extLst>
              <p:ext uri="{D42A27DB-BD31-4B8C-83A1-F6EECF244321}">
                <p14:modId xmlns:p14="http://schemas.microsoft.com/office/powerpoint/2010/main" val="2127004333"/>
              </p:ext>
            </p:extLst>
          </p:nvPr>
        </p:nvGraphicFramePr>
        <p:xfrm>
          <a:off x="1128940" y="1274535"/>
          <a:ext cx="718747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611C23AF-E7F1-45E4-B168-54A7E3AA8DFC}"/>
              </a:ext>
            </a:extLst>
          </p:cNvPr>
          <p:cNvGraphicFramePr>
            <a:graphicFrameLocks/>
          </p:cNvGraphicFramePr>
          <p:nvPr>
            <p:extLst>
              <p:ext uri="{D42A27DB-BD31-4B8C-83A1-F6EECF244321}">
                <p14:modId xmlns:p14="http://schemas.microsoft.com/office/powerpoint/2010/main" val="2582826999"/>
              </p:ext>
            </p:extLst>
          </p:nvPr>
        </p:nvGraphicFramePr>
        <p:xfrm>
          <a:off x="1089327" y="1164364"/>
          <a:ext cx="7227089"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1769416A-EDD8-42B6-883A-AF3DB3CFCE94}"/>
              </a:ext>
            </a:extLst>
          </p:cNvPr>
          <p:cNvGraphicFramePr>
            <a:graphicFrameLocks/>
          </p:cNvGraphicFramePr>
          <p:nvPr>
            <p:extLst>
              <p:ext uri="{D42A27DB-BD31-4B8C-83A1-F6EECF244321}">
                <p14:modId xmlns:p14="http://schemas.microsoft.com/office/powerpoint/2010/main" val="2765381304"/>
              </p:ext>
            </p:extLst>
          </p:nvPr>
        </p:nvGraphicFramePr>
        <p:xfrm>
          <a:off x="1128939" y="1164364"/>
          <a:ext cx="7141757" cy="4341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893CC5C0-BC3F-4349-8C62-E9A4B909BA0E}"/>
              </a:ext>
            </a:extLst>
          </p:cNvPr>
          <p:cNvGraphicFramePr>
            <a:graphicFrameLocks/>
          </p:cNvGraphicFramePr>
          <p:nvPr>
            <p:extLst>
              <p:ext uri="{D42A27DB-BD31-4B8C-83A1-F6EECF244321}">
                <p14:modId xmlns:p14="http://schemas.microsoft.com/office/powerpoint/2010/main" val="2976670005"/>
              </p:ext>
            </p:extLst>
          </p:nvPr>
        </p:nvGraphicFramePr>
        <p:xfrm>
          <a:off x="1128941" y="1225388"/>
          <a:ext cx="7187476" cy="4325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D9E011B0-AC1B-4E24-BA70-DDC16FC7E751}"/>
              </a:ext>
            </a:extLst>
          </p:cNvPr>
          <p:cNvGraphicFramePr>
            <a:graphicFrameLocks/>
          </p:cNvGraphicFramePr>
          <p:nvPr>
            <p:extLst>
              <p:ext uri="{D42A27DB-BD31-4B8C-83A1-F6EECF244321}">
                <p14:modId xmlns:p14="http://schemas.microsoft.com/office/powerpoint/2010/main" val="1139797388"/>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AA8652E7-9FD6-4076-9620-806B1E88583D}"/>
              </a:ext>
            </a:extLst>
          </p:cNvPr>
          <p:cNvGraphicFramePr>
            <a:graphicFrameLocks/>
          </p:cNvGraphicFramePr>
          <p:nvPr>
            <p:extLst>
              <p:ext uri="{D42A27DB-BD31-4B8C-83A1-F6EECF244321}">
                <p14:modId xmlns:p14="http://schemas.microsoft.com/office/powerpoint/2010/main" val="1169450988"/>
              </p:ext>
            </p:extLst>
          </p:nvPr>
        </p:nvGraphicFramePr>
        <p:xfrm>
          <a:off x="1128940" y="1164363"/>
          <a:ext cx="7187476" cy="4386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97AECE6E-3EC2-4661-8BE1-1F0EBF60C573}"/>
              </a:ext>
            </a:extLst>
          </p:cNvPr>
          <p:cNvGraphicFramePr>
            <a:graphicFrameLocks/>
          </p:cNvGraphicFramePr>
          <p:nvPr>
            <p:extLst>
              <p:ext uri="{D42A27DB-BD31-4B8C-83A1-F6EECF244321}">
                <p14:modId xmlns:p14="http://schemas.microsoft.com/office/powerpoint/2010/main" val="95044647"/>
              </p:ext>
            </p:extLst>
          </p:nvPr>
        </p:nvGraphicFramePr>
        <p:xfrm>
          <a:off x="1174659" y="1471609"/>
          <a:ext cx="7096038" cy="4033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447349D6-40F0-4678-80D4-9C70637D7DC0}"/>
              </a:ext>
            </a:extLst>
          </p:cNvPr>
          <p:cNvGraphicFramePr>
            <a:graphicFrameLocks/>
          </p:cNvGraphicFramePr>
          <p:nvPr>
            <p:extLst>
              <p:ext uri="{D42A27DB-BD31-4B8C-83A1-F6EECF244321}">
                <p14:modId xmlns:p14="http://schemas.microsoft.com/office/powerpoint/2010/main" val="860744236"/>
              </p:ext>
            </p:extLst>
          </p:nvPr>
        </p:nvGraphicFramePr>
        <p:xfrm>
          <a:off x="1043608" y="1448749"/>
          <a:ext cx="7272808"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3D97FBA3-6014-4E4D-B190-6BE1511268B8}"/>
              </a:ext>
            </a:extLst>
          </p:cNvPr>
          <p:cNvGraphicFramePr>
            <a:graphicFrameLocks/>
          </p:cNvGraphicFramePr>
          <p:nvPr>
            <p:extLst>
              <p:ext uri="{D42A27DB-BD31-4B8C-83A1-F6EECF244321}">
                <p14:modId xmlns:p14="http://schemas.microsoft.com/office/powerpoint/2010/main" val="3019038524"/>
              </p:ext>
            </p:extLst>
          </p:nvPr>
        </p:nvGraphicFramePr>
        <p:xfrm>
          <a:off x="1128940" y="1448749"/>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AB18FD88-1982-42A0-807E-371F39D802B7}"/>
              </a:ext>
            </a:extLst>
          </p:cNvPr>
          <p:cNvGraphicFramePr>
            <a:graphicFrameLocks/>
          </p:cNvGraphicFramePr>
          <p:nvPr>
            <p:extLst>
              <p:ext uri="{D42A27DB-BD31-4B8C-83A1-F6EECF244321}">
                <p14:modId xmlns:p14="http://schemas.microsoft.com/office/powerpoint/2010/main" val="4224669526"/>
              </p:ext>
            </p:extLst>
          </p:nvPr>
        </p:nvGraphicFramePr>
        <p:xfrm>
          <a:off x="1128940" y="1471609"/>
          <a:ext cx="7187476"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malo por lo que debería existir oportunidad a mejorar, el </a:t>
            </a:r>
            <a:r>
              <a:rPr lang="es-MX" b="1" dirty="0"/>
              <a:t>ruido</a:t>
            </a:r>
            <a:r>
              <a:rPr lang="es-MX" dirty="0"/>
              <a:t> es adecuado para realizar las diversas labores encomendadas, en lo referente a </a:t>
            </a:r>
            <a:r>
              <a:rPr lang="es-MX" b="1" dirty="0"/>
              <a:t>mobiliario</a:t>
            </a:r>
            <a:r>
              <a:rPr lang="es-MX" dirty="0"/>
              <a:t> se expresa que es en su mayoría bueno, el </a:t>
            </a:r>
            <a:r>
              <a:rPr lang="es-MX" b="1" dirty="0"/>
              <a:t>espacio</a:t>
            </a:r>
            <a:r>
              <a:rPr lang="es-MX" dirty="0"/>
              <a:t> permite realizar las actividades de forma normal, la </a:t>
            </a:r>
            <a:r>
              <a:rPr lang="es-MX" b="1" dirty="0"/>
              <a:t>higiene</a:t>
            </a:r>
            <a:r>
              <a:rPr lang="es-MX" dirty="0"/>
              <a:t> en general es buena, pero la </a:t>
            </a:r>
            <a:r>
              <a:rPr lang="es-MX" b="1" dirty="0"/>
              <a:t>higiene en sanitarios </a:t>
            </a:r>
            <a:r>
              <a:rPr lang="es-MX" dirty="0"/>
              <a:t>es buena,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47E4A1ED-9CE5-41D5-AA21-34A1C49086FE}"/>
              </a:ext>
            </a:extLst>
          </p:cNvPr>
          <p:cNvGraphicFramePr>
            <a:graphicFrameLocks/>
          </p:cNvGraphicFramePr>
          <p:nvPr>
            <p:extLst>
              <p:ext uri="{D42A27DB-BD31-4B8C-83A1-F6EECF244321}">
                <p14:modId xmlns:p14="http://schemas.microsoft.com/office/powerpoint/2010/main" val="1902437433"/>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73247EE1-AAD6-4C6F-8C74-EDC72CEAC89C}"/>
              </a:ext>
            </a:extLst>
          </p:cNvPr>
          <p:cNvGraphicFramePr>
            <a:graphicFrameLocks/>
          </p:cNvGraphicFramePr>
          <p:nvPr>
            <p:extLst>
              <p:ext uri="{D42A27DB-BD31-4B8C-83A1-F6EECF244321}">
                <p14:modId xmlns:p14="http://schemas.microsoft.com/office/powerpoint/2010/main" val="1554260173"/>
              </p:ext>
            </p:extLst>
          </p:nvPr>
        </p:nvGraphicFramePr>
        <p:xfrm>
          <a:off x="1128940" y="1694970"/>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0640FF2C-4AF5-4D8B-80A6-CFB9D164E62D}"/>
              </a:ext>
            </a:extLst>
          </p:cNvPr>
          <p:cNvGraphicFramePr>
            <a:graphicFrameLocks/>
          </p:cNvGraphicFramePr>
          <p:nvPr>
            <p:extLst>
              <p:ext uri="{D42A27DB-BD31-4B8C-83A1-F6EECF244321}">
                <p14:modId xmlns:p14="http://schemas.microsoft.com/office/powerpoint/2010/main" val="2165550603"/>
              </p:ext>
            </p:extLst>
          </p:nvPr>
        </p:nvGraphicFramePr>
        <p:xfrm>
          <a:off x="1220378" y="1319862"/>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71ECBAE9-CD3D-4A19-BECA-D1DF67E96DA4}"/>
              </a:ext>
            </a:extLst>
          </p:cNvPr>
          <p:cNvGraphicFramePr>
            <a:graphicFrameLocks/>
          </p:cNvGraphicFramePr>
          <p:nvPr>
            <p:extLst>
              <p:ext uri="{D42A27DB-BD31-4B8C-83A1-F6EECF244321}">
                <p14:modId xmlns:p14="http://schemas.microsoft.com/office/powerpoint/2010/main" val="1522518888"/>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id="{5DA5DF00-39C9-4DBC-9803-ED8366746812}"/>
              </a:ext>
            </a:extLst>
          </p:cNvPr>
          <p:cNvGraphicFramePr>
            <a:graphicFrameLocks/>
          </p:cNvGraphicFramePr>
          <p:nvPr>
            <p:extLst>
              <p:ext uri="{D42A27DB-BD31-4B8C-83A1-F6EECF244321}">
                <p14:modId xmlns:p14="http://schemas.microsoft.com/office/powerpoint/2010/main" val="4029339333"/>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7E2687BE-18A2-4615-92CA-5792123643FE}"/>
              </a:ext>
            </a:extLst>
          </p:cNvPr>
          <p:cNvGraphicFramePr>
            <a:graphicFrameLocks/>
          </p:cNvGraphicFramePr>
          <p:nvPr>
            <p:extLst>
              <p:ext uri="{D42A27DB-BD31-4B8C-83A1-F6EECF244321}">
                <p14:modId xmlns:p14="http://schemas.microsoft.com/office/powerpoint/2010/main" val="4258992796"/>
              </p:ext>
            </p:extLst>
          </p:nvPr>
        </p:nvGraphicFramePr>
        <p:xfrm>
          <a:off x="1220378" y="1365581"/>
          <a:ext cx="7096038" cy="4215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4F3F6D73-FD11-4854-8E14-E93DBC1A0CB0}"/>
              </a:ext>
            </a:extLst>
          </p:cNvPr>
          <p:cNvGraphicFramePr>
            <a:graphicFrameLocks/>
          </p:cNvGraphicFramePr>
          <p:nvPr>
            <p:extLst>
              <p:ext uri="{D42A27DB-BD31-4B8C-83A1-F6EECF244321}">
                <p14:modId xmlns:p14="http://schemas.microsoft.com/office/powerpoint/2010/main" val="553194991"/>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CDEB0626-DCA2-4D64-A34D-9C3C13C15415}"/>
              </a:ext>
            </a:extLst>
          </p:cNvPr>
          <p:cNvGraphicFramePr>
            <a:graphicFrameLocks/>
          </p:cNvGraphicFramePr>
          <p:nvPr>
            <p:extLst>
              <p:ext uri="{D42A27DB-BD31-4B8C-83A1-F6EECF244321}">
                <p14:modId xmlns:p14="http://schemas.microsoft.com/office/powerpoint/2010/main" val="2086582423"/>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47% menciona que no es siempre y el 3%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69% menciona que no es siempre, y el 9% dice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regularmente buenas, sin embargo se presenta una oportunidad de mejora del 47% ya que mencionan que son malas y pésimas.</a:t>
            </a: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38% menciona que no es siempre, y un 24%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sin embargo hay una oportunidad de mejora ya que el 22% menciona que no es siempre, y un 11% dice que nunca cuenta con ello. </a:t>
            </a:r>
          </a:p>
          <a:p>
            <a:pPr marL="285750" indent="-285750" algn="just">
              <a:buFont typeface="Arial" panose="020B0604020202020204" pitchFamily="34" charset="0"/>
              <a:buChar char="•"/>
            </a:pPr>
            <a:r>
              <a:rPr lang="es-MX" dirty="0"/>
              <a:t>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D59A708D-4D13-427B-A461-C7EC9E5DD6A4}"/>
              </a:ext>
            </a:extLst>
          </p:cNvPr>
          <p:cNvGraphicFramePr>
            <a:graphicFrameLocks/>
          </p:cNvGraphicFramePr>
          <p:nvPr>
            <p:extLst>
              <p:ext uri="{D42A27DB-BD31-4B8C-83A1-F6EECF244321}">
                <p14:modId xmlns:p14="http://schemas.microsoft.com/office/powerpoint/2010/main" val="2705002669"/>
              </p:ext>
            </p:extLst>
          </p:nvPr>
        </p:nvGraphicFramePr>
        <p:xfrm>
          <a:off x="1128940" y="1319862"/>
          <a:ext cx="7187476"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ED2C63B2-80D2-4BC5-9CB5-20614D4B2C5D}"/>
              </a:ext>
            </a:extLst>
          </p:cNvPr>
          <p:cNvGraphicFramePr>
            <a:graphicFrameLocks/>
          </p:cNvGraphicFramePr>
          <p:nvPr>
            <p:extLst>
              <p:ext uri="{D42A27DB-BD31-4B8C-83A1-F6EECF244321}">
                <p14:modId xmlns:p14="http://schemas.microsoft.com/office/powerpoint/2010/main" val="38643821"/>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C6E9ACF1-3275-49F1-89F3-B6D69F3A6F72}"/>
              </a:ext>
            </a:extLst>
          </p:cNvPr>
          <p:cNvGraphicFramePr>
            <a:graphicFrameLocks/>
          </p:cNvGraphicFramePr>
          <p:nvPr>
            <p:extLst>
              <p:ext uri="{D42A27DB-BD31-4B8C-83A1-F6EECF244321}">
                <p14:modId xmlns:p14="http://schemas.microsoft.com/office/powerpoint/2010/main" val="1567599203"/>
              </p:ext>
            </p:extLst>
          </p:nvPr>
        </p:nvGraphicFramePr>
        <p:xfrm>
          <a:off x="1220378" y="1288189"/>
          <a:ext cx="7096038"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84EB0B31-ACD5-45AD-BD44-9A03B1317C77}"/>
              </a:ext>
            </a:extLst>
          </p:cNvPr>
          <p:cNvGraphicFramePr>
            <a:graphicFrameLocks/>
          </p:cNvGraphicFramePr>
          <p:nvPr>
            <p:extLst>
              <p:ext uri="{D42A27DB-BD31-4B8C-83A1-F6EECF244321}">
                <p14:modId xmlns:p14="http://schemas.microsoft.com/office/powerpoint/2010/main" val="607413568"/>
              </p:ext>
            </p:extLst>
          </p:nvPr>
        </p:nvGraphicFramePr>
        <p:xfrm>
          <a:off x="1174659" y="1319861"/>
          <a:ext cx="71680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1F2569F-9FD6-4981-AD25-822FC480B56C}"/>
              </a:ext>
            </a:extLst>
          </p:cNvPr>
          <p:cNvGraphicFramePr>
            <a:graphicFrameLocks/>
          </p:cNvGraphicFramePr>
          <p:nvPr>
            <p:extLst>
              <p:ext uri="{D42A27DB-BD31-4B8C-83A1-F6EECF244321}">
                <p14:modId xmlns:p14="http://schemas.microsoft.com/office/powerpoint/2010/main" val="2970537010"/>
              </p:ext>
            </p:extLst>
          </p:nvPr>
        </p:nvGraphicFramePr>
        <p:xfrm>
          <a:off x="1187624" y="1319862"/>
          <a:ext cx="7128792"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i="0" baseline="0" dirty="0">
                <a:effectLst/>
              </a:rPr>
              <a:t>ÁREA 30 - PREPARATORIA NO. </a:t>
            </a:r>
            <a:r>
              <a:rPr lang="es-MX" sz="4000" b="1" i="0" baseline="0">
                <a:effectLst/>
              </a:rPr>
              <a:t>3 ACAPONETA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E6DF34F-9E09-4041-AED2-768DFE5FCAB3}"/>
              </a:ext>
            </a:extLst>
          </p:cNvPr>
          <p:cNvGraphicFramePr>
            <a:graphicFrameLocks/>
          </p:cNvGraphicFramePr>
          <p:nvPr>
            <p:extLst>
              <p:ext uri="{D42A27DB-BD31-4B8C-83A1-F6EECF244321}">
                <p14:modId xmlns:p14="http://schemas.microsoft.com/office/powerpoint/2010/main" val="1087357805"/>
              </p:ext>
            </p:extLst>
          </p:nvPr>
        </p:nvGraphicFramePr>
        <p:xfrm>
          <a:off x="1128940" y="1087575"/>
          <a:ext cx="7187476" cy="442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A8EAFB01-4A8A-45EF-A950-FF1F4B6069D4}"/>
              </a:ext>
            </a:extLst>
          </p:cNvPr>
          <p:cNvGraphicFramePr>
            <a:graphicFrameLocks/>
          </p:cNvGraphicFramePr>
          <p:nvPr>
            <p:extLst>
              <p:ext uri="{D42A27DB-BD31-4B8C-83A1-F6EECF244321}">
                <p14:modId xmlns:p14="http://schemas.microsoft.com/office/powerpoint/2010/main" val="1696906131"/>
              </p:ext>
            </p:extLst>
          </p:nvPr>
        </p:nvGraphicFramePr>
        <p:xfrm>
          <a:off x="1279062" y="1035477"/>
          <a:ext cx="703735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bueno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institucionales, 2.-conflictos con directivos 3.-conflictos con compañeros,,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A146315-BFFE-43FE-ACA5-1327C7E2C670}"/>
              </a:ext>
            </a:extLst>
          </p:cNvPr>
          <p:cNvGraphicFramePr>
            <a:graphicFrameLocks/>
          </p:cNvGraphicFramePr>
          <p:nvPr>
            <p:extLst>
              <p:ext uri="{D42A27DB-BD31-4B8C-83A1-F6EECF244321}">
                <p14:modId xmlns:p14="http://schemas.microsoft.com/office/powerpoint/2010/main" val="1154421013"/>
              </p:ext>
            </p:extLst>
          </p:nvPr>
        </p:nvGraphicFramePr>
        <p:xfrm>
          <a:off x="1305351" y="1319861"/>
          <a:ext cx="70110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65E46F29-C16E-45C1-ABCA-98B98913C63F}"/>
              </a:ext>
            </a:extLst>
          </p:cNvPr>
          <p:cNvGraphicFramePr>
            <a:graphicFrameLocks/>
          </p:cNvGraphicFramePr>
          <p:nvPr>
            <p:extLst>
              <p:ext uri="{D42A27DB-BD31-4B8C-83A1-F6EECF244321}">
                <p14:modId xmlns:p14="http://schemas.microsoft.com/office/powerpoint/2010/main" val="3106133398"/>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E69D0424-E8B1-4F02-BB2C-9BECED78515E}"/>
              </a:ext>
            </a:extLst>
          </p:cNvPr>
          <p:cNvGraphicFramePr>
            <a:graphicFrameLocks/>
          </p:cNvGraphicFramePr>
          <p:nvPr>
            <p:extLst>
              <p:ext uri="{D42A27DB-BD31-4B8C-83A1-F6EECF244321}">
                <p14:modId xmlns:p14="http://schemas.microsoft.com/office/powerpoint/2010/main" val="2400050654"/>
              </p:ext>
            </p:extLst>
          </p:nvPr>
        </p:nvGraphicFramePr>
        <p:xfrm>
          <a:off x="1128940" y="1391869"/>
          <a:ext cx="7187476"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667AADCE-DA22-442F-AE37-E94549EFE3B6}"/>
              </a:ext>
            </a:extLst>
          </p:cNvPr>
          <p:cNvGraphicFramePr>
            <a:graphicFrameLocks/>
          </p:cNvGraphicFramePr>
          <p:nvPr>
            <p:extLst>
              <p:ext uri="{D42A27DB-BD31-4B8C-83A1-F6EECF244321}">
                <p14:modId xmlns:p14="http://schemas.microsoft.com/office/powerpoint/2010/main" val="1032887600"/>
              </p:ext>
            </p:extLst>
          </p:nvPr>
        </p:nvGraphicFramePr>
        <p:xfrm>
          <a:off x="1174659" y="1342721"/>
          <a:ext cx="7141757"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0346B058-7387-465A-9558-0EA64EB9D53D}"/>
              </a:ext>
            </a:extLst>
          </p:cNvPr>
          <p:cNvGraphicFramePr>
            <a:graphicFrameLocks/>
          </p:cNvGraphicFramePr>
          <p:nvPr>
            <p:extLst>
              <p:ext uri="{D42A27DB-BD31-4B8C-83A1-F6EECF244321}">
                <p14:modId xmlns:p14="http://schemas.microsoft.com/office/powerpoint/2010/main" val="2970466584"/>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705FCCF3-7ED3-4245-A10C-E1B152E9A286}"/>
              </a:ext>
            </a:extLst>
          </p:cNvPr>
          <p:cNvGraphicFramePr>
            <a:graphicFrameLocks/>
          </p:cNvGraphicFramePr>
          <p:nvPr>
            <p:extLst>
              <p:ext uri="{D42A27DB-BD31-4B8C-83A1-F6EECF244321}">
                <p14:modId xmlns:p14="http://schemas.microsoft.com/office/powerpoint/2010/main" val="205237421"/>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69EB130B-A8A2-432E-8459-884AC43C6C52}"/>
              </a:ext>
            </a:extLst>
          </p:cNvPr>
          <p:cNvGraphicFramePr>
            <a:graphicFrameLocks/>
          </p:cNvGraphicFramePr>
          <p:nvPr>
            <p:extLst>
              <p:ext uri="{D42A27DB-BD31-4B8C-83A1-F6EECF244321}">
                <p14:modId xmlns:p14="http://schemas.microsoft.com/office/powerpoint/2010/main" val="4180741341"/>
              </p:ext>
            </p:extLst>
          </p:nvPr>
        </p:nvGraphicFramePr>
        <p:xfrm>
          <a:off x="1187624" y="1087576"/>
          <a:ext cx="7128792"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y por lo regular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B9E6D304-D332-4684-96EC-C5C3F08D30AA}"/>
              </a:ext>
            </a:extLst>
          </p:cNvPr>
          <p:cNvGraphicFramePr>
            <a:graphicFrameLocks/>
          </p:cNvGraphicFramePr>
          <p:nvPr>
            <p:extLst>
              <p:ext uri="{D42A27DB-BD31-4B8C-83A1-F6EECF244321}">
                <p14:modId xmlns:p14="http://schemas.microsoft.com/office/powerpoint/2010/main" val="1208177581"/>
              </p:ext>
            </p:extLst>
          </p:nvPr>
        </p:nvGraphicFramePr>
        <p:xfrm>
          <a:off x="1233379" y="1119360"/>
          <a:ext cx="7083073"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1C1AA47-E6CD-4E18-BF1C-F9E65FAF2B51}"/>
              </a:ext>
            </a:extLst>
          </p:cNvPr>
          <p:cNvGraphicFramePr>
            <a:graphicFrameLocks/>
          </p:cNvGraphicFramePr>
          <p:nvPr>
            <p:extLst>
              <p:ext uri="{D42A27DB-BD31-4B8C-83A1-F6EECF244321}">
                <p14:modId xmlns:p14="http://schemas.microsoft.com/office/powerpoint/2010/main" val="1920705248"/>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EEDDE6A3-99CD-41D7-9A37-234C574B6DF7}"/>
              </a:ext>
            </a:extLst>
          </p:cNvPr>
          <p:cNvGraphicFramePr>
            <a:graphicFrameLocks/>
          </p:cNvGraphicFramePr>
          <p:nvPr>
            <p:extLst>
              <p:ext uri="{D42A27DB-BD31-4B8C-83A1-F6EECF244321}">
                <p14:modId xmlns:p14="http://schemas.microsoft.com/office/powerpoint/2010/main" val="2065371761"/>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DA9E3A4B-249D-4655-8654-C8BEC1E92900}"/>
              </a:ext>
            </a:extLst>
          </p:cNvPr>
          <p:cNvGraphicFramePr>
            <a:graphicFrameLocks/>
          </p:cNvGraphicFramePr>
          <p:nvPr>
            <p:extLst>
              <p:ext uri="{D42A27DB-BD31-4B8C-83A1-F6EECF244321}">
                <p14:modId xmlns:p14="http://schemas.microsoft.com/office/powerpoint/2010/main" val="2656755565"/>
              </p:ext>
            </p:extLst>
          </p:nvPr>
        </p:nvGraphicFramePr>
        <p:xfrm>
          <a:off x="1259632" y="1073641"/>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DBF7D4E-F5D3-4580-A906-B44F8F8D54C5}"/>
              </a:ext>
            </a:extLst>
          </p:cNvPr>
          <p:cNvGraphicFramePr>
            <a:graphicFrameLocks/>
          </p:cNvGraphicFramePr>
          <p:nvPr>
            <p:extLst>
              <p:ext uri="{D42A27DB-BD31-4B8C-83A1-F6EECF244321}">
                <p14:modId xmlns:p14="http://schemas.microsoft.com/office/powerpoint/2010/main" val="1500873562"/>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A7E855A9-3BDD-44BB-AB95-98700B6E144B}"/>
              </a:ext>
            </a:extLst>
          </p:cNvPr>
          <p:cNvGraphicFramePr>
            <a:graphicFrameLocks/>
          </p:cNvGraphicFramePr>
          <p:nvPr>
            <p:extLst>
              <p:ext uri="{D42A27DB-BD31-4B8C-83A1-F6EECF244321}">
                <p14:modId xmlns:p14="http://schemas.microsoft.com/office/powerpoint/2010/main" val="2903567140"/>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15E8866A-4802-4794-8594-55AFEC6B6499}"/>
              </a:ext>
            </a:extLst>
          </p:cNvPr>
          <p:cNvGraphicFramePr>
            <a:graphicFrameLocks/>
          </p:cNvGraphicFramePr>
          <p:nvPr>
            <p:extLst>
              <p:ext uri="{D42A27DB-BD31-4B8C-83A1-F6EECF244321}">
                <p14:modId xmlns:p14="http://schemas.microsoft.com/office/powerpoint/2010/main" val="2057585939"/>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21C81D5-318D-4F78-9BC9-2F253A887A81}"/>
              </a:ext>
            </a:extLst>
          </p:cNvPr>
          <p:cNvGraphicFramePr>
            <a:graphicFrameLocks/>
          </p:cNvGraphicFramePr>
          <p:nvPr>
            <p:extLst>
              <p:ext uri="{D42A27DB-BD31-4B8C-83A1-F6EECF244321}">
                <p14:modId xmlns:p14="http://schemas.microsoft.com/office/powerpoint/2010/main" val="1920423770"/>
              </p:ext>
            </p:extLst>
          </p:nvPr>
        </p:nvGraphicFramePr>
        <p:xfrm>
          <a:off x="1598984" y="430663"/>
          <a:ext cx="6743720" cy="31514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4F782FBB-0F94-4594-B28F-0BB6932F975A}"/>
              </a:ext>
            </a:extLst>
          </p:cNvPr>
          <p:cNvGraphicFramePr>
            <a:graphicFrameLocks/>
          </p:cNvGraphicFramePr>
          <p:nvPr>
            <p:extLst>
              <p:ext uri="{D42A27DB-BD31-4B8C-83A1-F6EECF244321}">
                <p14:modId xmlns:p14="http://schemas.microsoft.com/office/powerpoint/2010/main" val="3051852931"/>
              </p:ext>
            </p:extLst>
          </p:nvPr>
        </p:nvGraphicFramePr>
        <p:xfrm>
          <a:off x="757155" y="356097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BB0125FE-F9E6-4B2F-A9DB-812877F9364F}"/>
              </a:ext>
            </a:extLst>
          </p:cNvPr>
          <p:cNvGraphicFramePr>
            <a:graphicFrameLocks/>
          </p:cNvGraphicFramePr>
          <p:nvPr>
            <p:extLst>
              <p:ext uri="{D42A27DB-BD31-4B8C-83A1-F6EECF244321}">
                <p14:modId xmlns:p14="http://schemas.microsoft.com/office/powerpoint/2010/main" val="1695993552"/>
              </p:ext>
            </p:extLst>
          </p:nvPr>
        </p:nvGraphicFramePr>
        <p:xfrm>
          <a:off x="4716016" y="3582080"/>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2817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36E1BE6B-5BFE-45AD-8079-E33622CDEEEA}"/>
              </a:ext>
            </a:extLst>
          </p:cNvPr>
          <p:cNvGraphicFramePr>
            <a:graphicFrameLocks/>
          </p:cNvGraphicFramePr>
          <p:nvPr>
            <p:extLst>
              <p:ext uri="{D42A27DB-BD31-4B8C-83A1-F6EECF244321}">
                <p14:modId xmlns:p14="http://schemas.microsoft.com/office/powerpoint/2010/main" val="2493254510"/>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73F10239-D7F9-4B57-9D56-E65CAF35B659}"/>
              </a:ext>
            </a:extLst>
          </p:cNvPr>
          <p:cNvGraphicFramePr>
            <a:graphicFrameLocks/>
          </p:cNvGraphicFramePr>
          <p:nvPr>
            <p:extLst>
              <p:ext uri="{D42A27DB-BD31-4B8C-83A1-F6EECF244321}">
                <p14:modId xmlns:p14="http://schemas.microsoft.com/office/powerpoint/2010/main" val="1281783791"/>
              </p:ext>
            </p:extLst>
          </p:nvPr>
        </p:nvGraphicFramePr>
        <p:xfrm>
          <a:off x="1187624" y="1391869"/>
          <a:ext cx="7128792"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39%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el 39%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6% no ha sido convocado, en un porcentaje mayor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0EEE0517-D92E-4F5E-AE05-76A5FB2ECC96}"/>
              </a:ext>
            </a:extLst>
          </p:cNvPr>
          <p:cNvGraphicFramePr>
            <a:graphicFrameLocks/>
          </p:cNvGraphicFramePr>
          <p:nvPr>
            <p:extLst>
              <p:ext uri="{D42A27DB-BD31-4B8C-83A1-F6EECF244321}">
                <p14:modId xmlns:p14="http://schemas.microsoft.com/office/powerpoint/2010/main" val="761891720"/>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FFE3FEC4-CB16-4A8A-B979-87272E810404}"/>
              </a:ext>
            </a:extLst>
          </p:cNvPr>
          <p:cNvGraphicFramePr>
            <a:graphicFrameLocks/>
          </p:cNvGraphicFramePr>
          <p:nvPr>
            <p:extLst>
              <p:ext uri="{D42A27DB-BD31-4B8C-83A1-F6EECF244321}">
                <p14:modId xmlns:p14="http://schemas.microsoft.com/office/powerpoint/2010/main" val="4233378378"/>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627055C4-0517-4911-80CC-397D45CE0EDB}"/>
              </a:ext>
            </a:extLst>
          </p:cNvPr>
          <p:cNvGraphicFramePr>
            <a:graphicFrameLocks/>
          </p:cNvGraphicFramePr>
          <p:nvPr>
            <p:extLst>
              <p:ext uri="{D42A27DB-BD31-4B8C-83A1-F6EECF244321}">
                <p14:modId xmlns:p14="http://schemas.microsoft.com/office/powerpoint/2010/main" val="53666004"/>
              </p:ext>
            </p:extLst>
          </p:nvPr>
        </p:nvGraphicFramePr>
        <p:xfrm>
          <a:off x="1128940" y="1342721"/>
          <a:ext cx="7187476" cy="4153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B3291E69-E296-4A5D-A1B7-25EB1AA92AE6}"/>
              </a:ext>
            </a:extLst>
          </p:cNvPr>
          <p:cNvGraphicFramePr>
            <a:graphicFrameLocks/>
          </p:cNvGraphicFramePr>
          <p:nvPr>
            <p:extLst>
              <p:ext uri="{D42A27DB-BD31-4B8C-83A1-F6EECF244321}">
                <p14:modId xmlns:p14="http://schemas.microsoft.com/office/powerpoint/2010/main" val="554835419"/>
              </p:ext>
            </p:extLst>
          </p:nvPr>
        </p:nvGraphicFramePr>
        <p:xfrm>
          <a:off x="1187624" y="1087575"/>
          <a:ext cx="7128792"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4AAB255-3079-4B5D-9FF2-30E62500F4E4}"/>
              </a:ext>
            </a:extLst>
          </p:cNvPr>
          <p:cNvGraphicFramePr>
            <a:graphicFrameLocks/>
          </p:cNvGraphicFramePr>
          <p:nvPr>
            <p:extLst>
              <p:ext uri="{D42A27DB-BD31-4B8C-83A1-F6EECF244321}">
                <p14:modId xmlns:p14="http://schemas.microsoft.com/office/powerpoint/2010/main" val="1680127922"/>
              </p:ext>
            </p:extLst>
          </p:nvPr>
        </p:nvGraphicFramePr>
        <p:xfrm>
          <a:off x="1174659" y="1322143"/>
          <a:ext cx="71417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F734EE8-FB0F-436C-AC60-AC31C4DDE058}"/>
              </a:ext>
            </a:extLst>
          </p:cNvPr>
          <p:cNvGraphicFramePr>
            <a:graphicFrameLocks/>
          </p:cNvGraphicFramePr>
          <p:nvPr>
            <p:extLst>
              <p:ext uri="{D42A27DB-BD31-4B8C-83A1-F6EECF244321}">
                <p14:modId xmlns:p14="http://schemas.microsoft.com/office/powerpoint/2010/main" val="3032930485"/>
              </p:ext>
            </p:extLst>
          </p:nvPr>
        </p:nvGraphicFramePr>
        <p:xfrm>
          <a:off x="1174659" y="1322143"/>
          <a:ext cx="7141757"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989DF191-1D86-4B42-8492-9F7C591FCE3A}"/>
              </a:ext>
            </a:extLst>
          </p:cNvPr>
          <p:cNvGraphicFramePr>
            <a:graphicFrameLocks/>
          </p:cNvGraphicFramePr>
          <p:nvPr>
            <p:extLst>
              <p:ext uri="{D42A27DB-BD31-4B8C-83A1-F6EECF244321}">
                <p14:modId xmlns:p14="http://schemas.microsoft.com/office/powerpoint/2010/main" val="3318734227"/>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5882A9F-50E2-4DB3-8F00-5C0EF4854976}"/>
              </a:ext>
            </a:extLst>
          </p:cNvPr>
          <p:cNvGraphicFramePr>
            <a:graphicFrameLocks/>
          </p:cNvGraphicFramePr>
          <p:nvPr>
            <p:extLst>
              <p:ext uri="{D42A27DB-BD31-4B8C-83A1-F6EECF244321}">
                <p14:modId xmlns:p14="http://schemas.microsoft.com/office/powerpoint/2010/main" val="303903494"/>
              </p:ext>
            </p:extLst>
          </p:nvPr>
        </p:nvGraphicFramePr>
        <p:xfrm>
          <a:off x="1174659" y="1345003"/>
          <a:ext cx="7141757" cy="4151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3D6C3CFE-623D-4392-B44F-DD463D7FC85C}"/>
              </a:ext>
            </a:extLst>
          </p:cNvPr>
          <p:cNvGraphicFramePr>
            <a:graphicFrameLocks/>
          </p:cNvGraphicFramePr>
          <p:nvPr>
            <p:extLst>
              <p:ext uri="{D42A27DB-BD31-4B8C-83A1-F6EECF244321}">
                <p14:modId xmlns:p14="http://schemas.microsoft.com/office/powerpoint/2010/main" val="2476057882"/>
              </p:ext>
            </p:extLst>
          </p:nvPr>
        </p:nvGraphicFramePr>
        <p:xfrm>
          <a:off x="117465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F0F6547D-19C8-49C1-A550-243C1B4DAA69}"/>
              </a:ext>
            </a:extLst>
          </p:cNvPr>
          <p:cNvGraphicFramePr>
            <a:graphicFrameLocks/>
          </p:cNvGraphicFramePr>
          <p:nvPr>
            <p:extLst>
              <p:ext uri="{D42A27DB-BD31-4B8C-83A1-F6EECF244321}">
                <p14:modId xmlns:p14="http://schemas.microsoft.com/office/powerpoint/2010/main" val="859446860"/>
              </p:ext>
            </p:extLst>
          </p:nvPr>
        </p:nvGraphicFramePr>
        <p:xfrm>
          <a:off x="1128940" y="1345003"/>
          <a:ext cx="7187476"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53%</a:t>
            </a:r>
          </a:p>
          <a:p>
            <a:pPr marL="742950" lvl="1" indent="-285750" algn="just">
              <a:buFont typeface="Arial" panose="020B0604020202020204" pitchFamily="34" charset="0"/>
              <a:buChar char="•"/>
            </a:pPr>
            <a:r>
              <a:rPr lang="es-MX" b="1" dirty="0"/>
              <a:t>Olores desagradables </a:t>
            </a:r>
            <a:r>
              <a:rPr lang="es-MX" dirty="0"/>
              <a:t>en un </a:t>
            </a:r>
            <a:r>
              <a:rPr lang="es-MX" b="1" dirty="0"/>
              <a:t>55%</a:t>
            </a:r>
          </a:p>
          <a:p>
            <a:pPr marL="742950" lvl="1" indent="-285750" algn="just">
              <a:buFont typeface="Arial" panose="020B0604020202020204" pitchFamily="34" charset="0"/>
              <a:buChar char="•"/>
            </a:pPr>
            <a:r>
              <a:rPr lang="es-MX" b="1" dirty="0"/>
              <a:t>Plagas</a:t>
            </a:r>
            <a:r>
              <a:rPr lang="es-MX" dirty="0"/>
              <a:t> en un </a:t>
            </a:r>
            <a:r>
              <a:rPr lang="es-MX" b="1" dirty="0"/>
              <a:t>35%</a:t>
            </a:r>
          </a:p>
          <a:p>
            <a:pPr marL="742950" lvl="1" indent="-285750" algn="just">
              <a:buFont typeface="Arial" panose="020B0604020202020204" pitchFamily="34" charset="0"/>
              <a:buChar char="•"/>
            </a:pPr>
            <a:r>
              <a:rPr lang="es-MX" b="1" dirty="0"/>
              <a:t>Agua estancada </a:t>
            </a:r>
            <a:r>
              <a:rPr lang="es-MX" dirty="0"/>
              <a:t>en un </a:t>
            </a:r>
            <a:r>
              <a:rPr lang="es-MX" b="1" dirty="0"/>
              <a:t>51%</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63%</a:t>
            </a:r>
          </a:p>
          <a:p>
            <a:pPr marL="742950" lvl="1" indent="-285750" algn="just">
              <a:buFont typeface="Arial" panose="020B0604020202020204" pitchFamily="34" charset="0"/>
              <a:buChar char="•"/>
            </a:pPr>
            <a:r>
              <a:rPr lang="es-MX" b="1" dirty="0"/>
              <a:t>Insumos</a:t>
            </a:r>
            <a:r>
              <a:rPr lang="es-MX" dirty="0"/>
              <a:t> en un </a:t>
            </a:r>
            <a:r>
              <a:rPr lang="es-MX" b="1" dirty="0"/>
              <a:t>61%</a:t>
            </a:r>
          </a:p>
          <a:p>
            <a:pPr marL="742950" lvl="1" indent="-285750" algn="just">
              <a:buFont typeface="Arial" panose="020B0604020202020204" pitchFamily="34" charset="0"/>
              <a:buChar char="•"/>
            </a:pPr>
            <a:r>
              <a:rPr lang="es-MX" b="1" dirty="0"/>
              <a:t>Energía eléctrica </a:t>
            </a:r>
            <a:r>
              <a:rPr lang="es-MX" dirty="0"/>
              <a:t>en un </a:t>
            </a:r>
            <a:r>
              <a:rPr lang="es-MX" b="1" dirty="0"/>
              <a:t>57%</a:t>
            </a:r>
          </a:p>
          <a:p>
            <a:pPr marL="742950" lvl="1" indent="-285750" algn="just">
              <a:buFont typeface="Arial" panose="020B0604020202020204" pitchFamily="34" charset="0"/>
              <a:buChar char="•"/>
            </a:pPr>
            <a:r>
              <a:rPr lang="es-MX" b="1" dirty="0"/>
              <a:t>Desechos</a:t>
            </a:r>
            <a:r>
              <a:rPr lang="es-MX" dirty="0"/>
              <a:t> en un </a:t>
            </a:r>
            <a:r>
              <a:rPr lang="es-MX" b="1" dirty="0"/>
              <a:t>57%</a:t>
            </a:r>
          </a:p>
          <a:p>
            <a:pPr marL="742950" lvl="1" indent="-285750" algn="just">
              <a:buFont typeface="Arial" panose="020B0604020202020204" pitchFamily="34" charset="0"/>
              <a:buChar char="•"/>
            </a:pPr>
            <a:r>
              <a:rPr lang="es-MX" b="1" dirty="0"/>
              <a:t>Áreas verdes </a:t>
            </a:r>
            <a:r>
              <a:rPr lang="es-MX" dirty="0"/>
              <a:t>en un </a:t>
            </a:r>
            <a:r>
              <a:rPr lang="es-MX" b="1" dirty="0"/>
              <a:t>67%</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5239</TotalTime>
  <Words>4463</Words>
  <Application>Microsoft Office PowerPoint</Application>
  <PresentationFormat>Presentación en pantalla (4:3)</PresentationFormat>
  <Paragraphs>693</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318</cp:revision>
  <dcterms:created xsi:type="dcterms:W3CDTF">2019-02-18T18:05:13Z</dcterms:created>
  <dcterms:modified xsi:type="dcterms:W3CDTF">2021-10-22T17:36:30Z</dcterms:modified>
</cp:coreProperties>
</file>