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3.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4.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3.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4.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5.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6.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37.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2.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3.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4.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5.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46.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7.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1.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2.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3.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54.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5.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6.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7.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8.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62.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63.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64.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65.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66.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67.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68.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69.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70.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334" r:id="rId2"/>
    <p:sldId id="336" r:id="rId3"/>
    <p:sldId id="492" r:id="rId4"/>
    <p:sldId id="338" r:id="rId5"/>
    <p:sldId id="484" r:id="rId6"/>
    <p:sldId id="485" r:id="rId7"/>
    <p:sldId id="486" r:id="rId8"/>
    <p:sldId id="487" r:id="rId9"/>
    <p:sldId id="488" r:id="rId10"/>
    <p:sldId id="489" r:id="rId11"/>
    <p:sldId id="490" r:id="rId12"/>
    <p:sldId id="491"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443" r:id="rId46"/>
    <p:sldId id="444" r:id="rId47"/>
    <p:sldId id="445" r:id="rId48"/>
    <p:sldId id="446" r:id="rId49"/>
    <p:sldId id="447" r:id="rId50"/>
    <p:sldId id="448" r:id="rId51"/>
    <p:sldId id="449" r:id="rId52"/>
    <p:sldId id="450" r:id="rId53"/>
    <p:sldId id="451" r:id="rId54"/>
    <p:sldId id="452" r:id="rId55"/>
    <p:sldId id="453" r:id="rId56"/>
    <p:sldId id="454" r:id="rId57"/>
    <p:sldId id="455" r:id="rId58"/>
    <p:sldId id="456" r:id="rId59"/>
    <p:sldId id="457" r:id="rId60"/>
    <p:sldId id="458" r:id="rId61"/>
    <p:sldId id="459" r:id="rId62"/>
    <p:sldId id="460" r:id="rId63"/>
    <p:sldId id="461" r:id="rId64"/>
    <p:sldId id="462" r:id="rId65"/>
    <p:sldId id="463" r:id="rId66"/>
    <p:sldId id="464" r:id="rId67"/>
    <p:sldId id="465" r:id="rId68"/>
    <p:sldId id="466" r:id="rId69"/>
    <p:sldId id="467" r:id="rId70"/>
    <p:sldId id="468" r:id="rId71"/>
    <p:sldId id="469" r:id="rId72"/>
    <p:sldId id="470" r:id="rId73"/>
    <p:sldId id="471" r:id="rId74"/>
    <p:sldId id="472" r:id="rId75"/>
    <p:sldId id="473" r:id="rId76"/>
    <p:sldId id="474" r:id="rId77"/>
    <p:sldId id="475" r:id="rId78"/>
    <p:sldId id="476" r:id="rId79"/>
    <p:sldId id="477" r:id="rId80"/>
    <p:sldId id="478" r:id="rId81"/>
    <p:sldId id="479" r:id="rId82"/>
    <p:sldId id="480" r:id="rId83"/>
    <p:sldId id="481" r:id="rId84"/>
    <p:sldId id="482"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05"/>
    <a:srgbClr val="3A71B2"/>
    <a:srgbClr val="4F6228"/>
    <a:srgbClr val="77933C"/>
    <a:srgbClr val="92D050"/>
    <a:srgbClr val="7030A0"/>
    <a:srgbClr val="558ED5"/>
    <a:srgbClr val="CC00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oleObject" Target="https://d.docs.live.net/943f4a0bbdf6ddec/Desktop/RESULTADOS/UA%20SALUD%20INTEGRAL/UASALUD.xlsx" TargetMode="External"/><Relationship Id="rId2" Type="http://schemas.microsoft.com/office/2011/relationships/chartColorStyle" Target="colors64.xml"/><Relationship Id="rId1" Type="http://schemas.microsoft.com/office/2011/relationships/chartStyle" Target="style6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c:spPr>
          <c:invertIfNegative val="0"/>
          <c:dPt>
            <c:idx val="1"/>
            <c:invertIfNegative val="0"/>
            <c:bubble3D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0-1E03-481E-8F54-62F25B394C1F}"/>
              </c:ext>
            </c:extLst>
          </c:dPt>
          <c:dLbls>
            <c:dLbl>
              <c:idx val="0"/>
              <c:tx>
                <c:rich>
                  <a:bodyPr/>
                  <a:lstStyle/>
                  <a:p>
                    <a:fld id="{E0EC4ADC-6093-4890-91E0-353142D4811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03-481E-8F54-62F25B394C1F}"/>
                </c:ext>
              </c:extLst>
            </c:dLbl>
            <c:dLbl>
              <c:idx val="1"/>
              <c:tx>
                <c:rich>
                  <a:bodyPr/>
                  <a:lstStyle/>
                  <a:p>
                    <a:fld id="{33FB3C64-5DA8-4CA3-8028-B8DDD18FB0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03-481E-8F54-62F25B394C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[UASALUD.xlsx]IDENTIDAD!$C$4:$C$5</c:f>
              <c:strCache>
                <c:ptCount val="2"/>
                <c:pt idx="0">
                  <c:v>NO SE SIENTE ORGULLOSO</c:v>
                </c:pt>
                <c:pt idx="1">
                  <c:v>SI SE SIENTE ORGULLOSO</c:v>
                </c:pt>
              </c:strCache>
            </c:strRef>
          </c:cat>
          <c:val>
            <c:numRef>
              <c:f>[UASALUD.xlsx]IDENTIDAD!$F$4:$F$5</c:f>
              <c:numCache>
                <c:formatCode>###0</c:formatCode>
                <c:ptCount val="2"/>
                <c:pt idx="0" formatCode="General">
                  <c:v>0</c:v>
                </c:pt>
                <c:pt idx="1">
                  <c:v>100</c:v>
                </c:pt>
              </c:numCache>
            </c:numRef>
          </c:val>
          <c:extLst>
            <c:ext xmlns:c16="http://schemas.microsoft.com/office/drawing/2014/chart" uri="{C3380CC4-5D6E-409C-BE32-E72D297353CC}">
              <c16:uniqueId val="{00000000-6258-4B18-8F6F-C49124650739}"/>
            </c:ext>
          </c:extLst>
        </c:ser>
        <c:dLbls>
          <c:showLegendKey val="0"/>
          <c:showVal val="0"/>
          <c:showCatName val="0"/>
          <c:showSerName val="0"/>
          <c:showPercent val="0"/>
          <c:showBubbleSize val="0"/>
        </c:dLbls>
        <c:gapWidth val="100"/>
        <c:overlap val="-24"/>
        <c:axId val="487938488"/>
        <c:axId val="487941768"/>
      </c:barChart>
      <c:catAx>
        <c:axId val="48793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41768"/>
        <c:crosses val="autoZero"/>
        <c:auto val="1"/>
        <c:lblAlgn val="ctr"/>
        <c:lblOffset val="100"/>
        <c:noMultiLvlLbl val="0"/>
      </c:catAx>
      <c:valAx>
        <c:axId val="48794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32C7E16-AAFD-4A29-A1EE-A6CB670487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15-491A-B468-2C314EE34212}"/>
                </c:ext>
              </c:extLst>
            </c:dLbl>
            <c:dLbl>
              <c:idx val="1"/>
              <c:tx>
                <c:rich>
                  <a:bodyPr/>
                  <a:lstStyle/>
                  <a:p>
                    <a:fld id="{224F6C2C-8177-42B3-9878-D7F2420C9D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15-491A-B468-2C314EE34212}"/>
                </c:ext>
              </c:extLst>
            </c:dLbl>
            <c:dLbl>
              <c:idx val="2"/>
              <c:tx>
                <c:rich>
                  <a:bodyPr/>
                  <a:lstStyle/>
                  <a:p>
                    <a:fld id="{28CD7132-1F63-4D9E-AE8F-EB610C0D57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315-491A-B468-2C314EE342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[UASALUD.xlsx]IDENTIDAD!$C$22:$C$24</c:f>
              <c:strCache>
                <c:ptCount val="3"/>
                <c:pt idx="0">
                  <c:v>ESCUDO</c:v>
                </c:pt>
                <c:pt idx="1">
                  <c:v>LEMA</c:v>
                </c:pt>
                <c:pt idx="2">
                  <c:v>HISTORIA</c:v>
                </c:pt>
              </c:strCache>
            </c:strRef>
          </c:cat>
          <c:val>
            <c:numRef>
              <c:f>[UASALUD.xlsx]IDENTIDAD!$D$22:$D$24</c:f>
              <c:numCache>
                <c:formatCode>###0</c:formatCode>
                <c:ptCount val="3"/>
                <c:pt idx="0">
                  <c:v>75.2</c:v>
                </c:pt>
                <c:pt idx="1">
                  <c:v>53.3</c:v>
                </c:pt>
                <c:pt idx="2">
                  <c:v>67.599999999999994</c:v>
                </c:pt>
              </c:numCache>
            </c:numRef>
          </c:val>
          <c:extLst>
            <c:ext xmlns:c16="http://schemas.microsoft.com/office/drawing/2014/chart" uri="{C3380CC4-5D6E-409C-BE32-E72D297353CC}">
              <c16:uniqueId val="{00000000-F8BA-4755-BA22-460BDD9314E9}"/>
            </c:ext>
          </c:extLst>
        </c:ser>
        <c:dLbls>
          <c:dLblPos val="inEnd"/>
          <c:showLegendKey val="0"/>
          <c:showVal val="1"/>
          <c:showCatName val="0"/>
          <c:showSerName val="0"/>
          <c:showPercent val="0"/>
          <c:showBubbleSize val="0"/>
        </c:dLbls>
        <c:gapWidth val="100"/>
        <c:overlap val="-24"/>
        <c:axId val="487938488"/>
        <c:axId val="487941768"/>
      </c:barChart>
      <c:catAx>
        <c:axId val="48793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41768"/>
        <c:crosses val="autoZero"/>
        <c:auto val="1"/>
        <c:lblAlgn val="ctr"/>
        <c:lblOffset val="100"/>
        <c:noMultiLvlLbl val="0"/>
      </c:catAx>
      <c:valAx>
        <c:axId val="48794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414801AA-A211-4F87-9926-794E9A2A7A6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47-4DA2-88B9-A403213325E1}"/>
                </c:ext>
              </c:extLst>
            </c:dLbl>
            <c:dLbl>
              <c:idx val="1"/>
              <c:tx>
                <c:rich>
                  <a:bodyPr/>
                  <a:lstStyle/>
                  <a:p>
                    <a:fld id="{A028A486-5286-4BEF-AD87-C65F1DC60B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47-4DA2-88B9-A403213325E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[UASALUD.xlsx]IDENTIDAD!$C$9:$C$10</c:f>
              <c:strCache>
                <c:ptCount val="2"/>
                <c:pt idx="0">
                  <c:v>NO LO CONOCE</c:v>
                </c:pt>
                <c:pt idx="1">
                  <c:v>SI LO CONOCE</c:v>
                </c:pt>
              </c:strCache>
            </c:strRef>
          </c:cat>
          <c:val>
            <c:numRef>
              <c:f>[UASALUD.xlsx]IDENTIDAD!$F$9:$F$10</c:f>
              <c:numCache>
                <c:formatCode>###0</c:formatCode>
                <c:ptCount val="2"/>
                <c:pt idx="0">
                  <c:v>36.19047619047619</c:v>
                </c:pt>
                <c:pt idx="1">
                  <c:v>63.809523809523803</c:v>
                </c:pt>
              </c:numCache>
            </c:numRef>
          </c:val>
          <c:extLst>
            <c:ext xmlns:c16="http://schemas.microsoft.com/office/drawing/2014/chart" uri="{C3380CC4-5D6E-409C-BE32-E72D297353CC}">
              <c16:uniqueId val="{00000000-2244-40DC-82F0-240C9A7BDEF6}"/>
            </c:ext>
          </c:extLst>
        </c:ser>
        <c:dLbls>
          <c:showLegendKey val="0"/>
          <c:showVal val="0"/>
          <c:showCatName val="0"/>
          <c:showSerName val="0"/>
          <c:showPercent val="0"/>
          <c:showBubbleSize val="0"/>
        </c:dLbls>
        <c:gapWidth val="100"/>
        <c:overlap val="-24"/>
        <c:axId val="487938488"/>
        <c:axId val="487941768"/>
      </c:barChart>
      <c:catAx>
        <c:axId val="48793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41768"/>
        <c:crosses val="autoZero"/>
        <c:auto val="1"/>
        <c:lblAlgn val="ctr"/>
        <c:lblOffset val="100"/>
        <c:noMultiLvlLbl val="0"/>
      </c:catAx>
      <c:valAx>
        <c:axId val="48794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AA-4E08-BDA9-ECBD61511DD7}"/>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AA-4E08-BDA9-ECBD61511DD7}"/>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EAA-4E08-BDA9-ECBD61511DD7}"/>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EAA-4E08-BDA9-ECBD61511DD7}"/>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EAA-4E08-BDA9-ECBD61511DD7}"/>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EAA-4E08-BDA9-ECBD61511DD7}"/>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EAA-4E08-BDA9-ECBD61511DD7}"/>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EAA-4E08-BDA9-ECBD61511D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RESPONSABILIDAD</c:v>
                </c:pt>
                <c:pt idx="1">
                  <c:v>TRANSPARENCIA Y RENDICIÓN DE CUENTAS</c:v>
                </c:pt>
                <c:pt idx="2">
                  <c:v>PROFESIONALISMO E INTEGRIDAD</c:v>
                </c:pt>
                <c:pt idx="3">
                  <c:v>LEALTAD Y COMPROMISO</c:v>
                </c:pt>
                <c:pt idx="4">
                  <c:v>EQUIDAD</c:v>
                </c:pt>
                <c:pt idx="5">
                  <c:v>JUSTICIA</c:v>
                </c:pt>
                <c:pt idx="6">
                  <c:v>TOLERANCIA</c:v>
                </c:pt>
                <c:pt idx="7">
                  <c:v>CONSCIENCIA ECOLOGICA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2EAA-4E08-BDA9-ECBD61511DD7}"/>
            </c:ext>
          </c:extLst>
        </c:ser>
        <c:dLbls>
          <c:dLblPos val="inEnd"/>
          <c:showLegendKey val="0"/>
          <c:showVal val="1"/>
          <c:showCatName val="0"/>
          <c:showSerName val="0"/>
          <c:showPercent val="0"/>
          <c:showBubbleSize val="0"/>
        </c:dLbls>
        <c:gapWidth val="100"/>
        <c:overlap val="-24"/>
        <c:axId val="399762928"/>
        <c:axId val="399753416"/>
      </c:barChart>
      <c:catAx>
        <c:axId val="3997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99753416"/>
        <c:crosses val="autoZero"/>
        <c:auto val="1"/>
        <c:lblAlgn val="ctr"/>
        <c:lblOffset val="100"/>
        <c:noMultiLvlLbl val="0"/>
      </c:catAx>
      <c:valAx>
        <c:axId val="39975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97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330947E-2C27-483A-98C5-DCFD69C8986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D7D-4265-95E1-E6BA73E3ABA6}"/>
                </c:ext>
              </c:extLst>
            </c:dLbl>
            <c:dLbl>
              <c:idx val="1"/>
              <c:tx>
                <c:rich>
                  <a:bodyPr/>
                  <a:lstStyle/>
                  <a:p>
                    <a:fld id="{E2750FED-9CA3-4AE8-AA0B-9091D1DCFC8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7D-4265-95E1-E6BA73E3ABA6}"/>
                </c:ext>
              </c:extLst>
            </c:dLbl>
            <c:dLbl>
              <c:idx val="2"/>
              <c:tx>
                <c:rich>
                  <a:bodyPr/>
                  <a:lstStyle/>
                  <a:p>
                    <a:fld id="{69511B2B-9298-4912-ABA0-4E7C588EDB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7D-4265-95E1-E6BA73E3ABA6}"/>
                </c:ext>
              </c:extLst>
            </c:dLbl>
            <c:dLbl>
              <c:idx val="3"/>
              <c:tx>
                <c:rich>
                  <a:bodyPr/>
                  <a:lstStyle/>
                  <a:p>
                    <a:fld id="{83EF8F3A-52F6-402B-81F1-44A5A80FA30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7D-4265-95E1-E6BA73E3ABA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[UASALUD.xlsx]SEGURIDAD!$C$4:$C$7</c:f>
              <c:strCache>
                <c:ptCount val="4"/>
                <c:pt idx="0">
                  <c:v>MALA</c:v>
                </c:pt>
                <c:pt idx="1">
                  <c:v>REGULAR</c:v>
                </c:pt>
                <c:pt idx="2">
                  <c:v>BUENA</c:v>
                </c:pt>
                <c:pt idx="3">
                  <c:v>EXCELENTE</c:v>
                </c:pt>
              </c:strCache>
            </c:strRef>
          </c:cat>
          <c:val>
            <c:numRef>
              <c:f>[UASALUD.xlsx]SEGURIDAD!$F$4:$F$7</c:f>
              <c:numCache>
                <c:formatCode>###0</c:formatCode>
                <c:ptCount val="4"/>
                <c:pt idx="0" formatCode="General">
                  <c:v>0</c:v>
                </c:pt>
                <c:pt idx="1">
                  <c:v>11.428571428571429</c:v>
                </c:pt>
                <c:pt idx="2">
                  <c:v>56.19047619047619</c:v>
                </c:pt>
                <c:pt idx="3">
                  <c:v>32.38095238095238</c:v>
                </c:pt>
              </c:numCache>
            </c:numRef>
          </c:val>
          <c:extLst>
            <c:ext xmlns:c16="http://schemas.microsoft.com/office/drawing/2014/chart" uri="{C3380CC4-5D6E-409C-BE32-E72D297353CC}">
              <c16:uniqueId val="{00000000-5A65-4F21-A622-33BB8BB0EE17}"/>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EA5450A-8E3B-461A-9B32-D7DFFEE1842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B6-4CD4-9FDC-EDF263979875}"/>
                </c:ext>
              </c:extLst>
            </c:dLbl>
            <c:dLbl>
              <c:idx val="1"/>
              <c:tx>
                <c:rich>
                  <a:bodyPr/>
                  <a:lstStyle/>
                  <a:p>
                    <a:fld id="{52D7A526-B799-4FB8-80D4-06BEEB7568B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B6-4CD4-9FDC-EDF263979875}"/>
                </c:ext>
              </c:extLst>
            </c:dLbl>
            <c:dLbl>
              <c:idx val="2"/>
              <c:tx>
                <c:rich>
                  <a:bodyPr/>
                  <a:lstStyle/>
                  <a:p>
                    <a:fld id="{77795B1F-FFA9-4313-BE78-EE41CB70EE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4B6-4CD4-9FDC-EDF263979875}"/>
                </c:ext>
              </c:extLst>
            </c:dLbl>
            <c:dLbl>
              <c:idx val="3"/>
              <c:tx>
                <c:rich>
                  <a:bodyPr/>
                  <a:lstStyle/>
                  <a:p>
                    <a:fld id="{DAE2ED42-E622-4E15-916F-4A35C7008E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B6-4CD4-9FDC-EDF26397987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[UASALUD.xlsx]SEGURIDAD!$C$12:$C$15</c:f>
              <c:strCache>
                <c:ptCount val="4"/>
                <c:pt idx="0">
                  <c:v>MALO</c:v>
                </c:pt>
                <c:pt idx="1">
                  <c:v>REGULAR</c:v>
                </c:pt>
                <c:pt idx="2">
                  <c:v>BUENA</c:v>
                </c:pt>
                <c:pt idx="3">
                  <c:v>EXCELENTE</c:v>
                </c:pt>
              </c:strCache>
            </c:strRef>
          </c:cat>
          <c:val>
            <c:numRef>
              <c:f>[UASALUD.xlsx]SEGURIDAD!$F$12:$F$15</c:f>
              <c:numCache>
                <c:formatCode>###0</c:formatCode>
                <c:ptCount val="4"/>
                <c:pt idx="0">
                  <c:v>7.6190476190476195</c:v>
                </c:pt>
                <c:pt idx="1">
                  <c:v>12.380952380952381</c:v>
                </c:pt>
                <c:pt idx="2">
                  <c:v>54.285714285714285</c:v>
                </c:pt>
                <c:pt idx="3">
                  <c:v>25.714285714285712</c:v>
                </c:pt>
              </c:numCache>
            </c:numRef>
          </c:val>
          <c:extLst>
            <c:ext xmlns:c16="http://schemas.microsoft.com/office/drawing/2014/chart" uri="{C3380CC4-5D6E-409C-BE32-E72D297353CC}">
              <c16:uniqueId val="{00000000-D954-4615-8FCE-AF44FB39E0DC}"/>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177E-2"/>
                </c:manualLayout>
              </c:layout>
              <c:tx>
                <c:rich>
                  <a:bodyPr/>
                  <a:lstStyle/>
                  <a:p>
                    <a:fld id="{6CEF4562-4CDB-4536-8046-45C6159AAF6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46-42AD-B5BA-36053AD7C7B9}"/>
                </c:ext>
              </c:extLst>
            </c:dLbl>
            <c:dLbl>
              <c:idx val="1"/>
              <c:tx>
                <c:rich>
                  <a:bodyPr/>
                  <a:lstStyle/>
                  <a:p>
                    <a:fld id="{B0A5CBB8-1F0C-47C7-A8D7-EC692602BC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46-42AD-B5BA-36053AD7C7B9}"/>
                </c:ext>
              </c:extLst>
            </c:dLbl>
            <c:dLbl>
              <c:idx val="2"/>
              <c:tx>
                <c:rich>
                  <a:bodyPr/>
                  <a:lstStyle/>
                  <a:p>
                    <a:fld id="{B15EA7F1-883B-4A75-BFBB-4E9F4904CF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46-42AD-B5BA-36053AD7C7B9}"/>
                </c:ext>
              </c:extLst>
            </c:dLbl>
            <c:dLbl>
              <c:idx val="3"/>
              <c:tx>
                <c:rich>
                  <a:bodyPr/>
                  <a:lstStyle/>
                  <a:p>
                    <a:fld id="{49BEB076-95F6-45A4-839E-D75EA778AA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D46-42AD-B5BA-36053AD7C7B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[UASALUD.xlsx]SEGURIDAD!$C$20:$C$23</c:f>
              <c:strCache>
                <c:ptCount val="4"/>
                <c:pt idx="0">
                  <c:v>MUY ALTO</c:v>
                </c:pt>
                <c:pt idx="1">
                  <c:v>ALTO</c:v>
                </c:pt>
                <c:pt idx="2">
                  <c:v>MEDIO</c:v>
                </c:pt>
                <c:pt idx="3">
                  <c:v>BAJO</c:v>
                </c:pt>
              </c:strCache>
            </c:strRef>
          </c:cat>
          <c:val>
            <c:numRef>
              <c:f>[UASALUD.xlsx]SEGURIDAD!$F$20:$F$23</c:f>
              <c:numCache>
                <c:formatCode>###0</c:formatCode>
                <c:ptCount val="4"/>
                <c:pt idx="0">
                  <c:v>18.095238095238095</c:v>
                </c:pt>
                <c:pt idx="1">
                  <c:v>23.809523809523807</c:v>
                </c:pt>
                <c:pt idx="2">
                  <c:v>44.761904761904766</c:v>
                </c:pt>
                <c:pt idx="3">
                  <c:v>13.333333333333334</c:v>
                </c:pt>
              </c:numCache>
            </c:numRef>
          </c:val>
          <c:extLst>
            <c:ext xmlns:c16="http://schemas.microsoft.com/office/drawing/2014/chart" uri="{C3380CC4-5D6E-409C-BE32-E72D297353CC}">
              <c16:uniqueId val="{00000000-E9E7-4819-83C5-C295342531FE}"/>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A1007A4-0682-40E5-A9B6-046B445750A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265-42F7-95A9-0BB12C07AE8F}"/>
                </c:ext>
              </c:extLst>
            </c:dLbl>
            <c:dLbl>
              <c:idx val="1"/>
              <c:tx>
                <c:rich>
                  <a:bodyPr/>
                  <a:lstStyle/>
                  <a:p>
                    <a:fld id="{EA2E4C2C-6C61-4D66-9CDC-53BEDF2880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65-42F7-95A9-0BB12C07AE8F}"/>
                </c:ext>
              </c:extLst>
            </c:dLbl>
            <c:dLbl>
              <c:idx val="2"/>
              <c:tx>
                <c:rich>
                  <a:bodyPr/>
                  <a:lstStyle/>
                  <a:p>
                    <a:fld id="{375E5509-1D37-44D8-8CCE-64F16C5480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65-42F7-95A9-0BB12C07AE8F}"/>
                </c:ext>
              </c:extLst>
            </c:dLbl>
            <c:dLbl>
              <c:idx val="3"/>
              <c:tx>
                <c:rich>
                  <a:bodyPr/>
                  <a:lstStyle/>
                  <a:p>
                    <a:fld id="{F58AE1F5-326F-44EE-B5D7-E38EC1FF72C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65-42F7-95A9-0BB12C07AE8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[UASALUD.xlsx]SEGURIDAD!$C$28:$C$31</c:f>
              <c:strCache>
                <c:ptCount val="4"/>
                <c:pt idx="0">
                  <c:v>MALO</c:v>
                </c:pt>
                <c:pt idx="1">
                  <c:v>REGULAR</c:v>
                </c:pt>
                <c:pt idx="2">
                  <c:v>BUENA</c:v>
                </c:pt>
                <c:pt idx="3">
                  <c:v>EXCELENTE</c:v>
                </c:pt>
              </c:strCache>
            </c:strRef>
          </c:cat>
          <c:val>
            <c:numRef>
              <c:f>[UASALUD.xlsx]SEGURIDAD!$F$28:$F$31</c:f>
              <c:numCache>
                <c:formatCode>###0</c:formatCode>
                <c:ptCount val="4"/>
                <c:pt idx="0">
                  <c:v>5.7142857142857144</c:v>
                </c:pt>
                <c:pt idx="1">
                  <c:v>38.095238095238095</c:v>
                </c:pt>
                <c:pt idx="2">
                  <c:v>43.80952380952381</c:v>
                </c:pt>
                <c:pt idx="3">
                  <c:v>12.380952380952381</c:v>
                </c:pt>
              </c:numCache>
            </c:numRef>
          </c:val>
          <c:extLst>
            <c:ext xmlns:c16="http://schemas.microsoft.com/office/drawing/2014/chart" uri="{C3380CC4-5D6E-409C-BE32-E72D297353CC}">
              <c16:uniqueId val="{00000000-AA59-460D-86DB-37285D1B56F0}"/>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[UASALUD.xlsx]SEGURIDAD!$C$36:$C$39</c:f>
              <c:strCache>
                <c:ptCount val="4"/>
                <c:pt idx="0">
                  <c:v>MALO</c:v>
                </c:pt>
                <c:pt idx="1">
                  <c:v>REGULAR</c:v>
                </c:pt>
                <c:pt idx="2">
                  <c:v>BUENA</c:v>
                </c:pt>
                <c:pt idx="3">
                  <c:v>EXCELENTE</c:v>
                </c:pt>
              </c:strCache>
            </c:strRef>
          </c:cat>
          <c:val>
            <c:numRef>
              <c:f>[UASALUD.xlsx]SEGURIDAD!$F$36:$F$39</c:f>
              <c:numCache>
                <c:formatCode>###0</c:formatCode>
                <c:ptCount val="4"/>
                <c:pt idx="0">
                  <c:v>17.142857142857142</c:v>
                </c:pt>
                <c:pt idx="1">
                  <c:v>35.238095238095241</c:v>
                </c:pt>
                <c:pt idx="2">
                  <c:v>36.19047619047619</c:v>
                </c:pt>
                <c:pt idx="3">
                  <c:v>11.428571428571429</c:v>
                </c:pt>
              </c:numCache>
            </c:numRef>
          </c:val>
          <c:extLst>
            <c:ext xmlns:c16="http://schemas.microsoft.com/office/drawing/2014/chart" uri="{C3380CC4-5D6E-409C-BE32-E72D297353CC}">
              <c16:uniqueId val="{00000000-17A2-4975-95D1-59000E94405D}"/>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EF35F33-83B6-4D16-809F-970857D57D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24-4C81-AFC2-73E7CD493B49}"/>
                </c:ext>
              </c:extLst>
            </c:dLbl>
            <c:dLbl>
              <c:idx val="1"/>
              <c:tx>
                <c:rich>
                  <a:bodyPr/>
                  <a:lstStyle/>
                  <a:p>
                    <a:fld id="{B9E3DEC2-D993-4026-B6CD-73C752F836B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24-4C81-AFC2-73E7CD493B49}"/>
                </c:ext>
              </c:extLst>
            </c:dLbl>
            <c:dLbl>
              <c:idx val="2"/>
              <c:tx>
                <c:rich>
                  <a:bodyPr/>
                  <a:lstStyle/>
                  <a:p>
                    <a:fld id="{F8C3CAA8-CE42-4269-8E7C-B02F3C7846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24-4C81-AFC2-73E7CD493B49}"/>
                </c:ext>
              </c:extLst>
            </c:dLbl>
            <c:dLbl>
              <c:idx val="3"/>
              <c:tx>
                <c:rich>
                  <a:bodyPr/>
                  <a:lstStyle/>
                  <a:p>
                    <a:fld id="{5AD28E47-CCA6-437D-9196-5DE67E6800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E24-4C81-AFC2-73E7CD493B4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[UASALUD.xlsx]SEGURIDAD!$C$44:$C$47</c:f>
              <c:strCache>
                <c:ptCount val="4"/>
                <c:pt idx="0">
                  <c:v>MALO</c:v>
                </c:pt>
                <c:pt idx="1">
                  <c:v>REGULAR</c:v>
                </c:pt>
                <c:pt idx="2">
                  <c:v>BUENA</c:v>
                </c:pt>
                <c:pt idx="3">
                  <c:v>EXCELENTE</c:v>
                </c:pt>
              </c:strCache>
            </c:strRef>
          </c:cat>
          <c:val>
            <c:numRef>
              <c:f>[UASALUD.xlsx]SEGURIDAD!$F$44:$F$47</c:f>
              <c:numCache>
                <c:formatCode>###0</c:formatCode>
                <c:ptCount val="4"/>
                <c:pt idx="0">
                  <c:v>3.8095238095238098</c:v>
                </c:pt>
                <c:pt idx="1">
                  <c:v>22.857142857142858</c:v>
                </c:pt>
                <c:pt idx="2">
                  <c:v>54.285714285714285</c:v>
                </c:pt>
                <c:pt idx="3">
                  <c:v>19.047619047619047</c:v>
                </c:pt>
              </c:numCache>
            </c:numRef>
          </c:val>
          <c:extLst>
            <c:ext xmlns:c16="http://schemas.microsoft.com/office/drawing/2014/chart" uri="{C3380CC4-5D6E-409C-BE32-E72D297353CC}">
              <c16:uniqueId val="{00000000-DDFA-4BAF-B604-010A1E27ED25}"/>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97D2EE2-7563-473D-B731-51C04C2EB2C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4D-4ABC-94E3-114D2C5DA7DB}"/>
                </c:ext>
              </c:extLst>
            </c:dLbl>
            <c:dLbl>
              <c:idx val="1"/>
              <c:tx>
                <c:rich>
                  <a:bodyPr/>
                  <a:lstStyle/>
                  <a:p>
                    <a:fld id="{3CB4822F-D5CA-40C1-8DFB-07EB2185C49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4D-4ABC-94E3-114D2C5DA7DB}"/>
                </c:ext>
              </c:extLst>
            </c:dLbl>
            <c:dLbl>
              <c:idx val="2"/>
              <c:tx>
                <c:rich>
                  <a:bodyPr/>
                  <a:lstStyle/>
                  <a:p>
                    <a:fld id="{7B24B706-5BF6-4BFB-81F3-16F49089B15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4D-4ABC-94E3-114D2C5DA7DB}"/>
                </c:ext>
              </c:extLst>
            </c:dLbl>
            <c:dLbl>
              <c:idx val="3"/>
              <c:tx>
                <c:rich>
                  <a:bodyPr/>
                  <a:lstStyle/>
                  <a:p>
                    <a:fld id="{FC53486E-1F83-475B-BDE2-0B2F43FD82E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94D-4ABC-94E3-114D2C5DA7D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[UASALUD.xlsx]SEGURIDAD!$C$52:$C$55</c:f>
              <c:strCache>
                <c:ptCount val="4"/>
                <c:pt idx="0">
                  <c:v>MALO</c:v>
                </c:pt>
                <c:pt idx="1">
                  <c:v>REGULAR</c:v>
                </c:pt>
                <c:pt idx="2">
                  <c:v>BUENA</c:v>
                </c:pt>
                <c:pt idx="3">
                  <c:v>EXCELENTE</c:v>
                </c:pt>
              </c:strCache>
            </c:strRef>
          </c:cat>
          <c:val>
            <c:numRef>
              <c:f>[UASALUD.xlsx]SEGURIDAD!$F$52:$F$55</c:f>
              <c:numCache>
                <c:formatCode>###0</c:formatCode>
                <c:ptCount val="4"/>
                <c:pt idx="0">
                  <c:v>11.428571428571429</c:v>
                </c:pt>
                <c:pt idx="1">
                  <c:v>27.61904761904762</c:v>
                </c:pt>
                <c:pt idx="2">
                  <c:v>46.666666666666664</c:v>
                </c:pt>
                <c:pt idx="3">
                  <c:v>14.285714285714285</c:v>
                </c:pt>
              </c:numCache>
            </c:numRef>
          </c:val>
          <c:extLst>
            <c:ext xmlns:c16="http://schemas.microsoft.com/office/drawing/2014/chart" uri="{C3380CC4-5D6E-409C-BE32-E72D297353CC}">
              <c16:uniqueId val="{00000000-2FB9-477F-8331-D3BE3F5E1E72}"/>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E73CF21-D5D2-405A-9215-EE622445C5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281-4C9D-B54B-35AD9F43E78A}"/>
                </c:ext>
              </c:extLst>
            </c:dLbl>
            <c:dLbl>
              <c:idx val="1"/>
              <c:tx>
                <c:rich>
                  <a:bodyPr/>
                  <a:lstStyle/>
                  <a:p>
                    <a:fld id="{821059BA-F5EF-4D79-B0E1-1B78901FC5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81-4C9D-B54B-35AD9F43E78A}"/>
                </c:ext>
              </c:extLst>
            </c:dLbl>
            <c:dLbl>
              <c:idx val="2"/>
              <c:tx>
                <c:rich>
                  <a:bodyPr/>
                  <a:lstStyle/>
                  <a:p>
                    <a:fld id="{5D6C1C58-724B-4A6C-B195-FDCF43099ED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281-4C9D-B54B-35AD9F43E78A}"/>
                </c:ext>
              </c:extLst>
            </c:dLbl>
            <c:dLbl>
              <c:idx val="3"/>
              <c:tx>
                <c:rich>
                  <a:bodyPr/>
                  <a:lstStyle/>
                  <a:p>
                    <a:fld id="{1EFFC5C5-3708-4771-BE51-97B93819CD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281-4C9D-B54B-35AD9F43E78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[UASALUD.xlsx]SEGURIDAD!$C$60:$C$63</c:f>
              <c:strCache>
                <c:ptCount val="4"/>
                <c:pt idx="0">
                  <c:v>MALO</c:v>
                </c:pt>
                <c:pt idx="1">
                  <c:v>REGULAR</c:v>
                </c:pt>
                <c:pt idx="2">
                  <c:v>BUENA</c:v>
                </c:pt>
                <c:pt idx="3">
                  <c:v>EXCELENTE</c:v>
                </c:pt>
              </c:strCache>
            </c:strRef>
          </c:cat>
          <c:val>
            <c:numRef>
              <c:f>[UASALUD.xlsx]SEGURIDAD!$F$60:$F$63</c:f>
              <c:numCache>
                <c:formatCode>###0</c:formatCode>
                <c:ptCount val="4"/>
                <c:pt idx="0" formatCode="General">
                  <c:v>0</c:v>
                </c:pt>
                <c:pt idx="1">
                  <c:v>23.809523809523807</c:v>
                </c:pt>
                <c:pt idx="2">
                  <c:v>60.952380952380956</c:v>
                </c:pt>
                <c:pt idx="3">
                  <c:v>15.238095238095239</c:v>
                </c:pt>
              </c:numCache>
            </c:numRef>
          </c:val>
          <c:extLst>
            <c:ext xmlns:c16="http://schemas.microsoft.com/office/drawing/2014/chart" uri="{C3380CC4-5D6E-409C-BE32-E72D297353CC}">
              <c16:uniqueId val="{00000000-613B-483B-A4BC-4CB09324C872}"/>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D5FD28D-6327-424D-B4E6-347DFFC35A1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A7-4004-8921-9AC069E81358}"/>
                </c:ext>
              </c:extLst>
            </c:dLbl>
            <c:dLbl>
              <c:idx val="1"/>
              <c:tx>
                <c:rich>
                  <a:bodyPr/>
                  <a:lstStyle/>
                  <a:p>
                    <a:fld id="{31CDEF7F-490E-434F-8C9B-9B82742A8A4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A7-4004-8921-9AC069E8135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[UASALUD.xlsx]SEGURIDAD!$C$68:$C$69</c:f>
              <c:strCache>
                <c:ptCount val="2"/>
                <c:pt idx="0">
                  <c:v>NO</c:v>
                </c:pt>
                <c:pt idx="1">
                  <c:v>SI</c:v>
                </c:pt>
              </c:strCache>
            </c:strRef>
          </c:cat>
          <c:val>
            <c:numRef>
              <c:f>[UASALUD.xlsx]SEGURIDAD!$F$68:$F$69</c:f>
              <c:numCache>
                <c:formatCode>###0</c:formatCode>
                <c:ptCount val="2"/>
                <c:pt idx="0">
                  <c:v>20</c:v>
                </c:pt>
                <c:pt idx="1">
                  <c:v>80</c:v>
                </c:pt>
              </c:numCache>
            </c:numRef>
          </c:val>
          <c:extLst>
            <c:ext xmlns:c16="http://schemas.microsoft.com/office/drawing/2014/chart" uri="{C3380CC4-5D6E-409C-BE32-E72D297353CC}">
              <c16:uniqueId val="{00000000-473E-4648-A01E-3A021CBA8412}"/>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52FBD35-5357-4D14-9816-4AFE552F142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D44-49E6-B731-31F67F0B6A32}"/>
                </c:ext>
              </c:extLst>
            </c:dLbl>
            <c:dLbl>
              <c:idx val="1"/>
              <c:tx>
                <c:rich>
                  <a:bodyPr/>
                  <a:lstStyle/>
                  <a:p>
                    <a:fld id="{35C41211-40AF-4F71-B0A1-A720D2549B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44-49E6-B731-31F67F0B6A3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[UASALUD.xlsx]SEGURIDAD!$C$74:$C$75</c:f>
              <c:strCache>
                <c:ptCount val="2"/>
                <c:pt idx="0">
                  <c:v>NO</c:v>
                </c:pt>
                <c:pt idx="1">
                  <c:v>SI</c:v>
                </c:pt>
              </c:strCache>
            </c:strRef>
          </c:cat>
          <c:val>
            <c:numRef>
              <c:f>[UASALUD.xlsx]SEGURIDAD!$F$74:$F$75</c:f>
              <c:numCache>
                <c:formatCode>###0</c:formatCode>
                <c:ptCount val="2"/>
                <c:pt idx="0">
                  <c:v>35.238095238095241</c:v>
                </c:pt>
                <c:pt idx="1">
                  <c:v>64.761904761904759</c:v>
                </c:pt>
              </c:numCache>
            </c:numRef>
          </c:val>
          <c:extLst>
            <c:ext xmlns:c16="http://schemas.microsoft.com/office/drawing/2014/chart" uri="{C3380CC4-5D6E-409C-BE32-E72D297353CC}">
              <c16:uniqueId val="{00000000-FEF8-4D3A-98AE-D3921C11B470}"/>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9.2836257309941526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03661F9-6FFE-4939-91D4-A4FC566AB4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DE-4E9D-8B29-0DD839A3D2CB}"/>
                </c:ext>
              </c:extLst>
            </c:dLbl>
            <c:dLbl>
              <c:idx val="1"/>
              <c:tx>
                <c:rich>
                  <a:bodyPr/>
                  <a:lstStyle/>
                  <a:p>
                    <a:fld id="{6DDC3A39-5DDB-468D-B4AF-DFEBA590853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DE-4E9D-8B29-0DD839A3D2CB}"/>
                </c:ext>
              </c:extLst>
            </c:dLbl>
            <c:dLbl>
              <c:idx val="2"/>
              <c:tx>
                <c:rich>
                  <a:bodyPr/>
                  <a:lstStyle/>
                  <a:p>
                    <a:fld id="{F8ADC135-320C-4484-8244-699F691B8F5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CDE-4E9D-8B29-0DD839A3D2C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[UASALUD.xlsx]RECURSOS!$C$4:$C$6</c:f>
              <c:strCache>
                <c:ptCount val="3"/>
                <c:pt idx="0">
                  <c:v>NUNCA</c:v>
                </c:pt>
                <c:pt idx="1">
                  <c:v>ALGUNAS VECES</c:v>
                </c:pt>
                <c:pt idx="2">
                  <c:v>SIEMPRE</c:v>
                </c:pt>
              </c:strCache>
            </c:strRef>
          </c:cat>
          <c:val>
            <c:numRef>
              <c:f>[UASALUD.xlsx]RECURSOS!$F$4:$F$6</c:f>
              <c:numCache>
                <c:formatCode>###0</c:formatCode>
                <c:ptCount val="3"/>
                <c:pt idx="0">
                  <c:v>1.6129032258064515</c:v>
                </c:pt>
                <c:pt idx="1">
                  <c:v>50</c:v>
                </c:pt>
                <c:pt idx="2">
                  <c:v>48.387096774193552</c:v>
                </c:pt>
              </c:numCache>
            </c:numRef>
          </c:val>
          <c:extLst>
            <c:ext xmlns:c16="http://schemas.microsoft.com/office/drawing/2014/chart" uri="{C3380CC4-5D6E-409C-BE32-E72D297353CC}">
              <c16:uniqueId val="{00000000-92B0-4A70-8FDE-D318610EC826}"/>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2.7850877192982456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3.7596003898635474E-2"/>
                </c:manualLayout>
              </c:layout>
              <c:tx>
                <c:rich>
                  <a:bodyPr/>
                  <a:lstStyle/>
                  <a:p>
                    <a:fld id="{94011915-A889-4410-96F3-5D6218985F2D}"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55-4849-B319-98CD4C662911}"/>
                </c:ext>
              </c:extLst>
            </c:dLbl>
            <c:dLbl>
              <c:idx val="1"/>
              <c:tx>
                <c:rich>
                  <a:bodyPr/>
                  <a:lstStyle/>
                  <a:p>
                    <a:fld id="{9B84CC81-24C3-4417-9A1E-DCAEC9E0DFB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55-4849-B319-98CD4C662911}"/>
                </c:ext>
              </c:extLst>
            </c:dLbl>
            <c:dLbl>
              <c:idx val="2"/>
              <c:tx>
                <c:rich>
                  <a:bodyPr/>
                  <a:lstStyle/>
                  <a:p>
                    <a:fld id="{C57C2403-FDD2-4270-B168-20D7B7510D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55-4849-B319-98CD4C66291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[UASALUD.xlsx]RECURSOS!$C$13:$C$15</c:f>
              <c:strCache>
                <c:ptCount val="3"/>
                <c:pt idx="0">
                  <c:v>NUNCA</c:v>
                </c:pt>
                <c:pt idx="1">
                  <c:v>ALGUNAS VECES</c:v>
                </c:pt>
                <c:pt idx="2">
                  <c:v>SIEMPRE</c:v>
                </c:pt>
              </c:strCache>
            </c:strRef>
          </c:cat>
          <c:val>
            <c:numRef>
              <c:f>[UASALUD.xlsx]RECURSOS!$F$13:$F$15</c:f>
              <c:numCache>
                <c:formatCode>###0</c:formatCode>
                <c:ptCount val="3"/>
                <c:pt idx="0">
                  <c:v>4.838709677419355</c:v>
                </c:pt>
                <c:pt idx="1">
                  <c:v>46.774193548387096</c:v>
                </c:pt>
                <c:pt idx="2">
                  <c:v>48.387096774193552</c:v>
                </c:pt>
              </c:numCache>
            </c:numRef>
          </c:val>
          <c:extLst>
            <c:ext xmlns:c16="http://schemas.microsoft.com/office/drawing/2014/chart" uri="{C3380CC4-5D6E-409C-BE32-E72D297353CC}">
              <c16:uniqueId val="{00000000-6A0E-498C-96E3-FA200C191806}"/>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F2EE430-F7D8-4732-9DD7-0331775167C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E9-4C97-BF57-AEBA73C2A03E}"/>
                </c:ext>
              </c:extLst>
            </c:dLbl>
            <c:dLbl>
              <c:idx val="1"/>
              <c:tx>
                <c:rich>
                  <a:bodyPr/>
                  <a:lstStyle/>
                  <a:p>
                    <a:fld id="{04126596-202A-42F1-A52F-C3BE4A4D81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6E9-4C97-BF57-AEBA73C2A03E}"/>
                </c:ext>
              </c:extLst>
            </c:dLbl>
            <c:dLbl>
              <c:idx val="2"/>
              <c:tx>
                <c:rich>
                  <a:bodyPr/>
                  <a:lstStyle/>
                  <a:p>
                    <a:fld id="{1F7F6F95-B2B0-466E-8024-9C05478297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6E9-4C97-BF57-AEBA73C2A03E}"/>
                </c:ext>
              </c:extLst>
            </c:dLbl>
            <c:dLbl>
              <c:idx val="3"/>
              <c:tx>
                <c:rich>
                  <a:bodyPr/>
                  <a:lstStyle/>
                  <a:p>
                    <a:fld id="{369EF492-FDA8-4F4F-85F1-2F05044CB6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6E9-4C97-BF57-AEBA73C2A03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[UASALUD.xlsx]RECURSOS!$C$22:$C$25</c:f>
              <c:strCache>
                <c:ptCount val="4"/>
                <c:pt idx="0">
                  <c:v>PESIMAS</c:v>
                </c:pt>
                <c:pt idx="1">
                  <c:v>MALAS</c:v>
                </c:pt>
                <c:pt idx="2">
                  <c:v>BUENAS</c:v>
                </c:pt>
                <c:pt idx="3">
                  <c:v>EXCELENTE</c:v>
                </c:pt>
              </c:strCache>
            </c:strRef>
          </c:cat>
          <c:val>
            <c:numRef>
              <c:f>[UASALUD.xlsx]RECURSOS!$F$22:$F$25</c:f>
              <c:numCache>
                <c:formatCode>###0</c:formatCode>
                <c:ptCount val="4"/>
                <c:pt idx="0">
                  <c:v>3.225806451612903</c:v>
                </c:pt>
                <c:pt idx="1">
                  <c:v>1.6129032258064515</c:v>
                </c:pt>
                <c:pt idx="2">
                  <c:v>80.645161290322577</c:v>
                </c:pt>
                <c:pt idx="3">
                  <c:v>14.516129032258066</c:v>
                </c:pt>
              </c:numCache>
            </c:numRef>
          </c:val>
          <c:extLst>
            <c:ext xmlns:c16="http://schemas.microsoft.com/office/drawing/2014/chart" uri="{C3380CC4-5D6E-409C-BE32-E72D297353CC}">
              <c16:uniqueId val="{00000000-B489-4F0F-849C-80AE0B841DE9}"/>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7C22932-8129-4BC4-90B1-32DDE3D5FC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3E-438A-9C26-C553317C9F57}"/>
                </c:ext>
              </c:extLst>
            </c:dLbl>
            <c:dLbl>
              <c:idx val="1"/>
              <c:tx>
                <c:rich>
                  <a:bodyPr/>
                  <a:lstStyle/>
                  <a:p>
                    <a:fld id="{BBB010D5-E99F-43E6-A79E-B1348432494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3E-438A-9C26-C553317C9F57}"/>
                </c:ext>
              </c:extLst>
            </c:dLbl>
            <c:dLbl>
              <c:idx val="2"/>
              <c:tx>
                <c:rich>
                  <a:bodyPr/>
                  <a:lstStyle/>
                  <a:p>
                    <a:fld id="{34E94878-0D3F-46B3-8F5F-35A35B28C8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3E-438A-9C26-C553317C9F5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[UASALUD.xlsx]RECURSOS!$C$32:$C$34</c:f>
              <c:strCache>
                <c:ptCount val="3"/>
                <c:pt idx="0">
                  <c:v>NUNCA</c:v>
                </c:pt>
                <c:pt idx="1">
                  <c:v>ALGUNAS VECES</c:v>
                </c:pt>
                <c:pt idx="2">
                  <c:v>SIEMPRE</c:v>
                </c:pt>
              </c:strCache>
            </c:strRef>
          </c:cat>
          <c:val>
            <c:numRef>
              <c:f>[UASALUD.xlsx]RECURSOS!$F$32:$F$34</c:f>
              <c:numCache>
                <c:formatCode>###0</c:formatCode>
                <c:ptCount val="3"/>
                <c:pt idx="0" formatCode="General">
                  <c:v>0</c:v>
                </c:pt>
                <c:pt idx="1">
                  <c:v>35</c:v>
                </c:pt>
                <c:pt idx="2">
                  <c:v>65</c:v>
                </c:pt>
              </c:numCache>
            </c:numRef>
          </c:val>
          <c:extLst>
            <c:ext xmlns:c16="http://schemas.microsoft.com/office/drawing/2014/chart" uri="{C3380CC4-5D6E-409C-BE32-E72D297353CC}">
              <c16:uniqueId val="{00000000-9891-4208-9A9D-4B928B040A14}"/>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layout>
        <c:manualLayout>
          <c:xMode val="edge"/>
          <c:yMode val="edge"/>
          <c:x val="0.33937205743879473"/>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A986C0F-446A-4830-AB3C-E920A5530A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3E-4BE7-9E9C-27CCE0F3BF04}"/>
                </c:ext>
              </c:extLst>
            </c:dLbl>
            <c:dLbl>
              <c:idx val="1"/>
              <c:tx>
                <c:rich>
                  <a:bodyPr/>
                  <a:lstStyle/>
                  <a:p>
                    <a:fld id="{318EF9D8-7456-4C44-952B-968728AAFFF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3E-4BE7-9E9C-27CCE0F3BF04}"/>
                </c:ext>
              </c:extLst>
            </c:dLbl>
            <c:dLbl>
              <c:idx val="2"/>
              <c:tx>
                <c:rich>
                  <a:bodyPr/>
                  <a:lstStyle/>
                  <a:p>
                    <a:fld id="{56BDE103-F295-4380-B0BE-FB427F9903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3E-4BE7-9E9C-27CCE0F3BF0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[UASALUD.xlsx]RECURSOS!$C$41:$C$43</c:f>
              <c:strCache>
                <c:ptCount val="3"/>
                <c:pt idx="0">
                  <c:v>NUNCA</c:v>
                </c:pt>
                <c:pt idx="1">
                  <c:v>ALGUNAS VECES</c:v>
                </c:pt>
                <c:pt idx="2">
                  <c:v>SIEMPRE</c:v>
                </c:pt>
              </c:strCache>
            </c:strRef>
          </c:cat>
          <c:val>
            <c:numRef>
              <c:f>[UASALUD.xlsx]RECURSOS!$F$41:$F$43</c:f>
              <c:numCache>
                <c:formatCode>###0</c:formatCode>
                <c:ptCount val="3"/>
                <c:pt idx="0">
                  <c:v>2.5</c:v>
                </c:pt>
                <c:pt idx="1">
                  <c:v>32</c:v>
                </c:pt>
                <c:pt idx="2">
                  <c:v>65</c:v>
                </c:pt>
              </c:numCache>
            </c:numRef>
          </c:val>
          <c:extLst>
            <c:ext xmlns:c16="http://schemas.microsoft.com/office/drawing/2014/chart" uri="{C3380CC4-5D6E-409C-BE32-E72D297353CC}">
              <c16:uniqueId val="{00000000-B751-42A6-B612-B0673AFD72D2}"/>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9CC5BA7-1D30-44A4-AC32-9C5EB25710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68-4325-9260-97E7F4B7A6AC}"/>
                </c:ext>
              </c:extLst>
            </c:dLbl>
            <c:dLbl>
              <c:idx val="1"/>
              <c:tx>
                <c:rich>
                  <a:bodyPr/>
                  <a:lstStyle/>
                  <a:p>
                    <a:fld id="{6A9B2985-F3B2-43F3-9C83-F79368334D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68-4325-9260-97E7F4B7A6AC}"/>
                </c:ext>
              </c:extLst>
            </c:dLbl>
            <c:dLbl>
              <c:idx val="2"/>
              <c:tx>
                <c:rich>
                  <a:bodyPr/>
                  <a:lstStyle/>
                  <a:p>
                    <a:fld id="{9ACDBF73-550B-4088-A190-C1FDA47F26A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68-4325-9260-97E7F4B7A6AC}"/>
                </c:ext>
              </c:extLst>
            </c:dLbl>
            <c:dLbl>
              <c:idx val="3"/>
              <c:tx>
                <c:rich>
                  <a:bodyPr/>
                  <a:lstStyle/>
                  <a:p>
                    <a:fld id="{D9BB7625-8213-426D-A95C-129754D778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68-4325-9260-97E7F4B7A6A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[UASALUD.xlsx]RECURSOS!$C$50:$C$53</c:f>
              <c:strCache>
                <c:ptCount val="4"/>
                <c:pt idx="0">
                  <c:v>NUNCA</c:v>
                </c:pt>
                <c:pt idx="1">
                  <c:v>ALGUNAS VECES</c:v>
                </c:pt>
                <c:pt idx="2">
                  <c:v>SIEMPRE</c:v>
                </c:pt>
                <c:pt idx="3">
                  <c:v>NO APLICA</c:v>
                </c:pt>
              </c:strCache>
            </c:strRef>
          </c:cat>
          <c:val>
            <c:numRef>
              <c:f>[UASALUD.xlsx]RECURSOS!$F$50:$F$53</c:f>
              <c:numCache>
                <c:formatCode>###0</c:formatCode>
                <c:ptCount val="4"/>
                <c:pt idx="0" formatCode="General">
                  <c:v>0</c:v>
                </c:pt>
                <c:pt idx="1">
                  <c:v>35</c:v>
                </c:pt>
                <c:pt idx="2">
                  <c:v>60</c:v>
                </c:pt>
                <c:pt idx="3">
                  <c:v>5</c:v>
                </c:pt>
              </c:numCache>
            </c:numRef>
          </c:val>
          <c:extLst>
            <c:ext xmlns:c16="http://schemas.microsoft.com/office/drawing/2014/chart" uri="{C3380CC4-5D6E-409C-BE32-E72D297353CC}">
              <c16:uniqueId val="{00000000-9EBF-40FB-BB5F-C6FEDE4D0D50}"/>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DCF5799-BB8E-4FE4-AB8C-6DB798C1E9E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BC-43CD-BDE2-5545244C362D}"/>
                </c:ext>
              </c:extLst>
            </c:dLbl>
            <c:dLbl>
              <c:idx val="1"/>
              <c:tx>
                <c:rich>
                  <a:bodyPr/>
                  <a:lstStyle/>
                  <a:p>
                    <a:fld id="{60F7AE9C-28E6-4CF2-9A73-0453A42708E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BC-43CD-BDE2-5545244C362D}"/>
                </c:ext>
              </c:extLst>
            </c:dLbl>
            <c:dLbl>
              <c:idx val="2"/>
              <c:tx>
                <c:rich>
                  <a:bodyPr/>
                  <a:lstStyle/>
                  <a:p>
                    <a:fld id="{62600A55-A388-4785-92BD-1CCB1CE8AA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8BC-43CD-BDE2-5545244C362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[UASALUD.xlsx]RECURSOS!$C$60:$C$62</c:f>
              <c:strCache>
                <c:ptCount val="3"/>
                <c:pt idx="0">
                  <c:v>NUNCA</c:v>
                </c:pt>
                <c:pt idx="1">
                  <c:v>ALGUNAS VECES</c:v>
                </c:pt>
                <c:pt idx="2">
                  <c:v>SIEMPRE</c:v>
                </c:pt>
              </c:strCache>
            </c:strRef>
          </c:cat>
          <c:val>
            <c:numRef>
              <c:f>[UASALUD.xlsx]RECURSOS!$F$60:$F$62</c:f>
              <c:numCache>
                <c:formatCode>###0</c:formatCode>
                <c:ptCount val="3"/>
                <c:pt idx="0" formatCode="General">
                  <c:v>0</c:v>
                </c:pt>
                <c:pt idx="1">
                  <c:v>33.333333333333329</c:v>
                </c:pt>
                <c:pt idx="2">
                  <c:v>66.666666666666657</c:v>
                </c:pt>
              </c:numCache>
            </c:numRef>
          </c:val>
          <c:extLst>
            <c:ext xmlns:c16="http://schemas.microsoft.com/office/drawing/2014/chart" uri="{C3380CC4-5D6E-409C-BE32-E72D297353CC}">
              <c16:uniqueId val="{00000000-B2D3-4354-9EBD-ABE617C814AF}"/>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4CEC1D2-72A0-4EF9-8DB7-9EEAF50237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31-400D-9FAB-DCA2B9A48ACF}"/>
                </c:ext>
              </c:extLst>
            </c:dLbl>
            <c:dLbl>
              <c:idx val="1"/>
              <c:tx>
                <c:rich>
                  <a:bodyPr/>
                  <a:lstStyle/>
                  <a:p>
                    <a:fld id="{DEEFA883-128F-464A-9096-7724321B4A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31-400D-9FAB-DCA2B9A48ACF}"/>
                </c:ext>
              </c:extLst>
            </c:dLbl>
            <c:dLbl>
              <c:idx val="2"/>
              <c:tx>
                <c:rich>
                  <a:bodyPr/>
                  <a:lstStyle/>
                  <a:p>
                    <a:fld id="{83E6031F-57C1-42B5-9C5E-CAB9DDFB79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31-400D-9FAB-DCA2B9A48AC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[UASALUD.xlsx]RECURSOS!$C$69:$C$71</c:f>
              <c:strCache>
                <c:ptCount val="3"/>
                <c:pt idx="0">
                  <c:v>NUNCA</c:v>
                </c:pt>
                <c:pt idx="1">
                  <c:v>ALGUNAS VECES</c:v>
                </c:pt>
                <c:pt idx="2">
                  <c:v>SIEMPRE</c:v>
                </c:pt>
              </c:strCache>
            </c:strRef>
          </c:cat>
          <c:val>
            <c:numRef>
              <c:f>[UASALUD.xlsx]RECURSOS!$F$69:$F$71</c:f>
              <c:numCache>
                <c:formatCode>###0</c:formatCode>
                <c:ptCount val="3"/>
                <c:pt idx="0" formatCode="General">
                  <c:v>0</c:v>
                </c:pt>
                <c:pt idx="1">
                  <c:v>33.333333333333329</c:v>
                </c:pt>
                <c:pt idx="2">
                  <c:v>66.666666666666657</c:v>
                </c:pt>
              </c:numCache>
            </c:numRef>
          </c:val>
          <c:extLst>
            <c:ext xmlns:c16="http://schemas.microsoft.com/office/drawing/2014/chart" uri="{C3380CC4-5D6E-409C-BE32-E72D297353CC}">
              <c16:uniqueId val="{00000000-87DF-4120-8479-86337843BA1F}"/>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1F053EB-AC19-4E62-A3F4-83F4DEE343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63-44ED-BBE0-DD3C1F363A3A}"/>
                </c:ext>
              </c:extLst>
            </c:dLbl>
            <c:dLbl>
              <c:idx val="1"/>
              <c:tx>
                <c:rich>
                  <a:bodyPr/>
                  <a:lstStyle/>
                  <a:p>
                    <a:fld id="{F0AE48CF-5D71-4B02-8B34-2056BCF3EF5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63-44ED-BBE0-DD3C1F363A3A}"/>
                </c:ext>
              </c:extLst>
            </c:dLbl>
            <c:dLbl>
              <c:idx val="2"/>
              <c:tx>
                <c:rich>
                  <a:bodyPr/>
                  <a:lstStyle/>
                  <a:p>
                    <a:fld id="{841F6BC4-86C5-4042-8B18-42F5BDEC8FA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C63-44ED-BBE0-DD3C1F363A3A}"/>
                </c:ext>
              </c:extLst>
            </c:dLbl>
            <c:dLbl>
              <c:idx val="3"/>
              <c:tx>
                <c:rich>
                  <a:bodyPr/>
                  <a:lstStyle/>
                  <a:p>
                    <a:fld id="{A063980B-F1B0-414D-B3F5-534A81EA4EF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C63-44ED-BBE0-DD3C1F363A3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[UASALUD.xlsx]CONVIVENCIA!$C$4:$C$7</c:f>
              <c:strCache>
                <c:ptCount val="4"/>
                <c:pt idx="0">
                  <c:v>PESIMAS</c:v>
                </c:pt>
                <c:pt idx="1">
                  <c:v>MALAS</c:v>
                </c:pt>
                <c:pt idx="2">
                  <c:v>BUENAS</c:v>
                </c:pt>
                <c:pt idx="3">
                  <c:v>EXCELENTE</c:v>
                </c:pt>
              </c:strCache>
            </c:strRef>
          </c:cat>
          <c:val>
            <c:numRef>
              <c:f>[UASALUD.xlsx]CONVIVENCIA!$F$4:$F$7</c:f>
              <c:numCache>
                <c:formatCode>###0</c:formatCode>
                <c:ptCount val="4"/>
                <c:pt idx="0" formatCode="General">
                  <c:v>0</c:v>
                </c:pt>
                <c:pt idx="1">
                  <c:v>1.9047619047619049</c:v>
                </c:pt>
                <c:pt idx="2">
                  <c:v>65.714285714285708</c:v>
                </c:pt>
                <c:pt idx="3">
                  <c:v>32.38095238095238</c:v>
                </c:pt>
              </c:numCache>
            </c:numRef>
          </c:val>
          <c:extLst>
            <c:ext xmlns:c16="http://schemas.microsoft.com/office/drawing/2014/chart" uri="{C3380CC4-5D6E-409C-BE32-E72D297353CC}">
              <c16:uniqueId val="{00000000-6458-4BAD-9521-215600A9F748}"/>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dirty="0"/>
                      <a:t>3%</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63-4A7E-AAD4-15DF57AA71C9}"/>
                </c:ext>
              </c:extLst>
            </c:dLbl>
            <c:dLbl>
              <c:idx val="1"/>
              <c:tx>
                <c:rich>
                  <a:bodyPr/>
                  <a:lstStyle/>
                  <a:p>
                    <a:fld id="{4A2A875E-4C7B-4D7D-8991-C9D1C6D80AC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63-4A7E-AAD4-15DF57AA71C9}"/>
                </c:ext>
              </c:extLst>
            </c:dLbl>
            <c:dLbl>
              <c:idx val="2"/>
              <c:tx>
                <c:rich>
                  <a:bodyPr/>
                  <a:lstStyle/>
                  <a:p>
                    <a:fld id="{CC5BD97B-D4D5-4903-BFE2-9B64982E2AD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E63-4A7E-AAD4-15DF57AA71C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[UASALUD.xlsx]CONVIVENCIA!$C$12:$C$14</c:f>
              <c:strCache>
                <c:ptCount val="3"/>
                <c:pt idx="0">
                  <c:v>NUNCA</c:v>
                </c:pt>
                <c:pt idx="1">
                  <c:v>ALGUNAS VECES</c:v>
                </c:pt>
                <c:pt idx="2">
                  <c:v>SIEMPRE</c:v>
                </c:pt>
              </c:strCache>
            </c:strRef>
          </c:cat>
          <c:val>
            <c:numRef>
              <c:f>[UASALUD.xlsx]CONVIVENCIA!$F$12:$F$14</c:f>
              <c:numCache>
                <c:formatCode>###0</c:formatCode>
                <c:ptCount val="3"/>
                <c:pt idx="0">
                  <c:v>3.8095238095238098</c:v>
                </c:pt>
                <c:pt idx="1">
                  <c:v>49.523809523809526</c:v>
                </c:pt>
                <c:pt idx="2">
                  <c:v>46.666666666666664</c:v>
                </c:pt>
              </c:numCache>
            </c:numRef>
          </c:val>
          <c:extLst>
            <c:ext xmlns:c16="http://schemas.microsoft.com/office/drawing/2014/chart" uri="{C3380CC4-5D6E-409C-BE32-E72D297353CC}">
              <c16:uniqueId val="{00000000-4BF7-4BCE-BEF3-7C7791BB7820}"/>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8FC9FF5-2113-4334-8C34-01F6091A5C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863-45C7-8129-6F7CE808A0E2}"/>
                </c:ext>
              </c:extLst>
            </c:dLbl>
            <c:dLbl>
              <c:idx val="1"/>
              <c:tx>
                <c:rich>
                  <a:bodyPr/>
                  <a:lstStyle/>
                  <a:p>
                    <a:fld id="{779FAA37-E758-4413-96DA-A5BE9FBC468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863-45C7-8129-6F7CE808A0E2}"/>
                </c:ext>
              </c:extLst>
            </c:dLbl>
            <c:dLbl>
              <c:idx val="2"/>
              <c:tx>
                <c:rich>
                  <a:bodyPr/>
                  <a:lstStyle/>
                  <a:p>
                    <a:fld id="{F3B534B4-E2AC-4A47-A4BC-8BD2C1C5BE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63-45C7-8129-6F7CE808A0E2}"/>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[UASALUD.xlsx]CONVIVENCIA!$C$19:$C$21</c:f>
              <c:strCache>
                <c:ptCount val="3"/>
                <c:pt idx="0">
                  <c:v>NUNCA</c:v>
                </c:pt>
                <c:pt idx="1">
                  <c:v>ALGUNAS VECES</c:v>
                </c:pt>
                <c:pt idx="2">
                  <c:v>SIEMPRE</c:v>
                </c:pt>
              </c:strCache>
            </c:strRef>
          </c:cat>
          <c:val>
            <c:numRef>
              <c:f>[UASALUD.xlsx]CONVIVENCIA!$F$19:$F$21</c:f>
              <c:numCache>
                <c:formatCode>###0</c:formatCode>
                <c:ptCount val="3"/>
                <c:pt idx="0">
                  <c:v>2.8571428571428572</c:v>
                </c:pt>
                <c:pt idx="1">
                  <c:v>42.857142857142854</c:v>
                </c:pt>
                <c:pt idx="2">
                  <c:v>54.285714285714285</c:v>
                </c:pt>
              </c:numCache>
            </c:numRef>
          </c:val>
          <c:extLst>
            <c:ext xmlns:c16="http://schemas.microsoft.com/office/drawing/2014/chart" uri="{C3380CC4-5D6E-409C-BE32-E72D297353CC}">
              <c16:uniqueId val="{00000000-9893-4ECB-8F35-992F5618CBD4}"/>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C33B374-647E-4A9B-9D9A-ECE97F416D7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25-4AD5-9C4A-42266A1C7277}"/>
                </c:ext>
              </c:extLst>
            </c:dLbl>
            <c:dLbl>
              <c:idx val="1"/>
              <c:tx>
                <c:rich>
                  <a:bodyPr/>
                  <a:lstStyle/>
                  <a:p>
                    <a:fld id="{09225823-FA36-494F-A9F9-5364F5DE1EA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25-4AD5-9C4A-42266A1C727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[UASALUD.xlsx]CONVIVENCIA!$C$26:$C$27</c:f>
              <c:strCache>
                <c:ptCount val="2"/>
                <c:pt idx="0">
                  <c:v>NO</c:v>
                </c:pt>
                <c:pt idx="1">
                  <c:v>SI</c:v>
                </c:pt>
              </c:strCache>
            </c:strRef>
          </c:cat>
          <c:val>
            <c:numRef>
              <c:f>[UASALUD.xlsx]CONVIVENCIA!$F$26:$F$27</c:f>
              <c:numCache>
                <c:formatCode>###0</c:formatCode>
                <c:ptCount val="2"/>
                <c:pt idx="0">
                  <c:v>50.476190476190474</c:v>
                </c:pt>
                <c:pt idx="1">
                  <c:v>49.523809523809526</c:v>
                </c:pt>
              </c:numCache>
            </c:numRef>
          </c:val>
          <c:extLst>
            <c:ext xmlns:c16="http://schemas.microsoft.com/office/drawing/2014/chart" uri="{C3380CC4-5D6E-409C-BE32-E72D297353CC}">
              <c16:uniqueId val="{00000000-1616-4EC3-8546-C709A41870BD}"/>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dirty="0"/>
                      <a:t>10%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A7-4461-BE89-4AC8BB60D340}"/>
                </c:ext>
              </c:extLst>
            </c:dLbl>
            <c:dLbl>
              <c:idx val="1"/>
              <c:tx>
                <c:rich>
                  <a:bodyPr/>
                  <a:lstStyle/>
                  <a:p>
                    <a:fld id="{36E9B4D0-1A12-41A1-9759-D19F23010F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A7-4461-BE89-4AC8BB60D340}"/>
                </c:ext>
              </c:extLst>
            </c:dLbl>
            <c:dLbl>
              <c:idx val="2"/>
              <c:tx>
                <c:rich>
                  <a:bodyPr/>
                  <a:lstStyle/>
                  <a:p>
                    <a:fld id="{967B52B6-0A22-4626-BF01-F71C6B5764C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2A7-4461-BE89-4AC8BB60D34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[UASALUD.xlsx]CONVIVENCIA!$C$32:$C$34</c:f>
              <c:strCache>
                <c:ptCount val="3"/>
                <c:pt idx="0">
                  <c:v>NUNCA</c:v>
                </c:pt>
                <c:pt idx="1">
                  <c:v>ALGUNAS VECES</c:v>
                </c:pt>
                <c:pt idx="2">
                  <c:v>SIEMPRE</c:v>
                </c:pt>
              </c:strCache>
            </c:strRef>
          </c:cat>
          <c:val>
            <c:numRef>
              <c:f>[UASALUD.xlsx]CONVIVENCIA!$F$32:$F$34</c:f>
              <c:numCache>
                <c:formatCode>###0</c:formatCode>
                <c:ptCount val="3"/>
                <c:pt idx="0">
                  <c:v>11.428571428571429</c:v>
                </c:pt>
                <c:pt idx="1">
                  <c:v>63.809523809523803</c:v>
                </c:pt>
                <c:pt idx="2">
                  <c:v>24.761904761904763</c:v>
                </c:pt>
              </c:numCache>
            </c:numRef>
          </c:val>
          <c:extLst>
            <c:ext xmlns:c16="http://schemas.microsoft.com/office/drawing/2014/chart" uri="{C3380CC4-5D6E-409C-BE32-E72D297353CC}">
              <c16:uniqueId val="{00000000-89AE-4775-88A4-B0895E9225ED}"/>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31EF930-2355-4D17-9C2D-E212BD912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99-475D-9EA0-92D4A4E400CE}"/>
                </c:ext>
              </c:extLst>
            </c:dLbl>
            <c:dLbl>
              <c:idx val="1"/>
              <c:tx>
                <c:rich>
                  <a:bodyPr/>
                  <a:lstStyle/>
                  <a:p>
                    <a:fld id="{3AE1B7CD-B12C-41A3-B02B-C401193EBE4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99-475D-9EA0-92D4A4E400CE}"/>
                </c:ext>
              </c:extLst>
            </c:dLbl>
            <c:dLbl>
              <c:idx val="2"/>
              <c:tx>
                <c:rich>
                  <a:bodyPr/>
                  <a:lstStyle/>
                  <a:p>
                    <a:fld id="{1B5D6D88-F190-4F4A-AB60-47435FB6221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99-475D-9EA0-92D4A4E400C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[UASALUD.xlsx]CONVIVENCIA!$D$44:$D$46</c:f>
              <c:strCache>
                <c:ptCount val="3"/>
                <c:pt idx="0">
                  <c:v>INSTITUCIONALES</c:v>
                </c:pt>
                <c:pt idx="1">
                  <c:v>CON LOS ESTUDIANTES</c:v>
                </c:pt>
                <c:pt idx="2">
                  <c:v>PERSONALES</c:v>
                </c:pt>
              </c:strCache>
            </c:strRef>
          </c:cat>
          <c:val>
            <c:numRef>
              <c:f>[UASALUD.xlsx]CONVIVENCIA!$F$44:$F$46</c:f>
              <c:numCache>
                <c:formatCode>###0</c:formatCode>
                <c:ptCount val="3"/>
                <c:pt idx="0">
                  <c:v>61.9</c:v>
                </c:pt>
                <c:pt idx="1">
                  <c:v>51.4</c:v>
                </c:pt>
                <c:pt idx="2">
                  <c:v>40</c:v>
                </c:pt>
              </c:numCache>
            </c:numRef>
          </c:val>
          <c:extLst>
            <c:ext xmlns:c16="http://schemas.microsoft.com/office/drawing/2014/chart" uri="{C3380CC4-5D6E-409C-BE32-E72D297353CC}">
              <c16:uniqueId val="{00000000-D67A-4F5B-85E1-6190B44A99A6}"/>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[UASALUD.xlsx]CONVIVENCIA!$C$39:$C$41</c:f>
              <c:strCache>
                <c:ptCount val="3"/>
                <c:pt idx="0">
                  <c:v>NUNCA</c:v>
                </c:pt>
                <c:pt idx="1">
                  <c:v>ALGUNAS VECES</c:v>
                </c:pt>
                <c:pt idx="2">
                  <c:v>SIEMPRE</c:v>
                </c:pt>
              </c:strCache>
            </c:strRef>
          </c:cat>
          <c:val>
            <c:numRef>
              <c:f>[UASALUD.xlsx]CONVIVENCIA!$F$39:$F$41</c:f>
              <c:numCache>
                <c:formatCode>###0</c:formatCode>
                <c:ptCount val="3"/>
                <c:pt idx="0">
                  <c:v>0.95238095238095244</c:v>
                </c:pt>
                <c:pt idx="1">
                  <c:v>47.619047619047613</c:v>
                </c:pt>
                <c:pt idx="2">
                  <c:v>51.428571428571423</c:v>
                </c:pt>
              </c:numCache>
            </c:numRef>
          </c:val>
          <c:extLst>
            <c:ext xmlns:c16="http://schemas.microsoft.com/office/drawing/2014/chart" uri="{C3380CC4-5D6E-409C-BE32-E72D297353CC}">
              <c16:uniqueId val="{00000000-128D-4F62-9E6E-224441D477F5}"/>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BF3EE5B-9393-48F0-B458-E4705F7B04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33-4D34-962F-F7CA74FED1F1}"/>
                </c:ext>
              </c:extLst>
            </c:dLbl>
            <c:dLbl>
              <c:idx val="1"/>
              <c:tx>
                <c:rich>
                  <a:bodyPr/>
                  <a:lstStyle/>
                  <a:p>
                    <a:fld id="{2EB32EE6-BD5A-4F5C-8F2C-2E9280C2837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33-4D34-962F-F7CA74FED1F1}"/>
                </c:ext>
              </c:extLst>
            </c:dLbl>
            <c:dLbl>
              <c:idx val="2"/>
              <c:tx>
                <c:rich>
                  <a:bodyPr/>
                  <a:lstStyle/>
                  <a:p>
                    <a:fld id="{2EC0F818-BA8F-4894-9BC8-E50FB3BCD46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E33-4D34-962F-F7CA74FED1F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[UASALUD.xlsx]RELACION!$C$4:$C$6</c:f>
              <c:strCache>
                <c:ptCount val="3"/>
                <c:pt idx="0">
                  <c:v>NUNCA</c:v>
                </c:pt>
                <c:pt idx="1">
                  <c:v>ALGUNAS VECES</c:v>
                </c:pt>
                <c:pt idx="2">
                  <c:v>SIEMPRE</c:v>
                </c:pt>
              </c:strCache>
            </c:strRef>
          </c:cat>
          <c:val>
            <c:numRef>
              <c:f>[UASALUD.xlsx]RELACION!$F$4:$F$6</c:f>
              <c:numCache>
                <c:formatCode>###0</c:formatCode>
                <c:ptCount val="3"/>
                <c:pt idx="0" formatCode="General">
                  <c:v>0</c:v>
                </c:pt>
                <c:pt idx="1">
                  <c:v>38.095238095238095</c:v>
                </c:pt>
                <c:pt idx="2">
                  <c:v>61.904761904761905</c:v>
                </c:pt>
              </c:numCache>
            </c:numRef>
          </c:val>
          <c:extLst>
            <c:ext xmlns:c16="http://schemas.microsoft.com/office/drawing/2014/chart" uri="{C3380CC4-5D6E-409C-BE32-E72D297353CC}">
              <c16:uniqueId val="{00000000-9E02-4EFE-ABB1-04DC5F163AE0}"/>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a:t>2%</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85-457D-BF0B-C5AFCC525395}"/>
                </c:ext>
              </c:extLst>
            </c:dLbl>
            <c:dLbl>
              <c:idx val="1"/>
              <c:tx>
                <c:rich>
                  <a:bodyPr/>
                  <a:lstStyle/>
                  <a:p>
                    <a:fld id="{92F67B23-44F6-4659-9BB6-97435619D7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85-457D-BF0B-C5AFCC525395}"/>
                </c:ext>
              </c:extLst>
            </c:dLbl>
            <c:dLbl>
              <c:idx val="2"/>
              <c:tx>
                <c:rich>
                  <a:bodyPr/>
                  <a:lstStyle/>
                  <a:p>
                    <a:fld id="{ECD56BF5-95FB-4311-9E2A-F6F04382B9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85-457D-BF0B-C5AFCC52539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[UASALUD.xlsx]RELACION!$C$11:$C$13</c:f>
              <c:strCache>
                <c:ptCount val="3"/>
                <c:pt idx="0">
                  <c:v>NUNCA</c:v>
                </c:pt>
                <c:pt idx="1">
                  <c:v>ALGUNAS VECES</c:v>
                </c:pt>
                <c:pt idx="2">
                  <c:v>SIEMPRE</c:v>
                </c:pt>
              </c:strCache>
            </c:strRef>
          </c:cat>
          <c:val>
            <c:numRef>
              <c:f>[UASALUD.xlsx]RELACION!$F$11:$F$13</c:f>
              <c:numCache>
                <c:formatCode>###0</c:formatCode>
                <c:ptCount val="3"/>
                <c:pt idx="0">
                  <c:v>2.8571428571428572</c:v>
                </c:pt>
                <c:pt idx="1">
                  <c:v>49.523809523809526</c:v>
                </c:pt>
                <c:pt idx="2">
                  <c:v>47.619047619047613</c:v>
                </c:pt>
              </c:numCache>
            </c:numRef>
          </c:val>
          <c:extLst>
            <c:ext xmlns:c16="http://schemas.microsoft.com/office/drawing/2014/chart" uri="{C3380CC4-5D6E-409C-BE32-E72D297353CC}">
              <c16:uniqueId val="{00000000-D339-4D4F-BD59-9F6871922190}"/>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B3D3676-8695-4097-9421-748D7884556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B7-4868-A6E2-7CA809887D41}"/>
                </c:ext>
              </c:extLst>
            </c:dLbl>
            <c:dLbl>
              <c:idx val="1"/>
              <c:tx>
                <c:rich>
                  <a:bodyPr/>
                  <a:lstStyle/>
                  <a:p>
                    <a:fld id="{E933BCB3-4E52-4400-BA0E-23862ABE16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B7-4868-A6E2-7CA809887D41}"/>
                </c:ext>
              </c:extLst>
            </c:dLbl>
            <c:dLbl>
              <c:idx val="2"/>
              <c:tx>
                <c:rich>
                  <a:bodyPr/>
                  <a:lstStyle/>
                  <a:p>
                    <a:fld id="{3C7CB4AF-CF0E-4E13-BF44-ED3F081285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B7-4868-A6E2-7CA809887D4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[UASALUD.xlsx]RELACION!$C$18:$C$20</c:f>
              <c:strCache>
                <c:ptCount val="3"/>
                <c:pt idx="0">
                  <c:v>NUNCA</c:v>
                </c:pt>
                <c:pt idx="1">
                  <c:v>ALGUNAS VECES</c:v>
                </c:pt>
                <c:pt idx="2">
                  <c:v>SIEMPRE</c:v>
                </c:pt>
              </c:strCache>
            </c:strRef>
          </c:cat>
          <c:val>
            <c:numRef>
              <c:f>[UASALUD.xlsx]RELACION!$F$18:$F$20</c:f>
              <c:numCache>
                <c:formatCode>###0</c:formatCode>
                <c:ptCount val="3"/>
                <c:pt idx="0">
                  <c:v>4.7619047619047619</c:v>
                </c:pt>
                <c:pt idx="1">
                  <c:v>44.761904761904766</c:v>
                </c:pt>
                <c:pt idx="2">
                  <c:v>50.476190476190474</c:v>
                </c:pt>
              </c:numCache>
            </c:numRef>
          </c:val>
          <c:extLst>
            <c:ext xmlns:c16="http://schemas.microsoft.com/office/drawing/2014/chart" uri="{C3380CC4-5D6E-409C-BE32-E72D297353CC}">
              <c16:uniqueId val="{00000000-EF5C-4D3A-9EE2-627C78A2D6BB}"/>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B252FA8-770B-412C-AAF4-20AED399673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D7-4242-913A-5EB8409025C4}"/>
                </c:ext>
              </c:extLst>
            </c:dLbl>
            <c:dLbl>
              <c:idx val="1"/>
              <c:tx>
                <c:rich>
                  <a:bodyPr/>
                  <a:lstStyle/>
                  <a:p>
                    <a:fld id="{B1E492C1-3266-44ED-8F45-4AB18DE8923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D7-4242-913A-5EB8409025C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[UASALUD.xlsx]RELACION!$C$25:$C$26</c:f>
              <c:strCache>
                <c:ptCount val="2"/>
                <c:pt idx="0">
                  <c:v>SI</c:v>
                </c:pt>
                <c:pt idx="1">
                  <c:v>NO</c:v>
                </c:pt>
              </c:strCache>
            </c:strRef>
          </c:cat>
          <c:val>
            <c:numRef>
              <c:f>[UASALUD.xlsx]RELACION!$F$25:$F$26</c:f>
              <c:numCache>
                <c:formatCode>###0</c:formatCode>
                <c:ptCount val="2"/>
                <c:pt idx="0">
                  <c:v>70.476190476190482</c:v>
                </c:pt>
                <c:pt idx="1">
                  <c:v>29.523809523809526</c:v>
                </c:pt>
              </c:numCache>
            </c:numRef>
          </c:val>
          <c:extLst>
            <c:ext xmlns:c16="http://schemas.microsoft.com/office/drawing/2014/chart" uri="{C3380CC4-5D6E-409C-BE32-E72D297353CC}">
              <c16:uniqueId val="{00000000-C2C9-426B-AC86-4BA211433CFB}"/>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315AB18-791D-4381-AA2F-25CD2C31A46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CD-4F83-9C90-3A496803FA97}"/>
                </c:ext>
              </c:extLst>
            </c:dLbl>
            <c:dLbl>
              <c:idx val="1"/>
              <c:tx>
                <c:rich>
                  <a:bodyPr/>
                  <a:lstStyle/>
                  <a:p>
                    <a:fld id="{E072F6D5-13CB-4D02-A566-2F3140C3F74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CD-4F83-9C90-3A496803FA97}"/>
                </c:ext>
              </c:extLst>
            </c:dLbl>
            <c:dLbl>
              <c:idx val="2"/>
              <c:tx>
                <c:rich>
                  <a:bodyPr/>
                  <a:lstStyle/>
                  <a:p>
                    <a:fld id="{9EC395F2-E709-4F0E-87AD-753FCE9052C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3CD-4F83-9C90-3A496803FA9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[UASALUD.xlsx]RELACION!$C$31:$C$33</c:f>
              <c:strCache>
                <c:ptCount val="3"/>
                <c:pt idx="0">
                  <c:v>NUNCA</c:v>
                </c:pt>
                <c:pt idx="1">
                  <c:v>ALGUNAS VECES</c:v>
                </c:pt>
                <c:pt idx="2">
                  <c:v>SIEMPRE</c:v>
                </c:pt>
              </c:strCache>
            </c:strRef>
          </c:cat>
          <c:val>
            <c:numRef>
              <c:f>[UASALUD.xlsx]RELACION!$F$31:$F$33</c:f>
              <c:numCache>
                <c:formatCode>###0</c:formatCode>
                <c:ptCount val="3"/>
                <c:pt idx="0">
                  <c:v>2.8571428571428572</c:v>
                </c:pt>
                <c:pt idx="1">
                  <c:v>32.38095238095238</c:v>
                </c:pt>
                <c:pt idx="2">
                  <c:v>64.761904761904759</c:v>
                </c:pt>
              </c:numCache>
            </c:numRef>
          </c:val>
          <c:extLst>
            <c:ext xmlns:c16="http://schemas.microsoft.com/office/drawing/2014/chart" uri="{C3380CC4-5D6E-409C-BE32-E72D297353CC}">
              <c16:uniqueId val="{00000000-4452-4C73-B976-8BF68779D44E}"/>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24568E5-94EA-431F-A3F6-FFE2D18E01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A3-4B1E-9CF2-4A4AF342BB33}"/>
                </c:ext>
              </c:extLst>
            </c:dLbl>
            <c:dLbl>
              <c:idx val="1"/>
              <c:tx>
                <c:rich>
                  <a:bodyPr/>
                  <a:lstStyle/>
                  <a:p>
                    <a:fld id="{F541CF61-9B12-44EF-8D4A-C699FB5452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A3-4B1E-9CF2-4A4AF342BB33}"/>
                </c:ext>
              </c:extLst>
            </c:dLbl>
            <c:dLbl>
              <c:idx val="2"/>
              <c:tx>
                <c:rich>
                  <a:bodyPr/>
                  <a:lstStyle/>
                  <a:p>
                    <a:fld id="{BB7D8D27-C048-4818-848F-8FF1D5A7ED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A3-4B1E-9CF2-4A4AF342BB3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[UASALUD.xlsx]RELACION!$C$38:$C$40</c:f>
              <c:strCache>
                <c:ptCount val="3"/>
                <c:pt idx="0">
                  <c:v>NUNCA</c:v>
                </c:pt>
                <c:pt idx="1">
                  <c:v>ALGUNAS VECES</c:v>
                </c:pt>
                <c:pt idx="2">
                  <c:v>SIEMPRE</c:v>
                </c:pt>
              </c:strCache>
            </c:strRef>
          </c:cat>
          <c:val>
            <c:numRef>
              <c:f>[UASALUD.xlsx]RELACION!$F$38:$F$40</c:f>
              <c:numCache>
                <c:formatCode>###0</c:formatCode>
                <c:ptCount val="3"/>
                <c:pt idx="0">
                  <c:v>1.9047619047619049</c:v>
                </c:pt>
                <c:pt idx="1">
                  <c:v>34.285714285714285</c:v>
                </c:pt>
                <c:pt idx="2">
                  <c:v>63.809523809523803</c:v>
                </c:pt>
              </c:numCache>
            </c:numRef>
          </c:val>
          <c:extLst>
            <c:ext xmlns:c16="http://schemas.microsoft.com/office/drawing/2014/chart" uri="{C3380CC4-5D6E-409C-BE32-E72D297353CC}">
              <c16:uniqueId val="{00000000-3DFB-441A-A7E4-4BD03FD3F4FF}"/>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1E646A7-78E0-465C-BEEA-BDA2B331CD6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57-4F1B-826E-E354F7842B99}"/>
                </c:ext>
              </c:extLst>
            </c:dLbl>
            <c:dLbl>
              <c:idx val="1"/>
              <c:layout>
                <c:manualLayout>
                  <c:x val="-6.851184194146352E-17"/>
                  <c:y val="9.5853557504873288E-2"/>
                </c:manualLayout>
              </c:layout>
              <c:tx>
                <c:rich>
                  <a:bodyPr/>
                  <a:lstStyle/>
                  <a:p>
                    <a:fld id="{3AA07560-45B7-4975-8CA4-07187E33D6BF}"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57-4F1B-826E-E354F7842B99}"/>
                </c:ext>
              </c:extLst>
            </c:dLbl>
            <c:dLbl>
              <c:idx val="2"/>
              <c:tx>
                <c:rich>
                  <a:bodyPr/>
                  <a:lstStyle/>
                  <a:p>
                    <a:fld id="{28C0F8F5-59AE-4BFF-9CA0-547DCF9A011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57-4F1B-826E-E354F7842B9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[UASALUD.xlsx]RELACION!$C$45:$C$47</c:f>
              <c:strCache>
                <c:ptCount val="3"/>
                <c:pt idx="0">
                  <c:v>NUNCA</c:v>
                </c:pt>
                <c:pt idx="1">
                  <c:v>ALGUNAS VECES</c:v>
                </c:pt>
                <c:pt idx="2">
                  <c:v>SIEMPRE</c:v>
                </c:pt>
              </c:strCache>
            </c:strRef>
          </c:cat>
          <c:val>
            <c:numRef>
              <c:f>[UASALUD.xlsx]RELACION!$F$45:$F$47</c:f>
              <c:numCache>
                <c:formatCode>###0</c:formatCode>
                <c:ptCount val="3"/>
                <c:pt idx="0">
                  <c:v>4.7619047619047619</c:v>
                </c:pt>
                <c:pt idx="1">
                  <c:v>51.428571428571423</c:v>
                </c:pt>
                <c:pt idx="2">
                  <c:v>43.80952380952381</c:v>
                </c:pt>
              </c:numCache>
            </c:numRef>
          </c:val>
          <c:extLst>
            <c:ext xmlns:c16="http://schemas.microsoft.com/office/drawing/2014/chart" uri="{C3380CC4-5D6E-409C-BE32-E72D297353CC}">
              <c16:uniqueId val="{00000000-5840-4B44-950F-E627DA910015}"/>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AB1B38B-BB17-4BC5-95AC-AF30B26F384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E8-4CE9-87B2-F30C73E531A8}"/>
                </c:ext>
              </c:extLst>
            </c:dLbl>
            <c:dLbl>
              <c:idx val="1"/>
              <c:tx>
                <c:rich>
                  <a:bodyPr/>
                  <a:lstStyle/>
                  <a:p>
                    <a:fld id="{9B438D2E-B966-4882-B795-CFFBF995074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E8-4CE9-87B2-F30C73E531A8}"/>
                </c:ext>
              </c:extLst>
            </c:dLbl>
            <c:dLbl>
              <c:idx val="2"/>
              <c:tx>
                <c:rich>
                  <a:bodyPr/>
                  <a:lstStyle/>
                  <a:p>
                    <a:fld id="{03720BE6-741F-4CFD-BCFC-F68586181E4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E8-4CE9-87B2-F30C73E531A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[UASALUD.xlsx]PUESTO!$C$4:$C$6</c:f>
              <c:strCache>
                <c:ptCount val="3"/>
                <c:pt idx="0">
                  <c:v>NUNCA</c:v>
                </c:pt>
                <c:pt idx="1">
                  <c:v>ALGUNAS VECES</c:v>
                </c:pt>
                <c:pt idx="2">
                  <c:v>SIEMPRE</c:v>
                </c:pt>
              </c:strCache>
            </c:strRef>
          </c:cat>
          <c:val>
            <c:numRef>
              <c:f>[UASALUD.xlsx]PUESTO!$F$4:$F$6</c:f>
              <c:numCache>
                <c:formatCode>###0</c:formatCode>
                <c:ptCount val="3"/>
                <c:pt idx="0" formatCode="General">
                  <c:v>0</c:v>
                </c:pt>
                <c:pt idx="1">
                  <c:v>13.333333333333334</c:v>
                </c:pt>
                <c:pt idx="2">
                  <c:v>86.666666666666671</c:v>
                </c:pt>
              </c:numCache>
            </c:numRef>
          </c:val>
          <c:extLst>
            <c:ext xmlns:c16="http://schemas.microsoft.com/office/drawing/2014/chart" uri="{C3380CC4-5D6E-409C-BE32-E72D297353CC}">
              <c16:uniqueId val="{00000000-7442-4C8C-891A-BD3355712D73}"/>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78CDBC7-9144-4E61-AD94-7144BFBBAF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927-4F6F-AE24-FAB31108C754}"/>
                </c:ext>
              </c:extLst>
            </c:dLbl>
            <c:dLbl>
              <c:idx val="1"/>
              <c:tx>
                <c:rich>
                  <a:bodyPr/>
                  <a:lstStyle/>
                  <a:p>
                    <a:fld id="{2F703F87-5788-43DF-BD36-1F190DAA9D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27-4F6F-AE24-FAB31108C75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[UASALUD.xlsx]PUESTO!$C$11:$C$12</c:f>
              <c:strCache>
                <c:ptCount val="2"/>
                <c:pt idx="0">
                  <c:v>NO</c:v>
                </c:pt>
                <c:pt idx="1">
                  <c:v>SI</c:v>
                </c:pt>
              </c:strCache>
            </c:strRef>
          </c:cat>
          <c:val>
            <c:numRef>
              <c:f>[UASALUD.xlsx]PUESTO!$F$11:$F$12</c:f>
              <c:numCache>
                <c:formatCode>###0</c:formatCode>
                <c:ptCount val="2"/>
                <c:pt idx="0">
                  <c:v>69.523809523809518</c:v>
                </c:pt>
                <c:pt idx="1">
                  <c:v>30.476190476190478</c:v>
                </c:pt>
              </c:numCache>
            </c:numRef>
          </c:val>
          <c:extLst>
            <c:ext xmlns:c16="http://schemas.microsoft.com/office/drawing/2014/chart" uri="{C3380CC4-5D6E-409C-BE32-E72D297353CC}">
              <c16:uniqueId val="{00000000-4A05-4AFE-869C-C439D5098898}"/>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dirty="0"/>
                      <a:t>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16-4CE0-96CF-1D9F39F8BEDE}"/>
                </c:ext>
              </c:extLst>
            </c:dLbl>
            <c:dLbl>
              <c:idx val="1"/>
              <c:tx>
                <c:rich>
                  <a:bodyPr/>
                  <a:lstStyle/>
                  <a:p>
                    <a:fld id="{E29BE1FE-F974-45B1-B2CB-A2697F3B85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116-4CE0-96CF-1D9F39F8BEDE}"/>
                </c:ext>
              </c:extLst>
            </c:dLbl>
            <c:dLbl>
              <c:idx val="2"/>
              <c:tx>
                <c:rich>
                  <a:bodyPr/>
                  <a:lstStyle/>
                  <a:p>
                    <a:fld id="{6532541F-DBDC-487F-AA3F-BE9CEB89B76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116-4CE0-96CF-1D9F39F8BED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[UASALUD.xlsx]PUESTO!$C$17:$C$19</c:f>
              <c:strCache>
                <c:ptCount val="3"/>
                <c:pt idx="0">
                  <c:v>NUNCA</c:v>
                </c:pt>
                <c:pt idx="1">
                  <c:v>ALGUNAS VECES</c:v>
                </c:pt>
                <c:pt idx="2">
                  <c:v>SIEMPRE</c:v>
                </c:pt>
              </c:strCache>
            </c:strRef>
          </c:cat>
          <c:val>
            <c:numRef>
              <c:f>[UASALUD.xlsx]PUESTO!$F$17:$F$19</c:f>
              <c:numCache>
                <c:formatCode>###0</c:formatCode>
                <c:ptCount val="3"/>
                <c:pt idx="0">
                  <c:v>1.9047619047619049</c:v>
                </c:pt>
                <c:pt idx="1">
                  <c:v>28.571428571428569</c:v>
                </c:pt>
                <c:pt idx="2">
                  <c:v>69.523809523809518</c:v>
                </c:pt>
              </c:numCache>
            </c:numRef>
          </c:val>
          <c:extLst>
            <c:ext xmlns:c16="http://schemas.microsoft.com/office/drawing/2014/chart" uri="{C3380CC4-5D6E-409C-BE32-E72D297353CC}">
              <c16:uniqueId val="{00000000-4862-41BB-930A-2D5D7743E493}"/>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F50FBCB-152E-4802-A60D-32092D5CBC7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10-429F-8741-CA16BE429783}"/>
                </c:ext>
              </c:extLst>
            </c:dLbl>
            <c:dLbl>
              <c:idx val="1"/>
              <c:tx>
                <c:rich>
                  <a:bodyPr/>
                  <a:lstStyle/>
                  <a:p>
                    <a:fld id="{4578ABDB-9FC3-4042-9BAE-0654F762DCA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10-429F-8741-CA16BE42978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[UASALUD.xlsx]PUESTO!$C$24:$C$25</c:f>
              <c:strCache>
                <c:ptCount val="2"/>
                <c:pt idx="0">
                  <c:v>NO</c:v>
                </c:pt>
                <c:pt idx="1">
                  <c:v>SI</c:v>
                </c:pt>
              </c:strCache>
            </c:strRef>
          </c:cat>
          <c:val>
            <c:numRef>
              <c:f>[UASALUD.xlsx]PUESTO!$F$24:$F$25</c:f>
              <c:numCache>
                <c:formatCode>###0</c:formatCode>
                <c:ptCount val="2"/>
                <c:pt idx="0">
                  <c:v>8.5714285714285712</c:v>
                </c:pt>
                <c:pt idx="1">
                  <c:v>91.428571428571431</c:v>
                </c:pt>
              </c:numCache>
            </c:numRef>
          </c:val>
          <c:extLst>
            <c:ext xmlns:c16="http://schemas.microsoft.com/office/drawing/2014/chart" uri="{C3380CC4-5D6E-409C-BE32-E72D297353CC}">
              <c16:uniqueId val="{00000000-6F37-46F5-8C32-A66D20DC9D50}"/>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F8D9995-87FC-46BA-893B-F70F5A3D22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02F-4E94-8D21-F9848FD29A4E}"/>
                </c:ext>
              </c:extLst>
            </c:dLbl>
            <c:dLbl>
              <c:idx val="1"/>
              <c:tx>
                <c:rich>
                  <a:bodyPr/>
                  <a:lstStyle/>
                  <a:p>
                    <a:fld id="{F1F8D2FA-016C-4256-A086-B16F29ADA4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2F-4E94-8D21-F9848FD29A4E}"/>
                </c:ext>
              </c:extLst>
            </c:dLbl>
            <c:dLbl>
              <c:idx val="2"/>
              <c:tx>
                <c:rich>
                  <a:bodyPr/>
                  <a:lstStyle/>
                  <a:p>
                    <a:fld id="{1463A494-EEFC-417A-A27E-1840F1E7FD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02F-4E94-8D21-F9848FD29A4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[UASALUD.xlsx]PUESTO!$C$30:$C$32</c:f>
              <c:strCache>
                <c:ptCount val="3"/>
                <c:pt idx="0">
                  <c:v>NUNCA</c:v>
                </c:pt>
                <c:pt idx="1">
                  <c:v>ALGUNAS VECES</c:v>
                </c:pt>
                <c:pt idx="2">
                  <c:v>SIEMPRE</c:v>
                </c:pt>
              </c:strCache>
            </c:strRef>
          </c:cat>
          <c:val>
            <c:numRef>
              <c:f>[UASALUD.xlsx]PUESTO!$F$30:$F$32</c:f>
              <c:numCache>
                <c:formatCode>###0</c:formatCode>
                <c:ptCount val="3"/>
                <c:pt idx="0">
                  <c:v>5.7142857142857144</c:v>
                </c:pt>
                <c:pt idx="1">
                  <c:v>19.047619047619047</c:v>
                </c:pt>
                <c:pt idx="2">
                  <c:v>75.238095238095241</c:v>
                </c:pt>
              </c:numCache>
            </c:numRef>
          </c:val>
          <c:extLst>
            <c:ext xmlns:c16="http://schemas.microsoft.com/office/drawing/2014/chart" uri="{C3380CC4-5D6E-409C-BE32-E72D297353CC}">
              <c16:uniqueId val="{00000000-2B5E-487B-A755-115A9F138E27}"/>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D3226D2-28EF-4A91-8020-AEA628C29A5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60-4EFE-8C06-56AA2131F89B}"/>
                </c:ext>
              </c:extLst>
            </c:dLbl>
            <c:dLbl>
              <c:idx val="1"/>
              <c:tx>
                <c:rich>
                  <a:bodyPr/>
                  <a:lstStyle/>
                  <a:p>
                    <a:fld id="{88B8EEE2-87ED-4741-A0CA-E96A042F60A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60-4EFE-8C06-56AA2131F89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[UASALUD.xlsx]PUESTO!$C$37:$C$38</c:f>
              <c:strCache>
                <c:ptCount val="2"/>
                <c:pt idx="0">
                  <c:v>ALGUNAS VECES</c:v>
                </c:pt>
                <c:pt idx="1">
                  <c:v>SIEMPRE</c:v>
                </c:pt>
              </c:strCache>
            </c:strRef>
          </c:cat>
          <c:val>
            <c:numRef>
              <c:f>[UASALUD.xlsx]PUESTO!$F$37:$F$38</c:f>
              <c:numCache>
                <c:formatCode>###0</c:formatCode>
                <c:ptCount val="2"/>
                <c:pt idx="0">
                  <c:v>21.904761904761905</c:v>
                </c:pt>
                <c:pt idx="1">
                  <c:v>78.095238095238102</c:v>
                </c:pt>
              </c:numCache>
            </c:numRef>
          </c:val>
          <c:extLst>
            <c:ext xmlns:c16="http://schemas.microsoft.com/office/drawing/2014/chart" uri="{C3380CC4-5D6E-409C-BE32-E72D297353CC}">
              <c16:uniqueId val="{00000000-60F6-4B58-9402-1997C8C85232}"/>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77914EA-D0DE-4762-A524-2014FE2E276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C5-4D0C-8707-678637E858AA}"/>
                </c:ext>
              </c:extLst>
            </c:dLbl>
            <c:dLbl>
              <c:idx val="1"/>
              <c:tx>
                <c:rich>
                  <a:bodyPr/>
                  <a:lstStyle/>
                  <a:p>
                    <a:fld id="{DAE5D8F4-3C77-4330-80E2-612A26FFE9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C5-4D0C-8707-678637E858A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[UASALUD.xlsx]PUESTO!$C$43:$C$44</c:f>
              <c:strCache>
                <c:ptCount val="2"/>
                <c:pt idx="0">
                  <c:v>NO</c:v>
                </c:pt>
                <c:pt idx="1">
                  <c:v>SI</c:v>
                </c:pt>
              </c:strCache>
            </c:strRef>
          </c:cat>
          <c:val>
            <c:numRef>
              <c:f>[UASALUD.xlsx]PUESTO!$F$43:$F$44</c:f>
              <c:numCache>
                <c:formatCode>###0</c:formatCode>
                <c:ptCount val="2"/>
                <c:pt idx="0">
                  <c:v>23.809523809523807</c:v>
                </c:pt>
                <c:pt idx="1">
                  <c:v>76.19047619047619</c:v>
                </c:pt>
              </c:numCache>
            </c:numRef>
          </c:val>
          <c:extLst>
            <c:ext xmlns:c16="http://schemas.microsoft.com/office/drawing/2014/chart" uri="{C3380CC4-5D6E-409C-BE32-E72D297353CC}">
              <c16:uniqueId val="{00000000-63A5-40EC-AE5C-9A360E8E3B4C}"/>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E574C20-6002-491A-81B3-357B52B9C1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0C3-4FB1-8C5E-4FCFB7331E34}"/>
                </c:ext>
              </c:extLst>
            </c:dLbl>
            <c:dLbl>
              <c:idx val="1"/>
              <c:tx>
                <c:rich>
                  <a:bodyPr/>
                  <a:lstStyle/>
                  <a:p>
                    <a:fld id="{43B16148-9191-4BB6-A4F3-0843312B15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C3-4FB1-8C5E-4FCFB7331E34}"/>
                </c:ext>
              </c:extLst>
            </c:dLbl>
            <c:dLbl>
              <c:idx val="2"/>
              <c:tx>
                <c:rich>
                  <a:bodyPr/>
                  <a:lstStyle/>
                  <a:p>
                    <a:fld id="{1A9D5CD7-A63F-4F0E-AA2F-A6E49DA4C6C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C3-4FB1-8C5E-4FCFB7331E34}"/>
                </c:ext>
              </c:extLst>
            </c:dLbl>
            <c:dLbl>
              <c:idx val="3"/>
              <c:tx>
                <c:rich>
                  <a:bodyPr/>
                  <a:lstStyle/>
                  <a:p>
                    <a:r>
                      <a:rPr lang="en-US"/>
                      <a:t>4%</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C3-4FB1-8C5E-4FCFB7331E3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[UASALUD.xlsx]PUESTO!$C$49:$C$52</c:f>
              <c:strCache>
                <c:ptCount val="4"/>
                <c:pt idx="0">
                  <c:v>NUNCA</c:v>
                </c:pt>
                <c:pt idx="1">
                  <c:v>ALGUNAS VECES</c:v>
                </c:pt>
                <c:pt idx="2">
                  <c:v>SIEMPRE</c:v>
                </c:pt>
                <c:pt idx="3">
                  <c:v>NO HE SIDO CONVOCADO</c:v>
                </c:pt>
              </c:strCache>
            </c:strRef>
          </c:cat>
          <c:val>
            <c:numRef>
              <c:f>[UASALUD.xlsx]PUESTO!$F$49:$F$52</c:f>
              <c:numCache>
                <c:formatCode>###0</c:formatCode>
                <c:ptCount val="4"/>
                <c:pt idx="0">
                  <c:v>0.95238095238095244</c:v>
                </c:pt>
                <c:pt idx="1">
                  <c:v>24.761904761904763</c:v>
                </c:pt>
                <c:pt idx="2">
                  <c:v>69.523809523809518</c:v>
                </c:pt>
                <c:pt idx="3">
                  <c:v>4.7619047619047619</c:v>
                </c:pt>
              </c:numCache>
            </c:numRef>
          </c:val>
          <c:extLst>
            <c:ext xmlns:c16="http://schemas.microsoft.com/office/drawing/2014/chart" uri="{C3380CC4-5D6E-409C-BE32-E72D297353CC}">
              <c16:uniqueId val="{00000000-229F-42AC-9A1A-5466C01D9206}"/>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dirty="0"/>
                      <a:t>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FE-478A-84CD-91B4D31B3BF4}"/>
                </c:ext>
              </c:extLst>
            </c:dLbl>
            <c:dLbl>
              <c:idx val="1"/>
              <c:tx>
                <c:rich>
                  <a:bodyPr/>
                  <a:lstStyle/>
                  <a:p>
                    <a:fld id="{1935305A-E698-4912-B9C2-AF025AECD5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FE-478A-84CD-91B4D31B3BF4}"/>
                </c:ext>
              </c:extLst>
            </c:dLbl>
            <c:dLbl>
              <c:idx val="2"/>
              <c:tx>
                <c:rich>
                  <a:bodyPr/>
                  <a:lstStyle/>
                  <a:p>
                    <a:fld id="{A2CE7D1B-3896-48CC-A346-4C2EEC8AA47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FE-478A-84CD-91B4D31B3BF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[UASALUD.xlsx]PUESTO!$C$57:$C$59</c:f>
              <c:strCache>
                <c:ptCount val="3"/>
                <c:pt idx="0">
                  <c:v>NUNCA</c:v>
                </c:pt>
                <c:pt idx="1">
                  <c:v>ALGUNAS VECES</c:v>
                </c:pt>
                <c:pt idx="2">
                  <c:v>SIEMPRE</c:v>
                </c:pt>
              </c:strCache>
            </c:strRef>
          </c:cat>
          <c:val>
            <c:numRef>
              <c:f>[UASALUD.xlsx]PUESTO!$F$57:$F$59</c:f>
              <c:numCache>
                <c:formatCode>###0</c:formatCode>
                <c:ptCount val="3"/>
                <c:pt idx="0">
                  <c:v>6.666666666666667</c:v>
                </c:pt>
                <c:pt idx="1">
                  <c:v>23.809523809523807</c:v>
                </c:pt>
                <c:pt idx="2">
                  <c:v>69.523809523809518</c:v>
                </c:pt>
              </c:numCache>
            </c:numRef>
          </c:val>
          <c:extLst>
            <c:ext xmlns:c16="http://schemas.microsoft.com/office/drawing/2014/chart" uri="{C3380CC4-5D6E-409C-BE32-E72D297353CC}">
              <c16:uniqueId val="{00000000-B459-4FCC-876C-8963D4D1B716}"/>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A03E4A6-E69B-42C2-A73F-58B39BC8AFC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1E-414C-A00A-ADFF56F0CEC4}"/>
                </c:ext>
              </c:extLst>
            </c:dLbl>
            <c:dLbl>
              <c:idx val="1"/>
              <c:tx>
                <c:rich>
                  <a:bodyPr/>
                  <a:lstStyle/>
                  <a:p>
                    <a:fld id="{5362DD05-3B76-43CE-8153-CB6B4A796B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1E-414C-A00A-ADFF56F0CEC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[UASALUD.xlsx]MEDIO!$C$4:$C$5</c:f>
              <c:strCache>
                <c:ptCount val="2"/>
                <c:pt idx="0">
                  <c:v>NO</c:v>
                </c:pt>
                <c:pt idx="1">
                  <c:v>SI</c:v>
                </c:pt>
              </c:strCache>
            </c:strRef>
          </c:cat>
          <c:val>
            <c:numRef>
              <c:f>[UASALUD.xlsx]MEDIO!$F$4:$F$5</c:f>
              <c:numCache>
                <c:formatCode>###0</c:formatCode>
                <c:ptCount val="2"/>
                <c:pt idx="0">
                  <c:v>20</c:v>
                </c:pt>
                <c:pt idx="1">
                  <c:v>80</c:v>
                </c:pt>
              </c:numCache>
            </c:numRef>
          </c:val>
          <c:extLst>
            <c:ext xmlns:c16="http://schemas.microsoft.com/office/drawing/2014/chart" uri="{C3380CC4-5D6E-409C-BE32-E72D297353CC}">
              <c16:uniqueId val="{00000000-D2E4-4FDB-97C5-FE7C67BCBCD3}"/>
            </c:ext>
          </c:extLst>
        </c:ser>
        <c:dLbls>
          <c:dLblPos val="inEnd"/>
          <c:showLegendKey val="0"/>
          <c:showVal val="1"/>
          <c:showCatName val="0"/>
          <c:showSerName val="0"/>
          <c:showPercent val="0"/>
          <c:showBubbleSize val="0"/>
        </c:dLbls>
        <c:gapWidth val="100"/>
        <c:overlap val="-24"/>
        <c:axId val="657151328"/>
        <c:axId val="657156576"/>
      </c:barChart>
      <c:catAx>
        <c:axId val="657151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7156576"/>
        <c:crosses val="autoZero"/>
        <c:auto val="1"/>
        <c:lblAlgn val="ctr"/>
        <c:lblOffset val="100"/>
        <c:noMultiLvlLbl val="0"/>
      </c:catAx>
      <c:valAx>
        <c:axId val="657156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715132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53D75F4-D90E-4918-B0B0-66DCAE2CF9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8E6-4350-B7EB-EC1F133F2737}"/>
                </c:ext>
              </c:extLst>
            </c:dLbl>
            <c:dLbl>
              <c:idx val="1"/>
              <c:tx>
                <c:rich>
                  <a:bodyPr/>
                  <a:lstStyle/>
                  <a:p>
                    <a:fld id="{2563E627-93FC-409E-9B80-40C0EAAE5E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E6-4350-B7EB-EC1F133F273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[UASALUD.xlsx]MEDIO!$C$10:$C$11</c:f>
              <c:strCache>
                <c:ptCount val="2"/>
                <c:pt idx="0">
                  <c:v>NO</c:v>
                </c:pt>
                <c:pt idx="1">
                  <c:v>SI</c:v>
                </c:pt>
              </c:strCache>
            </c:strRef>
          </c:cat>
          <c:val>
            <c:numRef>
              <c:f>[UASALUD.xlsx]MEDIO!$F$10:$F$11</c:f>
              <c:numCache>
                <c:formatCode>###0</c:formatCode>
                <c:ptCount val="2"/>
                <c:pt idx="0">
                  <c:v>19.047619047619047</c:v>
                </c:pt>
                <c:pt idx="1">
                  <c:v>80.952380952380949</c:v>
                </c:pt>
              </c:numCache>
            </c:numRef>
          </c:val>
          <c:extLst>
            <c:ext xmlns:c16="http://schemas.microsoft.com/office/drawing/2014/chart" uri="{C3380CC4-5D6E-409C-BE32-E72D297353CC}">
              <c16:uniqueId val="{00000000-D80E-498D-ACDC-63941E87E96B}"/>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200B2C7-CF6F-4C9F-9A25-1CF981EE68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06-41C7-8518-FE60B9A5E5A8}"/>
                </c:ext>
              </c:extLst>
            </c:dLbl>
            <c:dLbl>
              <c:idx val="1"/>
              <c:tx>
                <c:rich>
                  <a:bodyPr/>
                  <a:lstStyle/>
                  <a:p>
                    <a:fld id="{218C43B4-6E40-4660-8970-34D76FFB793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06-41C7-8518-FE60B9A5E5A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[UASALUD.xlsx]MEDIO!$C$16:$C$17</c:f>
              <c:strCache>
                <c:ptCount val="2"/>
                <c:pt idx="0">
                  <c:v>NO</c:v>
                </c:pt>
                <c:pt idx="1">
                  <c:v>SI</c:v>
                </c:pt>
              </c:strCache>
            </c:strRef>
          </c:cat>
          <c:val>
            <c:numRef>
              <c:f>[UASALUD.xlsx]MEDIO!$F$16:$F$17</c:f>
              <c:numCache>
                <c:formatCode>###0</c:formatCode>
                <c:ptCount val="2"/>
                <c:pt idx="0">
                  <c:v>15.238095238095239</c:v>
                </c:pt>
                <c:pt idx="1">
                  <c:v>84.761904761904759</c:v>
                </c:pt>
              </c:numCache>
            </c:numRef>
          </c:val>
          <c:extLst>
            <c:ext xmlns:c16="http://schemas.microsoft.com/office/drawing/2014/chart" uri="{C3380CC4-5D6E-409C-BE32-E72D297353CC}">
              <c16:uniqueId val="{00000000-453E-4245-ACD0-BA4544A26227}"/>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4553275-C7CB-4DA8-BC06-C41A23916F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CF7-4D0A-8F9F-B86D07494FF6}"/>
                </c:ext>
              </c:extLst>
            </c:dLbl>
            <c:dLbl>
              <c:idx val="1"/>
              <c:tx>
                <c:rich>
                  <a:bodyPr/>
                  <a:lstStyle/>
                  <a:p>
                    <a:fld id="{D34B76F5-EC66-445D-BC9D-91F9E4D78D9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CF7-4D0A-8F9F-B86D07494FF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[UASALUD.xlsx]MEDIO!$C$22:$C$23</c:f>
              <c:strCache>
                <c:ptCount val="2"/>
                <c:pt idx="0">
                  <c:v>NO</c:v>
                </c:pt>
                <c:pt idx="1">
                  <c:v>SI</c:v>
                </c:pt>
              </c:strCache>
            </c:strRef>
          </c:cat>
          <c:val>
            <c:numRef>
              <c:f>[UASALUD.xlsx]MEDIO!$F$22:$F$23</c:f>
              <c:numCache>
                <c:formatCode>###0</c:formatCode>
                <c:ptCount val="2"/>
                <c:pt idx="0">
                  <c:v>17.142857142857142</c:v>
                </c:pt>
                <c:pt idx="1">
                  <c:v>82.857142857142861</c:v>
                </c:pt>
              </c:numCache>
            </c:numRef>
          </c:val>
          <c:extLst>
            <c:ext xmlns:c16="http://schemas.microsoft.com/office/drawing/2014/chart" uri="{C3380CC4-5D6E-409C-BE32-E72D297353CC}">
              <c16:uniqueId val="{00000000-08C8-45F9-8CD6-297BBE469F1B}"/>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989F189-0DA7-43E8-B5BC-585FDF1D28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FF-42CA-ABAE-2CD386A3969F}"/>
                </c:ext>
              </c:extLst>
            </c:dLbl>
            <c:dLbl>
              <c:idx val="1"/>
              <c:tx>
                <c:rich>
                  <a:bodyPr/>
                  <a:lstStyle/>
                  <a:p>
                    <a:fld id="{4892F87C-AEA9-426B-B355-0C28B729B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3FF-42CA-ABAE-2CD386A3969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[UASALUD.xlsx]MEDIO!$C$28:$C$29</c:f>
              <c:strCache>
                <c:ptCount val="2"/>
                <c:pt idx="0">
                  <c:v>NO</c:v>
                </c:pt>
                <c:pt idx="1">
                  <c:v>SI</c:v>
                </c:pt>
              </c:strCache>
            </c:strRef>
          </c:cat>
          <c:val>
            <c:numRef>
              <c:f>[UASALUD.xlsx]MEDIO!$F$28:$F$29</c:f>
              <c:numCache>
                <c:formatCode>###0</c:formatCode>
                <c:ptCount val="2"/>
                <c:pt idx="0">
                  <c:v>26.666666666666668</c:v>
                </c:pt>
                <c:pt idx="1">
                  <c:v>73.333333333333329</c:v>
                </c:pt>
              </c:numCache>
            </c:numRef>
          </c:val>
          <c:extLst>
            <c:ext xmlns:c16="http://schemas.microsoft.com/office/drawing/2014/chart" uri="{C3380CC4-5D6E-409C-BE32-E72D297353CC}">
              <c16:uniqueId val="{00000000-B90C-43E7-AB45-2E249DFA3218}"/>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1B6-40C1-8D3D-165335DC4EBA}"/>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1B6-40C1-8D3D-165335DC4EB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2</c:v>
                </c:pt>
                <c:pt idx="1">
                  <c:v>13</c:v>
                </c:pt>
              </c:numCache>
            </c:numRef>
          </c:val>
          <c:extLst>
            <c:ext xmlns:c16="http://schemas.microsoft.com/office/drawing/2014/chart" uri="{C3380CC4-5D6E-409C-BE32-E72D297353CC}">
              <c16:uniqueId val="{00000004-F1B6-40C1-8D3D-165335DC4EB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595568F-4D39-438E-8888-ED16E09BAB4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99-443A-93BC-7C2EFD1B0731}"/>
                </c:ext>
              </c:extLst>
            </c:dLbl>
            <c:dLbl>
              <c:idx val="1"/>
              <c:tx>
                <c:rich>
                  <a:bodyPr/>
                  <a:lstStyle/>
                  <a:p>
                    <a:fld id="{2EAF21F1-C12D-43C2-B8A5-DB31CBF27E2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99-443A-93BC-7C2EFD1B073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[UASALUD.xlsx]MEDIO!$C$34:$C$35</c:f>
              <c:strCache>
                <c:ptCount val="2"/>
                <c:pt idx="0">
                  <c:v>NO</c:v>
                </c:pt>
                <c:pt idx="1">
                  <c:v>SI</c:v>
                </c:pt>
              </c:strCache>
            </c:strRef>
          </c:cat>
          <c:val>
            <c:numRef>
              <c:f>[UASALUD.xlsx]MEDIO!$F$34:$F$35</c:f>
              <c:numCache>
                <c:formatCode>###0</c:formatCode>
                <c:ptCount val="2"/>
                <c:pt idx="0">
                  <c:v>32.38095238095238</c:v>
                </c:pt>
                <c:pt idx="1">
                  <c:v>67.61904761904762</c:v>
                </c:pt>
              </c:numCache>
            </c:numRef>
          </c:val>
          <c:extLst>
            <c:ext xmlns:c16="http://schemas.microsoft.com/office/drawing/2014/chart" uri="{C3380CC4-5D6E-409C-BE32-E72D297353CC}">
              <c16:uniqueId val="{00000000-07DB-4E14-BD0C-244AD887B87C}"/>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ENERGIA ELECTRICA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0CB5A57-5382-44C5-AA5F-8505A92527D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AEB-4249-8BD8-B54A4DB17255}"/>
                </c:ext>
              </c:extLst>
            </c:dLbl>
            <c:dLbl>
              <c:idx val="1"/>
              <c:tx>
                <c:rich>
                  <a:bodyPr/>
                  <a:lstStyle/>
                  <a:p>
                    <a:fld id="{ED3D9C04-46F1-4D82-ACFB-17A8ADC204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EB-4249-8BD8-B54A4DB1725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[UASALUD.xlsx]MEDIO!$C$40:$C$41</c:f>
              <c:strCache>
                <c:ptCount val="2"/>
                <c:pt idx="0">
                  <c:v>NO</c:v>
                </c:pt>
                <c:pt idx="1">
                  <c:v>SI</c:v>
                </c:pt>
              </c:strCache>
            </c:strRef>
          </c:cat>
          <c:val>
            <c:numRef>
              <c:f>[UASALUD.xlsx]MEDIO!$F$40:$F$41</c:f>
              <c:numCache>
                <c:formatCode>###0</c:formatCode>
                <c:ptCount val="2"/>
                <c:pt idx="0">
                  <c:v>37.142857142857146</c:v>
                </c:pt>
                <c:pt idx="1">
                  <c:v>62.857142857142854</c:v>
                </c:pt>
              </c:numCache>
            </c:numRef>
          </c:val>
          <c:extLst>
            <c:ext xmlns:c16="http://schemas.microsoft.com/office/drawing/2014/chart" uri="{C3380CC4-5D6E-409C-BE32-E72D297353CC}">
              <c16:uniqueId val="{00000000-B0C0-4A66-BE14-2EE06114D649}"/>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002CF9E-502B-492B-AF62-695EACA70C0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10-4E7C-8B5B-153E7BA5296D}"/>
                </c:ext>
              </c:extLst>
            </c:dLbl>
            <c:dLbl>
              <c:idx val="1"/>
              <c:tx>
                <c:rich>
                  <a:bodyPr/>
                  <a:lstStyle/>
                  <a:p>
                    <a:fld id="{1111675C-BE91-4A50-A1FB-940251396C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10-4E7C-8B5B-153E7BA5296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[UASALUD.xlsx]MEDIO!$C$46:$C$47</c:f>
              <c:strCache>
                <c:ptCount val="2"/>
                <c:pt idx="0">
                  <c:v>NO</c:v>
                </c:pt>
                <c:pt idx="1">
                  <c:v>SI</c:v>
                </c:pt>
              </c:strCache>
            </c:strRef>
          </c:cat>
          <c:val>
            <c:numRef>
              <c:f>[UASALUD.xlsx]MEDIO!$F$46:$F$47</c:f>
              <c:numCache>
                <c:formatCode>###0</c:formatCode>
                <c:ptCount val="2"/>
                <c:pt idx="0">
                  <c:v>37.142857142857146</c:v>
                </c:pt>
                <c:pt idx="1">
                  <c:v>62.857142857142854</c:v>
                </c:pt>
              </c:numCache>
            </c:numRef>
          </c:val>
          <c:extLst>
            <c:ext xmlns:c16="http://schemas.microsoft.com/office/drawing/2014/chart" uri="{C3380CC4-5D6E-409C-BE32-E72D297353CC}">
              <c16:uniqueId val="{00000000-FAF8-4AEA-A17F-96C829320440}"/>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99C7866-1047-4AE2-9A00-FE276124EF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270-4CBF-90D5-F5FBC74EB63A}"/>
                </c:ext>
              </c:extLst>
            </c:dLbl>
            <c:dLbl>
              <c:idx val="1"/>
              <c:tx>
                <c:rich>
                  <a:bodyPr/>
                  <a:lstStyle/>
                  <a:p>
                    <a:fld id="{9DAFCF33-72FD-44F5-919D-6AA86DB476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70-4CBF-90D5-F5FBC74EB63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[UASALUD.xlsx]MEDIO!$C$52:$C$53</c:f>
              <c:strCache>
                <c:ptCount val="2"/>
                <c:pt idx="0">
                  <c:v>NO</c:v>
                </c:pt>
                <c:pt idx="1">
                  <c:v>SI</c:v>
                </c:pt>
              </c:strCache>
            </c:strRef>
          </c:cat>
          <c:val>
            <c:numRef>
              <c:f>[UASALUD.xlsx]MEDIO!$F$52:$F$53</c:f>
              <c:numCache>
                <c:formatCode>###0</c:formatCode>
                <c:ptCount val="2"/>
                <c:pt idx="0">
                  <c:v>20</c:v>
                </c:pt>
                <c:pt idx="1">
                  <c:v>80</c:v>
                </c:pt>
              </c:numCache>
            </c:numRef>
          </c:val>
          <c:extLst>
            <c:ext xmlns:c16="http://schemas.microsoft.com/office/drawing/2014/chart" uri="{C3380CC4-5D6E-409C-BE32-E72D297353CC}">
              <c16:uniqueId val="{00000000-0169-4A77-8EB9-8F926D1E6520}"/>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CURSOS DE MEDIO AMBIENTE</a:t>
            </a:r>
          </a:p>
        </c:rich>
      </c:tx>
      <c:layout>
        <c:manualLayout>
          <c:xMode val="edge"/>
          <c:yMode val="edge"/>
          <c:x val="0.31095177142184566"/>
          <c:y val="3.094541910331383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4B040A2-69A8-47F8-803B-A2E510A303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81-4BA9-A02B-69D44491F9DE}"/>
                </c:ext>
              </c:extLst>
            </c:dLbl>
            <c:dLbl>
              <c:idx val="1"/>
              <c:tx>
                <c:rich>
                  <a:bodyPr/>
                  <a:lstStyle/>
                  <a:p>
                    <a:fld id="{326D2EB6-A716-4C2F-AF96-73614C269F7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81-4BA9-A02B-69D44491F9D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[UASALUD.xlsx]MEDIO!$C$58:$C$59</c:f>
              <c:strCache>
                <c:ptCount val="2"/>
                <c:pt idx="0">
                  <c:v>NO</c:v>
                </c:pt>
                <c:pt idx="1">
                  <c:v>SI</c:v>
                </c:pt>
              </c:strCache>
            </c:strRef>
          </c:cat>
          <c:val>
            <c:numRef>
              <c:f>[UASALUD.xlsx]MEDIO!$F$58:$F$59</c:f>
              <c:numCache>
                <c:formatCode>###0</c:formatCode>
                <c:ptCount val="2"/>
                <c:pt idx="0">
                  <c:v>16.19047619047619</c:v>
                </c:pt>
                <c:pt idx="1">
                  <c:v>83.80952380952381</c:v>
                </c:pt>
              </c:numCache>
            </c:numRef>
          </c:val>
          <c:extLst>
            <c:ext xmlns:c16="http://schemas.microsoft.com/office/drawing/2014/chart" uri="{C3380CC4-5D6E-409C-BE32-E72D297353CC}">
              <c16:uniqueId val="{00000000-0ABD-4500-9A57-BF966DB4EC4D}"/>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16D-4EA0-A350-AFE80A2C2DFE}"/>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16D-4EA0-A350-AFE80A2C2DF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10</c:v>
                </c:pt>
                <c:pt idx="1">
                  <c:v>5</c:v>
                </c:pt>
              </c:numCache>
            </c:numRef>
          </c:val>
          <c:extLst>
            <c:ext xmlns:c16="http://schemas.microsoft.com/office/drawing/2014/chart" uri="{C3380CC4-5D6E-409C-BE32-E72D297353CC}">
              <c16:uniqueId val="{00000004-916D-4EA0-A350-AFE80A2C2DF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MANUALES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FB0-4AAF-A8DF-132630CA92F8}"/>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FB0-4AAF-A8DF-132630CA92F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MANUALES</c:v>
                </c:pt>
              </c:strCache>
            </c:strRef>
          </c:cat>
          <c:val>
            <c:numRef>
              <c:f>Hoja1!$B$43:$B$44</c:f>
              <c:numCache>
                <c:formatCode>General</c:formatCode>
                <c:ptCount val="2"/>
                <c:pt idx="0">
                  <c:v>2</c:v>
                </c:pt>
                <c:pt idx="1">
                  <c:v>13</c:v>
                </c:pt>
              </c:numCache>
            </c:numRef>
          </c:val>
          <c:extLst>
            <c:ext xmlns:c16="http://schemas.microsoft.com/office/drawing/2014/chart" uri="{C3380CC4-5D6E-409C-BE32-E72D297353CC}">
              <c16:uniqueId val="{00000004-2FB0-4AAF-A8DF-132630CA92F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DIRECTIVA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5FF-43CF-A229-CD653137CCC2}"/>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5FF-43CF-A229-CD653137CCC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DIRECTIVA</c:v>
                </c:pt>
              </c:strCache>
            </c:strRef>
          </c:cat>
          <c:val>
            <c:numRef>
              <c:f>Hoja1!$B$43:$B$44</c:f>
              <c:numCache>
                <c:formatCode>General</c:formatCode>
                <c:ptCount val="2"/>
                <c:pt idx="0">
                  <c:v>1</c:v>
                </c:pt>
                <c:pt idx="1">
                  <c:v>14</c:v>
                </c:pt>
              </c:numCache>
            </c:numRef>
          </c:val>
          <c:extLst>
            <c:ext xmlns:c16="http://schemas.microsoft.com/office/drawing/2014/chart" uri="{C3380CC4-5D6E-409C-BE32-E72D297353CC}">
              <c16:uniqueId val="{00000004-E5FF-43CF-A229-CD653137CCC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C82CA-3600-44D3-8211-1B763B7D2BD4}" type="datetimeFigureOut">
              <a:rPr lang="es-MX" smtClean="0"/>
              <a:t>22/10/2021</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6A447-C21C-4932-8B8E-AAC55AC451E0}" type="slidenum">
              <a:rPr lang="es-MX" smtClean="0"/>
              <a:t>‹Nº›</a:t>
            </a:fld>
            <a:endParaRPr lang="es-MX"/>
          </a:p>
        </p:txBody>
      </p:sp>
    </p:spTree>
    <p:extLst>
      <p:ext uri="{BB962C8B-B14F-4D97-AF65-F5344CB8AC3E}">
        <p14:creationId xmlns:p14="http://schemas.microsoft.com/office/powerpoint/2010/main" val="91069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8833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20269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47921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26901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ECE28F2-3F3A-4B02-A796-C85DC5C61A02}"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58294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150150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ECE28F2-3F3A-4B02-A796-C85DC5C61A02}"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64402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ECE28F2-3F3A-4B02-A796-C85DC5C61A02}"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338181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E28F2-3F3A-4B02-A796-C85DC5C61A02}"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89917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259972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CE28F2-3F3A-4B02-A796-C85DC5C61A02}"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CC1942D-E1C3-42D8-BA87-92BCB4B469C7}" type="slidenum">
              <a:rPr lang="es-MX" smtClean="0"/>
              <a:t>‹Nº›</a:t>
            </a:fld>
            <a:endParaRPr lang="es-MX"/>
          </a:p>
        </p:txBody>
      </p:sp>
    </p:spTree>
    <p:extLst>
      <p:ext uri="{BB962C8B-B14F-4D97-AF65-F5344CB8AC3E}">
        <p14:creationId xmlns:p14="http://schemas.microsoft.com/office/powerpoint/2010/main" val="339251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E28F2-3F3A-4B02-A796-C85DC5C61A02}"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1942D-E1C3-42D8-BA87-92BCB4B469C7}" type="slidenum">
              <a:rPr lang="es-MX" smtClean="0"/>
              <a:t>‹Nº›</a:t>
            </a:fld>
            <a:endParaRPr lang="es-MX"/>
          </a:p>
        </p:txBody>
      </p:sp>
    </p:spTree>
    <p:extLst>
      <p:ext uri="{BB962C8B-B14F-4D97-AF65-F5344CB8AC3E}">
        <p14:creationId xmlns:p14="http://schemas.microsoft.com/office/powerpoint/2010/main" val="100112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64.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2773246" y="4653137"/>
            <a:ext cx="4209101" cy="923330"/>
          </a:xfrm>
          <a:prstGeom prst="rect">
            <a:avLst/>
          </a:prstGeom>
          <a:noFill/>
        </p:spPr>
        <p:txBody>
          <a:bodyPr wrap="none" rtlCol="0">
            <a:spAutoFit/>
          </a:bodyPr>
          <a:lstStyle/>
          <a:p>
            <a:pPr algn="ctr"/>
            <a:r>
              <a:rPr lang="es-MX" b="1" dirty="0"/>
              <a:t>RESULTADOS EVALUACIÓN DE </a:t>
            </a:r>
          </a:p>
          <a:p>
            <a:pPr algn="ctr"/>
            <a:r>
              <a:rPr lang="es-MX" b="1" dirty="0"/>
              <a:t>AMBIENTE DE TRABAJO 2019 DE</a:t>
            </a:r>
          </a:p>
          <a:p>
            <a:pPr algn="ctr"/>
            <a:r>
              <a:rPr lang="es-MX" b="1" dirty="0"/>
              <a:t>UNIDAD ACADEMICA DE SALUD INTEGRAL</a:t>
            </a:r>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46328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 .- 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295660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E9AD3424-F847-4543-80DB-46A0C8FC1AC9}"/>
              </a:ext>
            </a:extLst>
          </p:cNvPr>
          <p:cNvGraphicFramePr>
            <a:graphicFrameLocks/>
          </p:cNvGraphicFramePr>
          <p:nvPr>
            <p:extLst>
              <p:ext uri="{D42A27DB-BD31-4B8C-83A1-F6EECF244321}">
                <p14:modId xmlns:p14="http://schemas.microsoft.com/office/powerpoint/2010/main" val="288976428"/>
              </p:ext>
            </p:extLst>
          </p:nvPr>
        </p:nvGraphicFramePr>
        <p:xfrm>
          <a:off x="1625827" y="133877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743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ADA6FD2E-A13A-48DE-9EDD-8F3D45E11ED2}"/>
              </a:ext>
            </a:extLst>
          </p:cNvPr>
          <p:cNvGraphicFramePr>
            <a:graphicFrameLocks/>
          </p:cNvGraphicFramePr>
          <p:nvPr>
            <p:extLst>
              <p:ext uri="{D42A27DB-BD31-4B8C-83A1-F6EECF244321}">
                <p14:modId xmlns:p14="http://schemas.microsoft.com/office/powerpoint/2010/main" val="3492095405"/>
              </p:ext>
            </p:extLst>
          </p:nvPr>
        </p:nvGraphicFramePr>
        <p:xfrm>
          <a:off x="1479380" y="144793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732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35C9A027-FDDD-4F58-B20E-C2B230F9412C}"/>
              </a:ext>
            </a:extLst>
          </p:cNvPr>
          <p:cNvGraphicFramePr>
            <a:graphicFrameLocks/>
          </p:cNvGraphicFramePr>
          <p:nvPr>
            <p:extLst>
              <p:ext uri="{D42A27DB-BD31-4B8C-83A1-F6EECF244321}">
                <p14:modId xmlns:p14="http://schemas.microsoft.com/office/powerpoint/2010/main" val="2905065582"/>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28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4" name="Gráfico 23">
            <a:extLst>
              <a:ext uri="{FF2B5EF4-FFF2-40B4-BE49-F238E27FC236}">
                <a16:creationId xmlns:a16="http://schemas.microsoft.com/office/drawing/2014/main" id="{8561586A-EFD9-4AE1-9EE0-521AD687D378}"/>
              </a:ext>
            </a:extLst>
          </p:cNvPr>
          <p:cNvGraphicFramePr>
            <a:graphicFrameLocks/>
          </p:cNvGraphicFramePr>
          <p:nvPr>
            <p:extLst>
              <p:ext uri="{D42A27DB-BD31-4B8C-83A1-F6EECF244321}">
                <p14:modId xmlns:p14="http://schemas.microsoft.com/office/powerpoint/2010/main" val="2461506880"/>
              </p:ext>
            </p:extLst>
          </p:nvPr>
        </p:nvGraphicFramePr>
        <p:xfrm>
          <a:off x="1601161" y="1601013"/>
          <a:ext cx="6796800" cy="4104000"/>
        </p:xfrm>
        <a:graphic>
          <a:graphicData uri="http://schemas.openxmlformats.org/drawingml/2006/chart">
            <c:chart xmlns:c="http://schemas.openxmlformats.org/drawingml/2006/chart" xmlns:r="http://schemas.openxmlformats.org/officeDocument/2006/relationships" r:id="rId5"/>
          </a:graphicData>
        </a:graphic>
      </p:graphicFrame>
      <p:sp>
        <p:nvSpPr>
          <p:cNvPr id="25" name="CuadroTexto 24">
            <a:extLst>
              <a:ext uri="{FF2B5EF4-FFF2-40B4-BE49-F238E27FC236}">
                <a16:creationId xmlns:a16="http://schemas.microsoft.com/office/drawing/2014/main" id="{9266F407-E964-4B2F-87C2-5212D0CE7436}"/>
              </a:ext>
            </a:extLst>
          </p:cNvPr>
          <p:cNvSpPr txBox="1"/>
          <p:nvPr/>
        </p:nvSpPr>
        <p:spPr>
          <a:xfrm>
            <a:off x="6967097" y="3839513"/>
            <a:ext cx="367510" cy="276999"/>
          </a:xfrm>
          <a:prstGeom prst="rect">
            <a:avLst/>
          </a:prstGeom>
          <a:noFill/>
        </p:spPr>
        <p:txBody>
          <a:bodyPr wrap="square" rtlCol="0">
            <a:spAutoFit/>
          </a:bodyPr>
          <a:lstStyle/>
          <a:p>
            <a:r>
              <a:rPr lang="es-MX" sz="1200" dirty="0"/>
              <a:t>7</a:t>
            </a:r>
            <a:endParaRPr lang="es-MX" dirty="0"/>
          </a:p>
        </p:txBody>
      </p:sp>
      <p:sp>
        <p:nvSpPr>
          <p:cNvPr id="26" name="CuadroTexto 25">
            <a:extLst>
              <a:ext uri="{FF2B5EF4-FFF2-40B4-BE49-F238E27FC236}">
                <a16:creationId xmlns:a16="http://schemas.microsoft.com/office/drawing/2014/main" id="{8D7F3852-90FA-46F3-926F-2C5EC751E131}"/>
              </a:ext>
            </a:extLst>
          </p:cNvPr>
          <p:cNvSpPr txBox="1"/>
          <p:nvPr/>
        </p:nvSpPr>
        <p:spPr>
          <a:xfrm>
            <a:off x="7744216" y="3839058"/>
            <a:ext cx="367510" cy="276999"/>
          </a:xfrm>
          <a:prstGeom prst="rect">
            <a:avLst/>
          </a:prstGeom>
          <a:noFill/>
        </p:spPr>
        <p:txBody>
          <a:bodyPr wrap="square" rtlCol="0">
            <a:spAutoFit/>
          </a:bodyPr>
          <a:lstStyle/>
          <a:p>
            <a:r>
              <a:rPr lang="es-MX" sz="1200" dirty="0"/>
              <a:t>8</a:t>
            </a:r>
            <a:endParaRPr lang="es-MX" dirty="0"/>
          </a:p>
        </p:txBody>
      </p:sp>
      <p:sp>
        <p:nvSpPr>
          <p:cNvPr id="27" name="CuadroTexto 26">
            <a:extLst>
              <a:ext uri="{FF2B5EF4-FFF2-40B4-BE49-F238E27FC236}">
                <a16:creationId xmlns:a16="http://schemas.microsoft.com/office/drawing/2014/main" id="{44734B69-520F-46C1-9601-64380B961B9B}"/>
              </a:ext>
            </a:extLst>
          </p:cNvPr>
          <p:cNvSpPr txBox="1"/>
          <p:nvPr/>
        </p:nvSpPr>
        <p:spPr>
          <a:xfrm>
            <a:off x="5416084" y="3838789"/>
            <a:ext cx="367510" cy="276999"/>
          </a:xfrm>
          <a:prstGeom prst="rect">
            <a:avLst/>
          </a:prstGeom>
          <a:noFill/>
        </p:spPr>
        <p:txBody>
          <a:bodyPr wrap="square" rtlCol="0">
            <a:spAutoFit/>
          </a:bodyPr>
          <a:lstStyle/>
          <a:p>
            <a:r>
              <a:rPr lang="es-MX" sz="1200" dirty="0"/>
              <a:t>5</a:t>
            </a:r>
            <a:endParaRPr lang="es-MX" dirty="0"/>
          </a:p>
        </p:txBody>
      </p:sp>
      <p:sp>
        <p:nvSpPr>
          <p:cNvPr id="28" name="CuadroTexto 27">
            <a:extLst>
              <a:ext uri="{FF2B5EF4-FFF2-40B4-BE49-F238E27FC236}">
                <a16:creationId xmlns:a16="http://schemas.microsoft.com/office/drawing/2014/main" id="{3145EC10-15E3-4A42-8B61-7B17D37AA8F1}"/>
              </a:ext>
            </a:extLst>
          </p:cNvPr>
          <p:cNvSpPr txBox="1"/>
          <p:nvPr/>
        </p:nvSpPr>
        <p:spPr>
          <a:xfrm>
            <a:off x="6197194" y="3838789"/>
            <a:ext cx="367510" cy="276999"/>
          </a:xfrm>
          <a:prstGeom prst="rect">
            <a:avLst/>
          </a:prstGeom>
          <a:noFill/>
        </p:spPr>
        <p:txBody>
          <a:bodyPr wrap="square" rtlCol="0">
            <a:spAutoFit/>
          </a:bodyPr>
          <a:lstStyle/>
          <a:p>
            <a:r>
              <a:rPr lang="es-MX" sz="1200" dirty="0"/>
              <a:t>6</a:t>
            </a:r>
            <a:endParaRPr lang="es-MX" dirty="0"/>
          </a:p>
        </p:txBody>
      </p:sp>
      <p:sp>
        <p:nvSpPr>
          <p:cNvPr id="31" name="CuadroTexto 30">
            <a:extLst>
              <a:ext uri="{FF2B5EF4-FFF2-40B4-BE49-F238E27FC236}">
                <a16:creationId xmlns:a16="http://schemas.microsoft.com/office/drawing/2014/main" id="{67413B3F-7167-49B6-9C5C-51D18F700A57}"/>
              </a:ext>
            </a:extLst>
          </p:cNvPr>
          <p:cNvSpPr txBox="1"/>
          <p:nvPr/>
        </p:nvSpPr>
        <p:spPr>
          <a:xfrm>
            <a:off x="4633275" y="3838788"/>
            <a:ext cx="367510" cy="276999"/>
          </a:xfrm>
          <a:prstGeom prst="rect">
            <a:avLst/>
          </a:prstGeom>
          <a:noFill/>
        </p:spPr>
        <p:txBody>
          <a:bodyPr wrap="square" rtlCol="0">
            <a:spAutoFit/>
          </a:bodyPr>
          <a:lstStyle/>
          <a:p>
            <a:r>
              <a:rPr lang="es-MX" sz="1200" dirty="0"/>
              <a:t>4</a:t>
            </a:r>
            <a:endParaRPr lang="es-MX" dirty="0"/>
          </a:p>
        </p:txBody>
      </p:sp>
      <p:sp>
        <p:nvSpPr>
          <p:cNvPr id="32" name="CuadroTexto 31">
            <a:extLst>
              <a:ext uri="{FF2B5EF4-FFF2-40B4-BE49-F238E27FC236}">
                <a16:creationId xmlns:a16="http://schemas.microsoft.com/office/drawing/2014/main" id="{BFBAF3E3-C670-4674-9674-FBC31F87BEF1}"/>
              </a:ext>
            </a:extLst>
          </p:cNvPr>
          <p:cNvSpPr txBox="1"/>
          <p:nvPr/>
        </p:nvSpPr>
        <p:spPr>
          <a:xfrm>
            <a:off x="2324100" y="3838521"/>
            <a:ext cx="367510" cy="276999"/>
          </a:xfrm>
          <a:prstGeom prst="rect">
            <a:avLst/>
          </a:prstGeom>
          <a:noFill/>
        </p:spPr>
        <p:txBody>
          <a:bodyPr wrap="square" rtlCol="0">
            <a:spAutoFit/>
          </a:bodyPr>
          <a:lstStyle/>
          <a:p>
            <a:r>
              <a:rPr lang="es-MX" sz="1200" dirty="0"/>
              <a:t>1</a:t>
            </a:r>
            <a:endParaRPr lang="es-MX" dirty="0"/>
          </a:p>
        </p:txBody>
      </p:sp>
      <p:sp>
        <p:nvSpPr>
          <p:cNvPr id="33" name="CuadroTexto 32">
            <a:extLst>
              <a:ext uri="{FF2B5EF4-FFF2-40B4-BE49-F238E27FC236}">
                <a16:creationId xmlns:a16="http://schemas.microsoft.com/office/drawing/2014/main" id="{4AFA525E-3D09-459C-999C-527411A400EC}"/>
              </a:ext>
            </a:extLst>
          </p:cNvPr>
          <p:cNvSpPr txBox="1"/>
          <p:nvPr/>
        </p:nvSpPr>
        <p:spPr>
          <a:xfrm>
            <a:off x="3103291" y="3838520"/>
            <a:ext cx="367510" cy="276999"/>
          </a:xfrm>
          <a:prstGeom prst="rect">
            <a:avLst/>
          </a:prstGeom>
          <a:noFill/>
        </p:spPr>
        <p:txBody>
          <a:bodyPr wrap="square" rtlCol="0">
            <a:spAutoFit/>
          </a:bodyPr>
          <a:lstStyle/>
          <a:p>
            <a:r>
              <a:rPr lang="es-MX" sz="1200" dirty="0"/>
              <a:t>2</a:t>
            </a:r>
            <a:endParaRPr lang="es-MX" dirty="0"/>
          </a:p>
        </p:txBody>
      </p:sp>
      <p:sp>
        <p:nvSpPr>
          <p:cNvPr id="34" name="CuadroTexto 33">
            <a:extLst>
              <a:ext uri="{FF2B5EF4-FFF2-40B4-BE49-F238E27FC236}">
                <a16:creationId xmlns:a16="http://schemas.microsoft.com/office/drawing/2014/main" id="{E1564117-EEDA-4EE7-A0E9-1EB3C875E462}"/>
              </a:ext>
            </a:extLst>
          </p:cNvPr>
          <p:cNvSpPr txBox="1"/>
          <p:nvPr/>
        </p:nvSpPr>
        <p:spPr>
          <a:xfrm>
            <a:off x="3865953" y="3838521"/>
            <a:ext cx="367510" cy="276999"/>
          </a:xfrm>
          <a:prstGeom prst="rect">
            <a:avLst/>
          </a:prstGeom>
          <a:noFill/>
        </p:spPr>
        <p:txBody>
          <a:bodyPr wrap="square" rtlCol="0">
            <a:spAutoFit/>
          </a:bodyPr>
          <a:lstStyle/>
          <a:p>
            <a:r>
              <a:rPr lang="es-MX" sz="1200" dirty="0"/>
              <a:t>3</a:t>
            </a:r>
            <a:endParaRPr lang="es-MX" dirty="0"/>
          </a:p>
        </p:txBody>
      </p:sp>
    </p:spTree>
    <p:extLst>
      <p:ext uri="{BB962C8B-B14F-4D97-AF65-F5344CB8AC3E}">
        <p14:creationId xmlns:p14="http://schemas.microsoft.com/office/powerpoint/2010/main" val="3983759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568512"/>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puede apreciar que un 100% de los encuestados se sienten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formar parte de la institución, por otro lado,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 los que se sienten más identificados son:</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Escudo con un 75%</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Lema con un 53%</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Historia con un 68%</a:t>
            </a:r>
            <a:endParaRPr lang="es-MX" sz="1800" dirty="0">
              <a:effectLst/>
              <a:latin typeface="Times New Roman" panose="02020603050405020304" pitchFamily="18" charset="0"/>
              <a:ea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Además, el 64% de los encuestados conocen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institución, viendo una oportunidad para realizar más difusión para el incremento de este porcentaje.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institución a consideración de los encuestados tienen el siguiente orden de importancia: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Responsabilidad</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Transparencia y Rendición de Cuentas</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Profesionalismo e integridad</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Lealtad y compromiso</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Equidad</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Justicia</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Tolerancia</a:t>
            </a:r>
            <a:endParaRPr lang="es-MX" sz="1800" dirty="0">
              <a:effectLst/>
              <a:latin typeface="Times New Roman" panose="02020603050405020304" pitchFamily="18" charset="0"/>
              <a:ea typeface="Times New Roman" panose="02020603050405020304" pitchFamily="18" charset="0"/>
            </a:endParaRPr>
          </a:p>
          <a:p>
            <a:pPr marL="342900" lvl="0" indent="-342900">
              <a:lnSpc>
                <a:spcPct val="106000"/>
              </a:lnSpc>
              <a:buFont typeface="+mj-lt"/>
              <a:buAutoNum type="arabicPeriod"/>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Conciencia ecológica</a:t>
            </a:r>
            <a:endParaRPr lang="es-MX"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81012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Tabla 1">
            <a:extLst>
              <a:ext uri="{FF2B5EF4-FFF2-40B4-BE49-F238E27FC236}">
                <a16:creationId xmlns:a16="http://schemas.microsoft.com/office/drawing/2014/main" id="{47603232-12FE-4ECE-BA0D-0807C3C350EE}"/>
              </a:ext>
            </a:extLst>
          </p:cNvPr>
          <p:cNvGraphicFramePr>
            <a:graphicFrameLocks noGrp="1"/>
          </p:cNvGraphicFramePr>
          <p:nvPr>
            <p:extLst>
              <p:ext uri="{D42A27DB-BD31-4B8C-83A1-F6EECF244321}">
                <p14:modId xmlns:p14="http://schemas.microsoft.com/office/powerpoint/2010/main" val="3143539758"/>
              </p:ext>
            </p:extLst>
          </p:nvPr>
        </p:nvGraphicFramePr>
        <p:xfrm>
          <a:off x="2052240" y="1388549"/>
          <a:ext cx="5400000" cy="3959997"/>
        </p:xfrm>
        <a:graphic>
          <a:graphicData uri="http://schemas.openxmlformats.org/drawingml/2006/table">
            <a:tbl>
              <a:tblPr/>
              <a:tblGrid>
                <a:gridCol w="2719804">
                  <a:extLst>
                    <a:ext uri="{9D8B030D-6E8A-4147-A177-3AD203B41FA5}">
                      <a16:colId xmlns:a16="http://schemas.microsoft.com/office/drawing/2014/main" val="3807420950"/>
                    </a:ext>
                  </a:extLst>
                </a:gridCol>
                <a:gridCol w="2680196">
                  <a:extLst>
                    <a:ext uri="{9D8B030D-6E8A-4147-A177-3AD203B41FA5}">
                      <a16:colId xmlns:a16="http://schemas.microsoft.com/office/drawing/2014/main" val="2806786694"/>
                    </a:ext>
                  </a:extLst>
                </a:gridCol>
              </a:tblGrid>
              <a:tr h="555905">
                <a:tc gridSpan="2">
                  <a:txBody>
                    <a:bodyPr/>
                    <a:lstStyle/>
                    <a:p>
                      <a:pPr algn="ctr" rtl="0" fontAlgn="t">
                        <a:spcBef>
                          <a:spcPts val="0"/>
                        </a:spcBef>
                        <a:spcAft>
                          <a:spcPts val="1000"/>
                        </a:spcAft>
                      </a:pPr>
                      <a:r>
                        <a:rPr lang="es-MX" sz="1400" b="1" i="0" u="none" strike="noStrike" dirty="0">
                          <a:solidFill>
                            <a:srgbClr val="000000"/>
                          </a:solidFill>
                          <a:effectLst/>
                          <a:latin typeface="Calibri" panose="020F0502020204030204" pitchFamily="34" charset="0"/>
                        </a:rPr>
                        <a:t>ÁREA : UNIDAD ACADÉMICA DE SALUD INTEGRAL</a:t>
                      </a:r>
                      <a:endParaRPr lang="es-MX" sz="1400" b="1" dirty="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1864772930"/>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PERSONAL TOTAL :</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105</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8947959"/>
                  </a:ext>
                </a:extLst>
              </a:tr>
              <a:tr h="555905">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PERSONAL ENCUESTADO: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105</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880401825"/>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PORCENTAJE:</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100</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50777994"/>
                  </a:ext>
                </a:extLst>
              </a:tr>
              <a:tr h="823103">
                <a:tc gridSpan="2">
                  <a:txBody>
                    <a:bodyPr/>
                    <a:lstStyle/>
                    <a:p>
                      <a:pPr algn="ctr" rtl="0" fontAlgn="t">
                        <a:spcBef>
                          <a:spcPts val="0"/>
                        </a:spcBef>
                        <a:spcAft>
                          <a:spcPts val="1000"/>
                        </a:spcAft>
                      </a:pPr>
                      <a:br>
                        <a:rPr lang="es-MX" sz="1400" dirty="0">
                          <a:effectLst/>
                        </a:rPr>
                      </a:br>
                      <a:r>
                        <a:rPr lang="es-MX" sz="1400" b="1" i="0" u="none" strike="noStrike" dirty="0">
                          <a:solidFill>
                            <a:srgbClr val="000000"/>
                          </a:solidFill>
                          <a:effectLst/>
                          <a:latin typeface="Calibri" panose="020F0502020204030204" pitchFamily="34" charset="0"/>
                        </a:rPr>
                        <a:t>PERSONAL EN FUNCIONES  ENCUESTADO</a:t>
                      </a:r>
                      <a:endParaRPr lang="es-MX" sz="1400" b="1" dirty="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285224522"/>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MANUAL:</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4</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29489171"/>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ADMINISTRATIVO: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32</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670311852"/>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DOCENTE:</a:t>
                      </a:r>
                      <a:endParaRPr lang="es-MX" sz="1400">
                        <a:effectLst/>
                      </a:endParaRPr>
                    </a:p>
                  </a:txBody>
                  <a:tcPr marL="68580" marR="68580">
                    <a:lnL w="12700" cap="flat" cmpd="sng" algn="ctr">
                      <a:solidFill>
                        <a:srgbClr val="4F81B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65</a:t>
                      </a:r>
                      <a:endParaRPr lang="es-MX" sz="140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029799966"/>
                  </a:ext>
                </a:extLst>
              </a:tr>
              <a:tr h="337514">
                <a:tc>
                  <a:txBody>
                    <a:bodyPr/>
                    <a:lstStyle/>
                    <a:p>
                      <a:pPr algn="ctr" rtl="0" fontAlgn="t">
                        <a:spcBef>
                          <a:spcPts val="0"/>
                        </a:spcBef>
                        <a:spcAft>
                          <a:spcPts val="1000"/>
                        </a:spcAft>
                      </a:pPr>
                      <a:r>
                        <a:rPr lang="es-MX" sz="1400" b="0" i="0" u="none" strike="noStrike">
                          <a:solidFill>
                            <a:srgbClr val="000000"/>
                          </a:solidFill>
                          <a:effectLst/>
                          <a:latin typeface="Calibri" panose="020F0502020204030204" pitchFamily="34" charset="0"/>
                        </a:rPr>
                        <a:t>DIRECTIVO:</a:t>
                      </a:r>
                      <a:endParaRPr lang="es-MX" sz="1400">
                        <a:effectLst/>
                      </a:endParaRPr>
                    </a:p>
                  </a:txBody>
                  <a:tcPr marL="68580" marR="68580">
                    <a:lnL w="12700" cap="flat" cmpd="sng" algn="ctr">
                      <a:solidFill>
                        <a:srgbClr val="78C0D4"/>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gn="ctr" rtl="0" fontAlgn="t">
                        <a:spcBef>
                          <a:spcPts val="0"/>
                        </a:spcBef>
                        <a:spcAft>
                          <a:spcPts val="1000"/>
                        </a:spcAft>
                      </a:pPr>
                      <a:r>
                        <a:rPr lang="es-MX" sz="1400" b="0" i="0" u="none" strike="noStrike" dirty="0">
                          <a:solidFill>
                            <a:srgbClr val="000000"/>
                          </a:solidFill>
                          <a:effectLst/>
                          <a:latin typeface="Calibri" panose="020F0502020204030204" pitchFamily="34" charset="0"/>
                        </a:rPr>
                        <a:t>8</a:t>
                      </a:r>
                      <a:endParaRPr lang="es-MX" sz="1400" dirty="0">
                        <a:effectLst/>
                      </a:endParaRPr>
                    </a:p>
                  </a:txBody>
                  <a:tcPr marL="68580" marR="68580">
                    <a:lnL w="6350" cap="flat" cmpd="sng" algn="ctr">
                      <a:solidFill>
                        <a:srgbClr val="000000"/>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extLst>
                  <a:ext uri="{0D108BD9-81ED-4DB2-BD59-A6C34878D82A}">
                    <a16:rowId xmlns:a16="http://schemas.microsoft.com/office/drawing/2014/main" val="4038030333"/>
                  </a:ext>
                </a:extLst>
              </a:tr>
            </a:tbl>
          </a:graphicData>
        </a:graphic>
      </p:graphicFrame>
      <p:sp>
        <p:nvSpPr>
          <p:cNvPr id="3" name="Rectangle 1">
            <a:extLst>
              <a:ext uri="{FF2B5EF4-FFF2-40B4-BE49-F238E27FC236}">
                <a16:creationId xmlns:a16="http://schemas.microsoft.com/office/drawing/2014/main" id="{32ECB06F-A5B1-4A5E-86EF-181982AA1188}"/>
              </a:ext>
            </a:extLst>
          </p:cNvPr>
          <p:cNvSpPr>
            <a:spLocks noChangeArrowheads="1"/>
          </p:cNvSpPr>
          <p:nvPr/>
        </p:nvSpPr>
        <p:spPr bwMode="auto">
          <a:xfrm>
            <a:off x="3723761" y="642948"/>
            <a:ext cx="205695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MX" altLang="es-MX" sz="16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DATOS GENERALES</a:t>
            </a:r>
            <a:endParaRPr kumimoji="0" lang="es-MX" altLang="es-MX" sz="9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905600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II .- 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404281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773FB8A3-DB81-4492-B962-FB23BAE1636E}"/>
              </a:ext>
            </a:extLst>
          </p:cNvPr>
          <p:cNvGraphicFramePr>
            <a:graphicFrameLocks/>
          </p:cNvGraphicFramePr>
          <p:nvPr>
            <p:extLst>
              <p:ext uri="{D42A27DB-BD31-4B8C-83A1-F6EECF244321}">
                <p14:modId xmlns:p14="http://schemas.microsoft.com/office/powerpoint/2010/main" val="3786971575"/>
              </p:ext>
            </p:extLst>
          </p:nvPr>
        </p:nvGraphicFramePr>
        <p:xfrm>
          <a:off x="1629761"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573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034BBF24-75AA-49CC-B88B-B58860EE94D7}"/>
              </a:ext>
            </a:extLst>
          </p:cNvPr>
          <p:cNvGraphicFramePr>
            <a:graphicFrameLocks/>
          </p:cNvGraphicFramePr>
          <p:nvPr>
            <p:extLst>
              <p:ext uri="{D42A27DB-BD31-4B8C-83A1-F6EECF244321}">
                <p14:modId xmlns:p14="http://schemas.microsoft.com/office/powerpoint/2010/main" val="525839294"/>
              </p:ext>
            </p:extLst>
          </p:nvPr>
        </p:nvGraphicFramePr>
        <p:xfrm>
          <a:off x="15513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0313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91030" y="829821"/>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32BE5495-5EC0-427F-BE07-3F970A45ACBF}"/>
              </a:ext>
            </a:extLst>
          </p:cNvPr>
          <p:cNvGraphicFramePr>
            <a:graphicFrameLocks/>
          </p:cNvGraphicFramePr>
          <p:nvPr>
            <p:extLst>
              <p:ext uri="{D42A27DB-BD31-4B8C-83A1-F6EECF244321}">
                <p14:modId xmlns:p14="http://schemas.microsoft.com/office/powerpoint/2010/main" val="1309813381"/>
              </p:ext>
            </p:extLst>
          </p:nvPr>
        </p:nvGraphicFramePr>
        <p:xfrm>
          <a:off x="1570022"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79321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6EC469AC-B8EA-447B-85C5-543C56F26EB9}"/>
              </a:ext>
            </a:extLst>
          </p:cNvPr>
          <p:cNvGraphicFramePr>
            <a:graphicFrameLocks/>
          </p:cNvGraphicFramePr>
          <p:nvPr>
            <p:extLst>
              <p:ext uri="{D42A27DB-BD31-4B8C-83A1-F6EECF244321}">
                <p14:modId xmlns:p14="http://schemas.microsoft.com/office/powerpoint/2010/main" val="2028749116"/>
              </p:ext>
            </p:extLst>
          </p:nvPr>
        </p:nvGraphicFramePr>
        <p:xfrm>
          <a:off x="1607237" y="137254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788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F5783054-D4AE-4CE1-AF9C-D5262AC476BA}"/>
              </a:ext>
            </a:extLst>
          </p:cNvPr>
          <p:cNvGraphicFramePr>
            <a:graphicFrameLocks/>
          </p:cNvGraphicFramePr>
          <p:nvPr>
            <p:extLst>
              <p:ext uri="{D42A27DB-BD31-4B8C-83A1-F6EECF244321}">
                <p14:modId xmlns:p14="http://schemas.microsoft.com/office/powerpoint/2010/main" val="3756038139"/>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4778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6CD67E97-12A0-43C6-A4D8-DF4101D0306D}"/>
              </a:ext>
            </a:extLst>
          </p:cNvPr>
          <p:cNvGraphicFramePr>
            <a:graphicFrameLocks/>
          </p:cNvGraphicFramePr>
          <p:nvPr>
            <p:extLst>
              <p:ext uri="{D42A27DB-BD31-4B8C-83A1-F6EECF244321}">
                <p14:modId xmlns:p14="http://schemas.microsoft.com/office/powerpoint/2010/main" val="637167285"/>
              </p:ext>
            </p:extLst>
          </p:nvPr>
        </p:nvGraphicFramePr>
        <p:xfrm>
          <a:off x="1474776" y="137092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5326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19EED3A4-CB6F-49C2-8C38-8499F3CE8105}"/>
              </a:ext>
            </a:extLst>
          </p:cNvPr>
          <p:cNvGraphicFramePr>
            <a:graphicFrameLocks/>
          </p:cNvGraphicFramePr>
          <p:nvPr>
            <p:extLst>
              <p:ext uri="{D42A27DB-BD31-4B8C-83A1-F6EECF244321}">
                <p14:modId xmlns:p14="http://schemas.microsoft.com/office/powerpoint/2010/main" val="2780269301"/>
              </p:ext>
            </p:extLst>
          </p:nvPr>
        </p:nvGraphicFramePr>
        <p:xfrm>
          <a:off x="1605648" y="140388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36212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84243391-EBCF-469D-AD2F-000FF9338B78}"/>
              </a:ext>
            </a:extLst>
          </p:cNvPr>
          <p:cNvGraphicFramePr>
            <a:graphicFrameLocks/>
          </p:cNvGraphicFramePr>
          <p:nvPr>
            <p:extLst>
              <p:ext uri="{D42A27DB-BD31-4B8C-83A1-F6EECF244321}">
                <p14:modId xmlns:p14="http://schemas.microsoft.com/office/powerpoint/2010/main" val="2605594617"/>
              </p:ext>
            </p:extLst>
          </p:nvPr>
        </p:nvGraphicFramePr>
        <p:xfrm>
          <a:off x="1605648" y="143569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49443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CA4A1901-1F99-4F77-9308-857A203FADC9}"/>
              </a:ext>
            </a:extLst>
          </p:cNvPr>
          <p:cNvGraphicFramePr>
            <a:graphicFrameLocks/>
          </p:cNvGraphicFramePr>
          <p:nvPr>
            <p:extLst>
              <p:ext uri="{D42A27DB-BD31-4B8C-83A1-F6EECF244321}">
                <p14:modId xmlns:p14="http://schemas.microsoft.com/office/powerpoint/2010/main" val="3033626696"/>
              </p:ext>
            </p:extLst>
          </p:nvPr>
        </p:nvGraphicFramePr>
        <p:xfrm>
          <a:off x="1592503" y="15065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430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948763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4AA4CAFB-4188-425F-879E-903364671477}"/>
              </a:ext>
            </a:extLst>
          </p:cNvPr>
          <p:cNvGraphicFramePr>
            <a:graphicFrameLocks/>
          </p:cNvGraphicFramePr>
          <p:nvPr>
            <p:extLst>
              <p:ext uri="{D42A27DB-BD31-4B8C-83A1-F6EECF244321}">
                <p14:modId xmlns:p14="http://schemas.microsoft.com/office/powerpoint/2010/main" val="1476192673"/>
              </p:ext>
            </p:extLst>
          </p:nvPr>
        </p:nvGraphicFramePr>
        <p:xfrm>
          <a:off x="160564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27054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013889" y="1552888"/>
            <a:ext cx="7963563" cy="5022785"/>
          </a:xfrm>
          <a:prstGeom prst="rect">
            <a:avLst/>
          </a:prstGeom>
          <a:noFill/>
        </p:spPr>
        <p:txBody>
          <a:bodyPr wrap="square" rtlCol="0">
            <a:spAutoFit/>
          </a:bodyPr>
          <a:lstStyle/>
          <a:p>
            <a:pPr>
              <a:lnSpc>
                <a:spcPct val="106000"/>
              </a:lnSpc>
              <a:spcAft>
                <a:spcPts val="800"/>
              </a:spcAft>
            </a:pP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a:t>
            </a: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s-MX"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obtenemos los siguientes resultados</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iluminación</a:t>
            </a: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las áreas de trabajo es buena en un 56%.</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clima</a:t>
            </a: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presenta como bueno, con oportunidad de mejora.</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ruido</a:t>
            </a: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establece de grado medio ya que interviene con las actividades, pero no representa impedimento para realizarlas.</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mobiliario</a:t>
            </a: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expresa como bueno.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espacio</a:t>
            </a: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comenta que es bueno y que permite realizar las actividades diarias, pero a la par con regulares, con oportunidad de mejora.</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higiene </a:t>
            </a: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expresa como buena.</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a:t>
            </a:r>
            <a:r>
              <a:rPr lang="es-MX"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higiene en sanitarios </a:t>
            </a: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 buena con oportunidad de mejora.</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mantenimiento </a:t>
            </a: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hablando de infraestructura se manifiesta como bueno, con una oportunidad de mejora en este servicio.</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manifiesta que se conoce en un 80% a los </a:t>
            </a:r>
            <a:r>
              <a:rPr lang="es-MX"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integrantes de las comisiones de seguridad e higiene.</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por último existe un 65% de por parte de la </a:t>
            </a:r>
            <a:r>
              <a:rPr lang="es-MX" sz="15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a:t>
            </a:r>
            <a:r>
              <a:rPr lang="es-MX" sz="15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4609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III .- 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240728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68268EDC-7FC8-4A2C-90D6-8F2DAAE778C4}"/>
              </a:ext>
            </a:extLst>
          </p:cNvPr>
          <p:cNvGraphicFramePr>
            <a:graphicFrameLocks/>
          </p:cNvGraphicFramePr>
          <p:nvPr>
            <p:extLst>
              <p:ext uri="{D42A27DB-BD31-4B8C-83A1-F6EECF244321}">
                <p14:modId xmlns:p14="http://schemas.microsoft.com/office/powerpoint/2010/main" val="3314940291"/>
              </p:ext>
            </p:extLst>
          </p:nvPr>
        </p:nvGraphicFramePr>
        <p:xfrm>
          <a:off x="1474776" y="142083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3756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59A50253-070F-446F-BBDD-7482669436D7}"/>
              </a:ext>
            </a:extLst>
          </p:cNvPr>
          <p:cNvGraphicFramePr>
            <a:graphicFrameLocks/>
          </p:cNvGraphicFramePr>
          <p:nvPr>
            <p:extLst>
              <p:ext uri="{D42A27DB-BD31-4B8C-83A1-F6EECF244321}">
                <p14:modId xmlns:p14="http://schemas.microsoft.com/office/powerpoint/2010/main" val="250876538"/>
              </p:ext>
            </p:extLst>
          </p:nvPr>
        </p:nvGraphicFramePr>
        <p:xfrm>
          <a:off x="1474776" y="157104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2511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BAB5F4CC-818C-47B1-85B7-5314CADF76FC}"/>
              </a:ext>
            </a:extLst>
          </p:cNvPr>
          <p:cNvGraphicFramePr>
            <a:graphicFrameLocks/>
          </p:cNvGraphicFramePr>
          <p:nvPr>
            <p:extLst>
              <p:ext uri="{D42A27DB-BD31-4B8C-83A1-F6EECF244321}">
                <p14:modId xmlns:p14="http://schemas.microsoft.com/office/powerpoint/2010/main" val="3115723222"/>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1718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FB2E6867-BA33-4F67-A020-11863B9EABED}"/>
              </a:ext>
            </a:extLst>
          </p:cNvPr>
          <p:cNvGraphicFramePr>
            <a:graphicFrameLocks/>
          </p:cNvGraphicFramePr>
          <p:nvPr>
            <p:extLst>
              <p:ext uri="{D42A27DB-BD31-4B8C-83A1-F6EECF244321}">
                <p14:modId xmlns:p14="http://schemas.microsoft.com/office/powerpoint/2010/main" val="1685724874"/>
              </p:ext>
            </p:extLst>
          </p:nvPr>
        </p:nvGraphicFramePr>
        <p:xfrm>
          <a:off x="1576305"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28918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D7785DFE-B1EC-4B44-80CB-26E4BFC249F5}"/>
              </a:ext>
            </a:extLst>
          </p:cNvPr>
          <p:cNvGraphicFramePr>
            <a:graphicFrameLocks/>
          </p:cNvGraphicFramePr>
          <p:nvPr>
            <p:extLst>
              <p:ext uri="{D42A27DB-BD31-4B8C-83A1-F6EECF244321}">
                <p14:modId xmlns:p14="http://schemas.microsoft.com/office/powerpoint/2010/main" val="2654402049"/>
              </p:ext>
            </p:extLst>
          </p:nvPr>
        </p:nvGraphicFramePr>
        <p:xfrm>
          <a:off x="1474776"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4638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AB54DD70-E25D-43F4-8ADC-2D3FED3DD279}"/>
              </a:ext>
            </a:extLst>
          </p:cNvPr>
          <p:cNvGraphicFramePr>
            <a:graphicFrameLocks/>
          </p:cNvGraphicFramePr>
          <p:nvPr>
            <p:extLst>
              <p:ext uri="{D42A27DB-BD31-4B8C-83A1-F6EECF244321}">
                <p14:modId xmlns:p14="http://schemas.microsoft.com/office/powerpoint/2010/main" val="2038283958"/>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0374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5794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944E350E-BBCB-46BE-94DF-417987BFE20C}"/>
              </a:ext>
            </a:extLst>
          </p:cNvPr>
          <p:cNvGraphicFramePr>
            <a:graphicFrameLocks/>
          </p:cNvGraphicFramePr>
          <p:nvPr>
            <p:extLst>
              <p:ext uri="{D42A27DB-BD31-4B8C-83A1-F6EECF244321}">
                <p14:modId xmlns:p14="http://schemas.microsoft.com/office/powerpoint/2010/main" val="2589037309"/>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95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B234FBDA-3BB2-41BA-A984-B5A98C07F29C}"/>
              </a:ext>
            </a:extLst>
          </p:cNvPr>
          <p:cNvGraphicFramePr>
            <a:graphicFrameLocks/>
          </p:cNvGraphicFramePr>
          <p:nvPr>
            <p:extLst>
              <p:ext uri="{D42A27DB-BD31-4B8C-83A1-F6EECF244321}">
                <p14:modId xmlns:p14="http://schemas.microsoft.com/office/powerpoint/2010/main" val="3998531244"/>
              </p:ext>
            </p:extLst>
          </p:nvPr>
        </p:nvGraphicFramePr>
        <p:xfrm>
          <a:off x="1551388" y="139045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4785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405565"/>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“Recursos Materiales”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presentan los resultados: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Función docente: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50% de los encuestados menciona que en ocasiones se proporciona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cuanto al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no se cuenta con el suficiente acceso ya que el 47% manifiesta que ocasionalmente cuentan con dicho acceso.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por último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las condiciones en que se encuentran las aulas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donde se imparten las clases tienen una calificación buena con un 81% a favor.</a:t>
            </a: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819278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6687985"/>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“Recursos Materiales”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presentan los resultados: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Función administrativa: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es algo indispensable para el personal administrativo de la institución y en este caso un más de un 30% de los encuestados mencionan que solo algunas veces cuentan con ellos y un 65% menciona que siempre.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cuanto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equipo o herramienta necesarias para realizar sus funciones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considera que, si es proporcionada en un 65%, sin embargo, un 32% difiere de esta opinión ya que mencionan que no siempre se cuenta con ello y un 3% que nunca.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tecnología es esencial en cualquier función y por ello cuando se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60% de los encuestados mencionan que se atiende dicha solicitud, pero por otro lado un 35% opinan que no es siempre, dicho esto se puede obtener una mejora en dicho servicio.</a:t>
            </a: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2505124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323730"/>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“Recursos Materiales”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presentan los resultados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Función manual:</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67% del personal manual asegura siempre tener al alcance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material para la realización de funciones,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un 33% mencionan que solo se cuenta con ello algunas veces, siendo este un alto porcentaje aconsejando atender la situación y mejorar.</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tabLst>
                <a:tab pos="457200" algn="l"/>
              </a:tabLs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eficiencia con la que se entrega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 aceptable ya que se menciona en los resultados que un 67% solo siempre los reciben y un 33% solo algunas veces. </a:t>
            </a:r>
            <a:endParaRPr lang="es-MX" dirty="0"/>
          </a:p>
        </p:txBody>
      </p:sp>
    </p:spTree>
    <p:extLst>
      <p:ext uri="{BB962C8B-B14F-4D97-AF65-F5344CB8AC3E}">
        <p14:creationId xmlns:p14="http://schemas.microsoft.com/office/powerpoint/2010/main" val="4018134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IV .- 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3561753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FA3723A9-5314-4CC7-912F-DC342C731B2E}"/>
              </a:ext>
            </a:extLst>
          </p:cNvPr>
          <p:cNvGraphicFramePr>
            <a:graphicFrameLocks/>
          </p:cNvGraphicFramePr>
          <p:nvPr>
            <p:extLst>
              <p:ext uri="{D42A27DB-BD31-4B8C-83A1-F6EECF244321}">
                <p14:modId xmlns:p14="http://schemas.microsoft.com/office/powerpoint/2010/main" val="2747995754"/>
              </p:ext>
            </p:extLst>
          </p:nvPr>
        </p:nvGraphicFramePr>
        <p:xfrm>
          <a:off x="1479380"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5847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9A0280E3-D788-4520-943B-05B7053AFBF2}"/>
              </a:ext>
            </a:extLst>
          </p:cNvPr>
          <p:cNvGraphicFramePr>
            <a:graphicFrameLocks/>
          </p:cNvGraphicFramePr>
          <p:nvPr>
            <p:extLst>
              <p:ext uri="{D42A27DB-BD31-4B8C-83A1-F6EECF244321}">
                <p14:modId xmlns:p14="http://schemas.microsoft.com/office/powerpoint/2010/main" val="2102705148"/>
              </p:ext>
            </p:extLst>
          </p:nvPr>
        </p:nvGraphicFramePr>
        <p:xfrm>
          <a:off x="1474776"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4587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E9112F0F-4EB8-4117-AA8C-FBEE3351BEAE}"/>
              </a:ext>
            </a:extLst>
          </p:cNvPr>
          <p:cNvGraphicFramePr>
            <a:graphicFrameLocks/>
          </p:cNvGraphicFramePr>
          <p:nvPr>
            <p:extLst>
              <p:ext uri="{D42A27DB-BD31-4B8C-83A1-F6EECF244321}">
                <p14:modId xmlns:p14="http://schemas.microsoft.com/office/powerpoint/2010/main" val="2726518678"/>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7793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0D0D96A0-08E0-4D19-9A16-FEF8474C99FD}"/>
              </a:ext>
            </a:extLst>
          </p:cNvPr>
          <p:cNvGraphicFramePr>
            <a:graphicFrameLocks/>
          </p:cNvGraphicFramePr>
          <p:nvPr>
            <p:extLst>
              <p:ext uri="{D42A27DB-BD31-4B8C-83A1-F6EECF244321}">
                <p14:modId xmlns:p14="http://schemas.microsoft.com/office/powerpoint/2010/main" val="2662964928"/>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40711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6AA2182E-4959-496D-9327-865D045C648B}"/>
              </a:ext>
            </a:extLst>
          </p:cNvPr>
          <p:cNvGraphicFramePr>
            <a:graphicFrameLocks/>
          </p:cNvGraphicFramePr>
          <p:nvPr>
            <p:extLst>
              <p:ext uri="{D42A27DB-BD31-4B8C-83A1-F6EECF244321}">
                <p14:modId xmlns:p14="http://schemas.microsoft.com/office/powerpoint/2010/main" val="3029210179"/>
              </p:ext>
            </p:extLst>
          </p:nvPr>
        </p:nvGraphicFramePr>
        <p:xfrm>
          <a:off x="1479380" y="138716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651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1708094" y="2642035"/>
            <a:ext cx="6542500" cy="1938992"/>
          </a:xfrm>
          <a:prstGeom prst="rect">
            <a:avLst/>
          </a:prstGeom>
          <a:noFill/>
        </p:spPr>
        <p:txBody>
          <a:bodyPr wrap="square" rtlCol="0">
            <a:spAutoFit/>
          </a:bodyPr>
          <a:lstStyle/>
          <a:p>
            <a:pPr algn="ctr"/>
            <a:r>
              <a:rPr lang="es-MX" sz="4000" b="1" dirty="0"/>
              <a:t>UNIDAD ACADEMICA DE SALUD INTEGRAL</a:t>
            </a:r>
          </a:p>
          <a:p>
            <a:pPr algn="ct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424A2530-D00C-4400-81E4-B9E10659917F}"/>
              </a:ext>
            </a:extLst>
          </p:cNvPr>
          <p:cNvGraphicFramePr>
            <a:graphicFrameLocks/>
          </p:cNvGraphicFramePr>
          <p:nvPr>
            <p:extLst>
              <p:ext uri="{D42A27DB-BD31-4B8C-83A1-F6EECF244321}">
                <p14:modId xmlns:p14="http://schemas.microsoft.com/office/powerpoint/2010/main" val="2088499436"/>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718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FE3ECB8F-C464-4A75-97C4-43FAC5FFC912}"/>
              </a:ext>
            </a:extLst>
          </p:cNvPr>
          <p:cNvGraphicFramePr>
            <a:graphicFrameLocks/>
          </p:cNvGraphicFramePr>
          <p:nvPr>
            <p:extLst>
              <p:ext uri="{D42A27DB-BD31-4B8C-83A1-F6EECF244321}">
                <p14:modId xmlns:p14="http://schemas.microsoft.com/office/powerpoint/2010/main" val="4102014784"/>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28540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4600747"/>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menciona que la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relación entre compañeros y compañeras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 buena, existe poco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fomento al trabajo en equipo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 que solo de un 47% opina que siempre, en cuento a expresar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 punto de vista,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les da oportunidad más de un 54% de las veces, sin embargo, se presenta un medio porcentaje 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el ambiente, y dichas situaciones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conflicto afectan el ambiente.</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deseaba saber que tipos de conflictos se presentaban y se clasificaron de la siguiente manera: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Conflictos institucionales.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Conflictos con los estudiantes y personales.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De igual manera se expresa que solo en ocasiones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resuelven los conflictos.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411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 .- 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2572210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4655D613-203E-42E5-84D3-2C39EF73960F}"/>
              </a:ext>
            </a:extLst>
          </p:cNvPr>
          <p:cNvGraphicFramePr>
            <a:graphicFrameLocks/>
          </p:cNvGraphicFramePr>
          <p:nvPr>
            <p:extLst>
              <p:ext uri="{D42A27DB-BD31-4B8C-83A1-F6EECF244321}">
                <p14:modId xmlns:p14="http://schemas.microsoft.com/office/powerpoint/2010/main" val="3024893306"/>
              </p:ext>
            </p:extLst>
          </p:nvPr>
        </p:nvGraphicFramePr>
        <p:xfrm>
          <a:off x="1474776"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15787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3DEBEF2D-262D-4ADF-94BC-B545CA78F5C2}"/>
              </a:ext>
            </a:extLst>
          </p:cNvPr>
          <p:cNvGraphicFramePr>
            <a:graphicFrameLocks/>
          </p:cNvGraphicFramePr>
          <p:nvPr>
            <p:extLst>
              <p:ext uri="{D42A27DB-BD31-4B8C-83A1-F6EECF244321}">
                <p14:modId xmlns:p14="http://schemas.microsoft.com/office/powerpoint/2010/main" val="704806327"/>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07067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BE121126-AD88-4067-A9BD-445B4B0198F6}"/>
              </a:ext>
            </a:extLst>
          </p:cNvPr>
          <p:cNvGraphicFramePr>
            <a:graphicFrameLocks/>
          </p:cNvGraphicFramePr>
          <p:nvPr>
            <p:extLst>
              <p:ext uri="{D42A27DB-BD31-4B8C-83A1-F6EECF244321}">
                <p14:modId xmlns:p14="http://schemas.microsoft.com/office/powerpoint/2010/main" val="3951801730"/>
              </p:ext>
            </p:extLst>
          </p:nvPr>
        </p:nvGraphicFramePr>
        <p:xfrm>
          <a:off x="1474776" y="138349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1415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1C507EBA-D6B9-4A00-9394-E2FF55089DA7}"/>
              </a:ext>
            </a:extLst>
          </p:cNvPr>
          <p:cNvGraphicFramePr>
            <a:graphicFrameLocks/>
          </p:cNvGraphicFramePr>
          <p:nvPr>
            <p:extLst>
              <p:ext uri="{D42A27DB-BD31-4B8C-83A1-F6EECF244321}">
                <p14:modId xmlns:p14="http://schemas.microsoft.com/office/powerpoint/2010/main" val="3015424670"/>
              </p:ext>
            </p:extLst>
          </p:nvPr>
        </p:nvGraphicFramePr>
        <p:xfrm>
          <a:off x="1551387"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7240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DDFE5A25-B104-41ED-9805-BA9AB62369B8}"/>
              </a:ext>
            </a:extLst>
          </p:cNvPr>
          <p:cNvGraphicFramePr>
            <a:graphicFrameLocks/>
          </p:cNvGraphicFramePr>
          <p:nvPr>
            <p:extLst>
              <p:ext uri="{D42A27DB-BD31-4B8C-83A1-F6EECF244321}">
                <p14:modId xmlns:p14="http://schemas.microsoft.com/office/powerpoint/2010/main" val="3588896591"/>
              </p:ext>
            </p:extLst>
          </p:nvPr>
        </p:nvGraphicFramePr>
        <p:xfrm>
          <a:off x="1686589" y="139187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6884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7E1920FF-D4B6-459C-83D5-079AE44FBBF2}"/>
              </a:ext>
            </a:extLst>
          </p:cNvPr>
          <p:cNvGraphicFramePr>
            <a:graphicFrameLocks/>
          </p:cNvGraphicFramePr>
          <p:nvPr>
            <p:extLst>
              <p:ext uri="{D42A27DB-BD31-4B8C-83A1-F6EECF244321}">
                <p14:modId xmlns:p14="http://schemas.microsoft.com/office/powerpoint/2010/main" val="2764142587"/>
              </p:ext>
            </p:extLst>
          </p:nvPr>
        </p:nvGraphicFramePr>
        <p:xfrm>
          <a:off x="147938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397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8C3E4237-7A2F-4AB1-BE30-6BE0AAD8FF02}"/>
              </a:ext>
            </a:extLst>
          </p:cNvPr>
          <p:cNvGraphicFramePr>
            <a:graphicFrameLocks/>
          </p:cNvGraphicFramePr>
          <p:nvPr>
            <p:extLst>
              <p:ext uri="{D42A27DB-BD31-4B8C-83A1-F6EECF244321}">
                <p14:modId xmlns:p14="http://schemas.microsoft.com/office/powerpoint/2010/main" val="3372265884"/>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4826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015954"/>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mencionan que casi siempre funcionan de manera eficaz y eficiente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mitad de las veces se reciben asertivamente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instrucciones de trabajo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actividades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proporcionan medianamente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manera equilibrada,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es proporcional a la</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carga de trabajo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 la persona a cargo evalúa a sus compañeros solamente mayormente en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 dan oportunidades para realizar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de igual manera dichas propuestas solo en ocasiones son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consideradas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44%</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9214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VI .- 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1515566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B9E1FAD7-452A-4FBA-9DBF-8952B0579249}"/>
              </a:ext>
            </a:extLst>
          </p:cNvPr>
          <p:cNvGraphicFramePr>
            <a:graphicFrameLocks/>
          </p:cNvGraphicFramePr>
          <p:nvPr>
            <p:extLst>
              <p:ext uri="{D42A27DB-BD31-4B8C-83A1-F6EECF244321}">
                <p14:modId xmlns:p14="http://schemas.microsoft.com/office/powerpoint/2010/main" val="208781070"/>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9603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2B77C59E-559D-4639-807D-23355AC1C397}"/>
              </a:ext>
            </a:extLst>
          </p:cNvPr>
          <p:cNvGraphicFramePr>
            <a:graphicFrameLocks/>
          </p:cNvGraphicFramePr>
          <p:nvPr>
            <p:extLst>
              <p:ext uri="{D42A27DB-BD31-4B8C-83A1-F6EECF244321}">
                <p14:modId xmlns:p14="http://schemas.microsoft.com/office/powerpoint/2010/main" val="962312551"/>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95822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A2A30C48-6F1D-4EB4-ACFA-0F41DDC160A0}"/>
              </a:ext>
            </a:extLst>
          </p:cNvPr>
          <p:cNvGraphicFramePr>
            <a:graphicFrameLocks/>
          </p:cNvGraphicFramePr>
          <p:nvPr>
            <p:extLst>
              <p:ext uri="{D42A27DB-BD31-4B8C-83A1-F6EECF244321}">
                <p14:modId xmlns:p14="http://schemas.microsoft.com/office/powerpoint/2010/main" val="1070815138"/>
              </p:ext>
            </p:extLst>
          </p:nvPr>
        </p:nvGraphicFramePr>
        <p:xfrm>
          <a:off x="1686589" y="139187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546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0D54F53A-29E7-4B9F-B058-9A7FB2A51935}"/>
              </a:ext>
            </a:extLst>
          </p:cNvPr>
          <p:cNvGraphicFramePr>
            <a:graphicFrameLocks/>
          </p:cNvGraphicFramePr>
          <p:nvPr>
            <p:extLst>
              <p:ext uri="{D42A27DB-BD31-4B8C-83A1-F6EECF244321}">
                <p14:modId xmlns:p14="http://schemas.microsoft.com/office/powerpoint/2010/main" val="3227971234"/>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96155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E655430B-0926-47F2-BF75-F950D52F8677}"/>
              </a:ext>
            </a:extLst>
          </p:cNvPr>
          <p:cNvGraphicFramePr>
            <a:graphicFrameLocks/>
          </p:cNvGraphicFramePr>
          <p:nvPr>
            <p:extLst>
              <p:ext uri="{D42A27DB-BD31-4B8C-83A1-F6EECF244321}">
                <p14:modId xmlns:p14="http://schemas.microsoft.com/office/powerpoint/2010/main" val="1426757986"/>
              </p:ext>
            </p:extLst>
          </p:nvPr>
        </p:nvGraphicFramePr>
        <p:xfrm>
          <a:off x="1686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1796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06811"/>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7097A67C-F0D3-4A66-9161-F1DBB86B3861}"/>
              </a:ext>
            </a:extLst>
          </p:cNvPr>
          <p:cNvGraphicFramePr>
            <a:graphicFrameLocks/>
          </p:cNvGraphicFramePr>
          <p:nvPr>
            <p:extLst>
              <p:ext uri="{D42A27DB-BD31-4B8C-83A1-F6EECF244321}">
                <p14:modId xmlns:p14="http://schemas.microsoft.com/office/powerpoint/2010/main" val="2260963602"/>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0852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5B399D17-2E2E-409E-9DA8-7E8680C0313B}"/>
              </a:ext>
            </a:extLst>
          </p:cNvPr>
          <p:cNvGraphicFramePr>
            <a:graphicFrameLocks/>
          </p:cNvGraphicFramePr>
          <p:nvPr>
            <p:extLst>
              <p:ext uri="{D42A27DB-BD31-4B8C-83A1-F6EECF244321}">
                <p14:modId xmlns:p14="http://schemas.microsoft.com/office/powerpoint/2010/main" val="3145918971"/>
              </p:ext>
            </p:extLst>
          </p:nvPr>
        </p:nvGraphicFramePr>
        <p:xfrm>
          <a:off x="1479380"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1120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871424" y="334401"/>
          <a:ext cx="6230065" cy="2827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D5D34C29-9C2D-45B4-A867-6B374338F6E5}"/>
              </a:ext>
            </a:extLst>
          </p:cNvPr>
          <p:cNvGraphicFramePr>
            <a:graphicFrameLocks/>
          </p:cNvGraphicFramePr>
          <p:nvPr/>
        </p:nvGraphicFramePr>
        <p:xfrm>
          <a:off x="460019" y="3083849"/>
          <a:ext cx="3240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23ADF241-695D-4C4C-AE29-1185B8256072}"/>
              </a:ext>
            </a:extLst>
          </p:cNvPr>
          <p:cNvGraphicFramePr>
            <a:graphicFrameLocks/>
          </p:cNvGraphicFramePr>
          <p:nvPr/>
        </p:nvGraphicFramePr>
        <p:xfrm>
          <a:off x="2142379" y="4286291"/>
          <a:ext cx="3240000" cy="21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áfico 14">
            <a:extLst>
              <a:ext uri="{FF2B5EF4-FFF2-40B4-BE49-F238E27FC236}">
                <a16:creationId xmlns:a16="http://schemas.microsoft.com/office/drawing/2014/main" id="{FE4FBC89-9993-42B9-9B6A-86DD533657F3}"/>
              </a:ext>
            </a:extLst>
          </p:cNvPr>
          <p:cNvGraphicFramePr>
            <a:graphicFrameLocks/>
          </p:cNvGraphicFramePr>
          <p:nvPr>
            <p:extLst>
              <p:ext uri="{D42A27DB-BD31-4B8C-83A1-F6EECF244321}">
                <p14:modId xmlns:p14="http://schemas.microsoft.com/office/powerpoint/2010/main" val="2310865331"/>
              </p:ext>
            </p:extLst>
          </p:nvPr>
        </p:nvGraphicFramePr>
        <p:xfrm>
          <a:off x="4993086" y="4286291"/>
          <a:ext cx="3240000"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Gráfico 16">
            <a:extLst>
              <a:ext uri="{FF2B5EF4-FFF2-40B4-BE49-F238E27FC236}">
                <a16:creationId xmlns:a16="http://schemas.microsoft.com/office/drawing/2014/main" id="{B976E474-F5A2-4D48-AD8A-E3E6008E1C0B}"/>
              </a:ext>
            </a:extLst>
          </p:cNvPr>
          <p:cNvGraphicFramePr>
            <a:graphicFrameLocks/>
          </p:cNvGraphicFramePr>
          <p:nvPr>
            <p:extLst>
              <p:ext uri="{D42A27DB-BD31-4B8C-83A1-F6EECF244321}">
                <p14:modId xmlns:p14="http://schemas.microsoft.com/office/powerpoint/2010/main" val="579345463"/>
              </p:ext>
            </p:extLst>
          </p:nvPr>
        </p:nvGraphicFramePr>
        <p:xfrm>
          <a:off x="6331294" y="2604208"/>
          <a:ext cx="3240000" cy="216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711581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2C40D36D-9963-4F37-B291-F93F39FEBD2B}"/>
              </a:ext>
            </a:extLst>
          </p:cNvPr>
          <p:cNvGraphicFramePr>
            <a:graphicFrameLocks/>
          </p:cNvGraphicFramePr>
          <p:nvPr>
            <p:extLst>
              <p:ext uri="{D42A27DB-BD31-4B8C-83A1-F6EECF244321}">
                <p14:modId xmlns:p14="http://schemas.microsoft.com/office/powerpoint/2010/main" val="3862812259"/>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4061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A91F4505-135B-40F6-9A64-F1FE8C4AD314}"/>
              </a:ext>
            </a:extLst>
          </p:cNvPr>
          <p:cNvGraphicFramePr>
            <a:graphicFrameLocks/>
          </p:cNvGraphicFramePr>
          <p:nvPr>
            <p:extLst>
              <p:ext uri="{D42A27DB-BD31-4B8C-83A1-F6EECF244321}">
                <p14:modId xmlns:p14="http://schemas.microsoft.com/office/powerpoint/2010/main" val="3562359336"/>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47359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483984"/>
          </a:xfrm>
          <a:prstGeom prst="rect">
            <a:avLst/>
          </a:prstGeom>
          <a:noFill/>
        </p:spPr>
        <p:txBody>
          <a:bodyPr wrap="square" rtlCol="0">
            <a:spAutoFit/>
          </a:bodyPr>
          <a:lstStyle/>
          <a:p>
            <a:pPr>
              <a:lnSpc>
                <a:spcPct val="106000"/>
              </a:lnSpc>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mayoría de los encuestaron expresan que realiza las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70% de los que contestaron la encuesta consideran que no harían un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cambio de área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 que se sienten cómodos, y en donde se encuentran se les permite adquirir nuevas habilidades para su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91% manifiesta que la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asignada es adecuada, más de 70% expresa que si se tiene relación del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pero por otro lado el 19% mencionan que no tienen relación, la mayoría de los encuestados se encuentra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 un 76% de los encuestados denota que ha recibido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parte de la UAN,  se expresa que se les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pero un 5% no ha sido convocado, en un 70% se dice que los cursos de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9070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VII .- MEDIO </a:t>
            </a:r>
            <a:r>
              <a:rPr lang="es-MX" sz="4000" b="1" dirty="0">
                <a:effectLst>
                  <a:outerShdw blurRad="38100" dist="38100" dir="2700000" algn="tl">
                    <a:srgbClr val="000000">
                      <a:alpha val="43137"/>
                    </a:srgbClr>
                  </a:outerShdw>
                </a:effectLst>
              </a:rPr>
              <a:t>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10334048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6010D50F-1140-4FA1-8787-7E0022F03C98}"/>
              </a:ext>
            </a:extLst>
          </p:cNvPr>
          <p:cNvGraphicFramePr>
            <a:graphicFrameLocks/>
          </p:cNvGraphicFramePr>
          <p:nvPr>
            <p:extLst>
              <p:ext uri="{D42A27DB-BD31-4B8C-83A1-F6EECF244321}">
                <p14:modId xmlns:p14="http://schemas.microsoft.com/office/powerpoint/2010/main" val="1812866537"/>
              </p:ext>
            </p:extLst>
          </p:nvPr>
        </p:nvGraphicFramePr>
        <p:xfrm>
          <a:off x="1686589" y="12598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051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3883C10F-4E0D-49AF-B82F-EE8201792431}"/>
              </a:ext>
            </a:extLst>
          </p:cNvPr>
          <p:cNvGraphicFramePr>
            <a:graphicFrameLocks/>
          </p:cNvGraphicFramePr>
          <p:nvPr>
            <p:extLst>
              <p:ext uri="{D42A27DB-BD31-4B8C-83A1-F6EECF244321}">
                <p14:modId xmlns:p14="http://schemas.microsoft.com/office/powerpoint/2010/main" val="768526599"/>
              </p:ext>
            </p:extLst>
          </p:nvPr>
        </p:nvGraphicFramePr>
        <p:xfrm>
          <a:off x="170433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90556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A33B3483-ED0C-4C78-BFE3-36FAA868346E}"/>
              </a:ext>
            </a:extLst>
          </p:cNvPr>
          <p:cNvGraphicFramePr>
            <a:graphicFrameLocks/>
          </p:cNvGraphicFramePr>
          <p:nvPr>
            <p:extLst>
              <p:ext uri="{D42A27DB-BD31-4B8C-83A1-F6EECF244321}">
                <p14:modId xmlns:p14="http://schemas.microsoft.com/office/powerpoint/2010/main" val="3510836769"/>
              </p:ext>
            </p:extLst>
          </p:nvPr>
        </p:nvGraphicFramePr>
        <p:xfrm>
          <a:off x="1686589" y="137481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293108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4B29EBC0-AF36-41AB-811C-26D26AE7D3E4}"/>
              </a:ext>
            </a:extLst>
          </p:cNvPr>
          <p:cNvGraphicFramePr>
            <a:graphicFrameLocks/>
          </p:cNvGraphicFramePr>
          <p:nvPr>
            <p:extLst>
              <p:ext uri="{D42A27DB-BD31-4B8C-83A1-F6EECF244321}">
                <p14:modId xmlns:p14="http://schemas.microsoft.com/office/powerpoint/2010/main" val="1226755795"/>
              </p:ext>
            </p:extLst>
          </p:nvPr>
        </p:nvGraphicFramePr>
        <p:xfrm>
          <a:off x="1479380"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97583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F5BBC1FA-377B-424D-8057-619588740FA5}"/>
              </a:ext>
            </a:extLst>
          </p:cNvPr>
          <p:cNvGraphicFramePr>
            <a:graphicFrameLocks/>
          </p:cNvGraphicFramePr>
          <p:nvPr>
            <p:extLst>
              <p:ext uri="{D42A27DB-BD31-4B8C-83A1-F6EECF244321}">
                <p14:modId xmlns:p14="http://schemas.microsoft.com/office/powerpoint/2010/main" val="4109878531"/>
              </p:ext>
            </p:extLst>
          </p:nvPr>
        </p:nvGraphicFramePr>
        <p:xfrm>
          <a:off x="1592503"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89826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E50C7ADE-4195-4E01-922F-B8851FD1BF53}"/>
              </a:ext>
            </a:extLst>
          </p:cNvPr>
          <p:cNvGraphicFramePr>
            <a:graphicFrameLocks/>
          </p:cNvGraphicFramePr>
          <p:nvPr>
            <p:extLst>
              <p:ext uri="{D42A27DB-BD31-4B8C-83A1-F6EECF244321}">
                <p14:modId xmlns:p14="http://schemas.microsoft.com/office/powerpoint/2010/main" val="4276867538"/>
              </p:ext>
            </p:extLst>
          </p:nvPr>
        </p:nvGraphicFramePr>
        <p:xfrm>
          <a:off x="16200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573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140C4964-6E88-4958-A615-7C91486F04A1}"/>
              </a:ext>
            </a:extLst>
          </p:cNvPr>
          <p:cNvGraphicFramePr>
            <a:graphicFrameLocks/>
          </p:cNvGraphicFramePr>
          <p:nvPr>
            <p:extLst>
              <p:ext uri="{D42A27DB-BD31-4B8C-83A1-F6EECF244321}">
                <p14:modId xmlns:p14="http://schemas.microsoft.com/office/powerpoint/2010/main" val="269498732"/>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768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BF104E29-FA23-4CE8-8EDA-17590E6E34F6}"/>
              </a:ext>
            </a:extLst>
          </p:cNvPr>
          <p:cNvGraphicFramePr>
            <a:graphicFrameLocks/>
          </p:cNvGraphicFramePr>
          <p:nvPr>
            <p:extLst>
              <p:ext uri="{D42A27DB-BD31-4B8C-83A1-F6EECF244321}">
                <p14:modId xmlns:p14="http://schemas.microsoft.com/office/powerpoint/2010/main" val="1015425802"/>
              </p:ext>
            </p:extLst>
          </p:nvPr>
        </p:nvGraphicFramePr>
        <p:xfrm>
          <a:off x="162008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47249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7B4A656B-A18B-4C0F-BD37-3C597D54F5C4}"/>
              </a:ext>
            </a:extLst>
          </p:cNvPr>
          <p:cNvGraphicFramePr>
            <a:graphicFrameLocks/>
          </p:cNvGraphicFramePr>
          <p:nvPr>
            <p:extLst>
              <p:ext uri="{D42A27DB-BD31-4B8C-83A1-F6EECF244321}">
                <p14:modId xmlns:p14="http://schemas.microsoft.com/office/powerpoint/2010/main" val="585246227"/>
              </p:ext>
            </p:extLst>
          </p:nvPr>
        </p:nvGraphicFramePr>
        <p:xfrm>
          <a:off x="1620088" y="144162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720125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82E7D3DF-7B17-4A0C-AD4C-E145C1DBFCC2}"/>
              </a:ext>
            </a:extLst>
          </p:cNvPr>
          <p:cNvGraphicFramePr>
            <a:graphicFrameLocks/>
          </p:cNvGraphicFramePr>
          <p:nvPr>
            <p:extLst>
              <p:ext uri="{D42A27DB-BD31-4B8C-83A1-F6EECF244321}">
                <p14:modId xmlns:p14="http://schemas.microsoft.com/office/powerpoint/2010/main" val="2552946642"/>
              </p:ext>
            </p:extLst>
          </p:nvPr>
        </p:nvGraphicFramePr>
        <p:xfrm>
          <a:off x="1519616"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92430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128940" y="956930"/>
            <a:ext cx="7284314" cy="6647974"/>
          </a:xfrm>
          <a:prstGeom prst="rect">
            <a:avLst/>
          </a:prstGeom>
          <a:noFill/>
        </p:spPr>
        <p:txBody>
          <a:bodyPr wrap="square" rtlCol="0">
            <a:spAutoFit/>
          </a:bodyPr>
          <a:lstStyle/>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correspondiente a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“Medio Ambiente”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presentan los siguientes resultados en respuesta a lo comentado por los encuestados:</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considera que las áreas de trabajo se encuentran:</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Basura</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Olores desagradables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Plagas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Libre de Agua estancada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considera que en la institución se promueve el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uso correcto de</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Agua</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Insumos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Energía eléctrica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Desechos</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6000"/>
              </a:lnSpc>
              <a:spcAft>
                <a:spcPts val="800"/>
              </a:spcAft>
              <a:buFont typeface="Arial" panose="020B0604020202020204" pitchFamily="34" charset="0"/>
              <a:buChar char="•"/>
              <a:tabLst>
                <a:tab pos="914400" algn="l"/>
              </a:tabLst>
            </a:pP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Áreas verdes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un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último, cabe mencionar que un 84% de los encuestados tienen interés en cursos de capacitación en </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Materia de Medio Ambiente</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s-MX" sz="16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caso de que la universidad los ofreciera ellos asistirían.</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600" dirty="0"/>
          </a:p>
          <a:p>
            <a:r>
              <a:rPr lang="es-MX" sz="1600" dirty="0"/>
              <a:t> </a:t>
            </a:r>
          </a:p>
          <a:p>
            <a:endParaRPr lang="es-MX" sz="1600" dirty="0"/>
          </a:p>
          <a:p>
            <a:endParaRPr lang="es-MX" sz="1600" dirty="0"/>
          </a:p>
        </p:txBody>
      </p:sp>
    </p:spTree>
    <p:extLst>
      <p:ext uri="{BB962C8B-B14F-4D97-AF65-F5344CB8AC3E}">
        <p14:creationId xmlns:p14="http://schemas.microsoft.com/office/powerpoint/2010/main" val="417672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19957</TotalTime>
  <Words>4559</Words>
  <Application>Microsoft Office PowerPoint</Application>
  <PresentationFormat>Presentación en pantalla (4:3)</PresentationFormat>
  <Paragraphs>687</Paragraphs>
  <Slides>84</Slides>
  <Notes>71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84</vt:i4>
      </vt:variant>
    </vt:vector>
  </HeadingPairs>
  <TitlesOfParts>
    <vt:vector size="90" baseType="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Varela</dc:creator>
  <cp:lastModifiedBy>Perla</cp:lastModifiedBy>
  <cp:revision>41</cp:revision>
  <dcterms:created xsi:type="dcterms:W3CDTF">2020-09-26T20:13:04Z</dcterms:created>
  <dcterms:modified xsi:type="dcterms:W3CDTF">2021-10-22T17:52:08Z</dcterms:modified>
</cp:coreProperties>
</file>