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9.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8.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9.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0.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4.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8.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9.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0.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1.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6.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7.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79.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0.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1.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2.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3.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25" r:id="rId3"/>
    <p:sldId id="413" r:id="rId4"/>
    <p:sldId id="414" r:id="rId5"/>
    <p:sldId id="415" r:id="rId6"/>
    <p:sldId id="417" r:id="rId7"/>
    <p:sldId id="424" r:id="rId8"/>
    <p:sldId id="418" r:id="rId9"/>
    <p:sldId id="419" r:id="rId10"/>
    <p:sldId id="420" r:id="rId11"/>
    <p:sldId id="421" r:id="rId12"/>
    <p:sldId id="422" r:id="rId13"/>
    <p:sldId id="423"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p:cViewPr varScale="1">
        <p:scale>
          <a:sx n="71" d="100"/>
          <a:sy n="71" d="100"/>
        </p:scale>
        <p:origin x="55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4.xml"/><Relationship Id="rId1" Type="http://schemas.microsoft.com/office/2011/relationships/chartStyle" Target="style6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Humana'!$B$3:$B$4</c:f>
              <c:strCache>
                <c:ptCount val="2"/>
                <c:pt idx="0">
                  <c:v>SI</c:v>
                </c:pt>
                <c:pt idx="1">
                  <c:v>NO</c:v>
                </c:pt>
              </c:strCache>
            </c:strRef>
          </c:cat>
          <c:val>
            <c:numRef>
              <c:f>'Medicina Humana'!$E$3:$E$4</c:f>
              <c:numCache>
                <c:formatCode>0</c:formatCode>
                <c:ptCount val="2"/>
                <c:pt idx="0">
                  <c:v>97.837837837837839</c:v>
                </c:pt>
                <c:pt idx="1">
                  <c:v>2.1621621621621623</c:v>
                </c:pt>
              </c:numCache>
            </c:numRef>
          </c:val>
          <c:extLst>
            <c:ext xmlns:c16="http://schemas.microsoft.com/office/drawing/2014/chart" uri="{C3380CC4-5D6E-409C-BE32-E72D297353CC}">
              <c16:uniqueId val="{00000000-F6DC-49F7-B879-3F2F0D84E7DC}"/>
            </c:ext>
          </c:extLst>
        </c:ser>
        <c:dLbls>
          <c:showLegendKey val="0"/>
          <c:showVal val="0"/>
          <c:showCatName val="0"/>
          <c:showSerName val="0"/>
          <c:showPercent val="0"/>
          <c:showBubbleSize val="0"/>
        </c:dLbls>
        <c:gapWidth val="100"/>
        <c:overlap val="-24"/>
        <c:axId val="519252040"/>
        <c:axId val="519253640"/>
      </c:barChart>
      <c:catAx>
        <c:axId val="51925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53640"/>
        <c:crosses val="autoZero"/>
        <c:auto val="1"/>
        <c:lblAlgn val="ctr"/>
        <c:lblOffset val="100"/>
        <c:noMultiLvlLbl val="0"/>
      </c:catAx>
      <c:valAx>
        <c:axId val="519253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52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Humana'!$B$9,'Medicina Humana'!$B$17,'Medicina Humana'!$B$27)</c:f>
              <c:strCache>
                <c:ptCount val="3"/>
                <c:pt idx="0">
                  <c:v>ESCUDO</c:v>
                </c:pt>
                <c:pt idx="1">
                  <c:v>LEMA</c:v>
                </c:pt>
                <c:pt idx="2">
                  <c:v>EGRESADOS</c:v>
                </c:pt>
              </c:strCache>
            </c:strRef>
          </c:cat>
          <c:val>
            <c:numRef>
              <c:f>('Medicina Humana'!$E$9,'Medicina Humana'!$E$17,'Medicina Humana'!$E$27)</c:f>
              <c:numCache>
                <c:formatCode>0</c:formatCode>
                <c:ptCount val="3"/>
                <c:pt idx="0">
                  <c:v>67.567567567567565</c:v>
                </c:pt>
                <c:pt idx="1">
                  <c:v>40.54054054054054</c:v>
                </c:pt>
                <c:pt idx="2">
                  <c:v>33.513513513513516</c:v>
                </c:pt>
              </c:numCache>
            </c:numRef>
          </c:val>
          <c:extLst>
            <c:ext xmlns:c16="http://schemas.microsoft.com/office/drawing/2014/chart" uri="{C3380CC4-5D6E-409C-BE32-E72D297353CC}">
              <c16:uniqueId val="{00000000-F257-4DB4-A978-69DC4461B16C}"/>
            </c:ext>
          </c:extLst>
        </c:ser>
        <c:dLbls>
          <c:showLegendKey val="0"/>
          <c:showVal val="0"/>
          <c:showCatName val="0"/>
          <c:showSerName val="0"/>
          <c:showPercent val="0"/>
          <c:showBubbleSize val="0"/>
        </c:dLbls>
        <c:gapWidth val="100"/>
        <c:overlap val="-24"/>
        <c:axId val="506182600"/>
        <c:axId val="506182920"/>
      </c:barChart>
      <c:catAx>
        <c:axId val="506182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182920"/>
        <c:crosses val="autoZero"/>
        <c:auto val="1"/>
        <c:lblAlgn val="ctr"/>
        <c:lblOffset val="100"/>
        <c:noMultiLvlLbl val="0"/>
      </c:catAx>
      <c:valAx>
        <c:axId val="506182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182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Humana'!$B$33:$B$34</c:f>
              <c:strCache>
                <c:ptCount val="2"/>
                <c:pt idx="0">
                  <c:v>SI</c:v>
                </c:pt>
                <c:pt idx="1">
                  <c:v>NO</c:v>
                </c:pt>
              </c:strCache>
            </c:strRef>
          </c:cat>
          <c:val>
            <c:numRef>
              <c:f>'Medicina Humana'!$E$33:$E$34</c:f>
              <c:numCache>
                <c:formatCode>0</c:formatCode>
                <c:ptCount val="2"/>
                <c:pt idx="0">
                  <c:v>62.162162162162161</c:v>
                </c:pt>
                <c:pt idx="1">
                  <c:v>37.837837837837839</c:v>
                </c:pt>
              </c:numCache>
            </c:numRef>
          </c:val>
          <c:extLst>
            <c:ext xmlns:c16="http://schemas.microsoft.com/office/drawing/2014/chart" uri="{C3380CC4-5D6E-409C-BE32-E72D297353CC}">
              <c16:uniqueId val="{00000000-28BC-4564-974B-7B608263975F}"/>
            </c:ext>
          </c:extLst>
        </c:ser>
        <c:dLbls>
          <c:showLegendKey val="0"/>
          <c:showVal val="0"/>
          <c:showCatName val="0"/>
          <c:showSerName val="0"/>
          <c:showPercent val="0"/>
          <c:showBubbleSize val="0"/>
        </c:dLbls>
        <c:gapWidth val="100"/>
        <c:overlap val="-24"/>
        <c:axId val="519299720"/>
        <c:axId val="519297160"/>
      </c:barChart>
      <c:catAx>
        <c:axId val="519299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7160"/>
        <c:crosses val="autoZero"/>
        <c:auto val="1"/>
        <c:lblAlgn val="ctr"/>
        <c:lblOffset val="100"/>
        <c:noMultiLvlLbl val="0"/>
      </c:catAx>
      <c:valAx>
        <c:axId val="519297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9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Humana'!$V$32:$V$39</c:f>
              <c:strCache>
                <c:ptCount val="8"/>
                <c:pt idx="0">
                  <c:v>PROFESIONALISMO E INTEGRIDAD</c:v>
                </c:pt>
                <c:pt idx="1">
                  <c:v>TRANSPARENCIA Y RENDICIÓN DE CUENTAS</c:v>
                </c:pt>
                <c:pt idx="2">
                  <c:v>RESPOSABILIDAD</c:v>
                </c:pt>
                <c:pt idx="3">
                  <c:v>LEALTAD Y COMPROMISO</c:v>
                </c:pt>
                <c:pt idx="4">
                  <c:v>JUSTICIA</c:v>
                </c:pt>
                <c:pt idx="5">
                  <c:v>TOLERANCIA</c:v>
                </c:pt>
                <c:pt idx="6">
                  <c:v>EQUIDAD</c:v>
                </c:pt>
                <c:pt idx="7">
                  <c:v>CONSCIENCIA ECOLOGICA</c:v>
                </c:pt>
              </c:strCache>
            </c:strRef>
          </c:cat>
          <c:val>
            <c:numRef>
              <c:f>'Medicina Humana'!$W$32:$W$39</c:f>
              <c:numCache>
                <c:formatCode>0</c:formatCode>
                <c:ptCount val="8"/>
                <c:pt idx="0">
                  <c:v>37.297297297297298</c:v>
                </c:pt>
                <c:pt idx="1">
                  <c:v>34.594594594594597</c:v>
                </c:pt>
                <c:pt idx="2">
                  <c:v>32.432432432432435</c:v>
                </c:pt>
                <c:pt idx="3">
                  <c:v>21.081081081081081</c:v>
                </c:pt>
                <c:pt idx="4">
                  <c:v>19.45945945945946</c:v>
                </c:pt>
                <c:pt idx="5">
                  <c:v>18.378378378378379</c:v>
                </c:pt>
                <c:pt idx="6">
                  <c:v>17.297297297297298</c:v>
                </c:pt>
                <c:pt idx="7">
                  <c:v>15.135135135135137</c:v>
                </c:pt>
              </c:numCache>
            </c:numRef>
          </c:val>
          <c:extLst>
            <c:ext xmlns:c16="http://schemas.microsoft.com/office/drawing/2014/chart" uri="{C3380CC4-5D6E-409C-BE32-E72D297353CC}">
              <c16:uniqueId val="{00000000-A7BE-4D1F-B96F-7A1E254ED014}"/>
            </c:ext>
          </c:extLst>
        </c:ser>
        <c:dLbls>
          <c:showLegendKey val="0"/>
          <c:showVal val="0"/>
          <c:showCatName val="0"/>
          <c:showSerName val="0"/>
          <c:showPercent val="0"/>
          <c:showBubbleSize val="0"/>
        </c:dLbls>
        <c:gapWidth val="100"/>
        <c:overlap val="-24"/>
        <c:axId val="521394824"/>
        <c:axId val="521396104"/>
      </c:barChart>
      <c:catAx>
        <c:axId val="521394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1396104"/>
        <c:crosses val="autoZero"/>
        <c:auto val="1"/>
        <c:lblAlgn val="ctr"/>
        <c:lblOffset val="100"/>
        <c:noMultiLvlLbl val="0"/>
      </c:catAx>
      <c:valAx>
        <c:axId val="521396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1394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Humana'!$B$135:$B$138</c:f>
              <c:strCache>
                <c:ptCount val="4"/>
                <c:pt idx="0">
                  <c:v>EXCELENTE</c:v>
                </c:pt>
                <c:pt idx="1">
                  <c:v>BUENA</c:v>
                </c:pt>
                <c:pt idx="2">
                  <c:v>REGULAR</c:v>
                </c:pt>
                <c:pt idx="3">
                  <c:v>MALA</c:v>
                </c:pt>
              </c:strCache>
            </c:strRef>
          </c:cat>
          <c:val>
            <c:numRef>
              <c:f>'Medicina Humana'!$E$135:$E$138</c:f>
              <c:numCache>
                <c:formatCode>0</c:formatCode>
                <c:ptCount val="4"/>
                <c:pt idx="0">
                  <c:v>34.594594594594597</c:v>
                </c:pt>
                <c:pt idx="1">
                  <c:v>49.189189189189193</c:v>
                </c:pt>
                <c:pt idx="2">
                  <c:v>14.054054054054054</c:v>
                </c:pt>
                <c:pt idx="3">
                  <c:v>2.1621621621621623</c:v>
                </c:pt>
              </c:numCache>
            </c:numRef>
          </c:val>
          <c:extLst>
            <c:ext xmlns:c16="http://schemas.microsoft.com/office/drawing/2014/chart" uri="{C3380CC4-5D6E-409C-BE32-E72D297353CC}">
              <c16:uniqueId val="{00000000-6DDD-436A-B2C7-3A915D6B4336}"/>
            </c:ext>
          </c:extLst>
        </c:ser>
        <c:dLbls>
          <c:showLegendKey val="0"/>
          <c:showVal val="0"/>
          <c:showCatName val="0"/>
          <c:showSerName val="0"/>
          <c:showPercent val="0"/>
          <c:showBubbleSize val="0"/>
        </c:dLbls>
        <c:gapWidth val="100"/>
        <c:overlap val="-24"/>
        <c:axId val="532702984"/>
        <c:axId val="532704584"/>
      </c:barChart>
      <c:catAx>
        <c:axId val="532702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4584"/>
        <c:crosses val="autoZero"/>
        <c:auto val="1"/>
        <c:lblAlgn val="ctr"/>
        <c:lblOffset val="100"/>
        <c:noMultiLvlLbl val="0"/>
      </c:catAx>
      <c:valAx>
        <c:axId val="532704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47594050743659E-2"/>
          <c:y val="0.1532704874356226"/>
          <c:w val="0.90286351706036749"/>
          <c:h val="0.72074910306549733"/>
        </c:manualLayout>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Humana'!$B$143:$B$146</c:f>
              <c:strCache>
                <c:ptCount val="4"/>
                <c:pt idx="0">
                  <c:v>EXCELENTE</c:v>
                </c:pt>
                <c:pt idx="1">
                  <c:v>BUENA</c:v>
                </c:pt>
                <c:pt idx="2">
                  <c:v>REGULAR</c:v>
                </c:pt>
                <c:pt idx="3">
                  <c:v>MALO</c:v>
                </c:pt>
              </c:strCache>
            </c:strRef>
          </c:cat>
          <c:val>
            <c:numRef>
              <c:f>'Medicina Humana'!$E$143:$E$146</c:f>
              <c:numCache>
                <c:formatCode>0</c:formatCode>
                <c:ptCount val="4"/>
                <c:pt idx="0">
                  <c:v>28.108108108108109</c:v>
                </c:pt>
                <c:pt idx="1">
                  <c:v>48.648648648648653</c:v>
                </c:pt>
                <c:pt idx="2">
                  <c:v>16.756756756756758</c:v>
                </c:pt>
                <c:pt idx="3">
                  <c:v>6.4864864864864868</c:v>
                </c:pt>
              </c:numCache>
            </c:numRef>
          </c:val>
          <c:extLst>
            <c:ext xmlns:c16="http://schemas.microsoft.com/office/drawing/2014/chart" uri="{C3380CC4-5D6E-409C-BE32-E72D297353CC}">
              <c16:uniqueId val="{00000000-4E77-4BFA-ACA9-DA6BECE651C9}"/>
            </c:ext>
          </c:extLst>
        </c:ser>
        <c:dLbls>
          <c:showLegendKey val="0"/>
          <c:showVal val="0"/>
          <c:showCatName val="0"/>
          <c:showSerName val="0"/>
          <c:showPercent val="0"/>
          <c:showBubbleSize val="0"/>
        </c:dLbls>
        <c:gapWidth val="100"/>
        <c:overlap val="-24"/>
        <c:axId val="532707784"/>
        <c:axId val="532710024"/>
      </c:barChart>
      <c:catAx>
        <c:axId val="532707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0024"/>
        <c:crosses val="autoZero"/>
        <c:auto val="1"/>
        <c:lblAlgn val="ctr"/>
        <c:lblOffset val="100"/>
        <c:noMultiLvlLbl val="0"/>
      </c:catAx>
      <c:valAx>
        <c:axId val="532710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7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Humana'!$B$151:$B$154</c:f>
              <c:strCache>
                <c:ptCount val="4"/>
                <c:pt idx="0">
                  <c:v>MUY ALTO</c:v>
                </c:pt>
                <c:pt idx="1">
                  <c:v>ALTO</c:v>
                </c:pt>
                <c:pt idx="2">
                  <c:v>MEDIO</c:v>
                </c:pt>
                <c:pt idx="3">
                  <c:v>BAJO</c:v>
                </c:pt>
              </c:strCache>
            </c:strRef>
          </c:cat>
          <c:val>
            <c:numRef>
              <c:f>'Medicina Humana'!$E$151:$E$154</c:f>
              <c:numCache>
                <c:formatCode>0</c:formatCode>
                <c:ptCount val="4"/>
                <c:pt idx="0">
                  <c:v>2.1621621621621623</c:v>
                </c:pt>
                <c:pt idx="1">
                  <c:v>10.810810810810811</c:v>
                </c:pt>
                <c:pt idx="2">
                  <c:v>54.054054054054056</c:v>
                </c:pt>
                <c:pt idx="3">
                  <c:v>32.972972972972975</c:v>
                </c:pt>
              </c:numCache>
            </c:numRef>
          </c:val>
          <c:extLst>
            <c:ext xmlns:c16="http://schemas.microsoft.com/office/drawing/2014/chart" uri="{C3380CC4-5D6E-409C-BE32-E72D297353CC}">
              <c16:uniqueId val="{00000000-4820-459F-ADAD-79AFE8840B7C}"/>
            </c:ext>
          </c:extLst>
        </c:ser>
        <c:dLbls>
          <c:showLegendKey val="0"/>
          <c:showVal val="0"/>
          <c:showCatName val="0"/>
          <c:showSerName val="0"/>
          <c:showPercent val="0"/>
          <c:showBubbleSize val="0"/>
        </c:dLbls>
        <c:gapWidth val="100"/>
        <c:overlap val="-24"/>
        <c:axId val="532711304"/>
        <c:axId val="532708744"/>
      </c:barChart>
      <c:catAx>
        <c:axId val="532711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8744"/>
        <c:crosses val="autoZero"/>
        <c:auto val="1"/>
        <c:lblAlgn val="ctr"/>
        <c:lblOffset val="100"/>
        <c:noMultiLvlLbl val="0"/>
      </c:catAx>
      <c:valAx>
        <c:axId val="532708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1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Humana'!$B$159:$B$162</c:f>
              <c:strCache>
                <c:ptCount val="4"/>
                <c:pt idx="0">
                  <c:v>EXCELENTE</c:v>
                </c:pt>
                <c:pt idx="1">
                  <c:v>BUENA</c:v>
                </c:pt>
                <c:pt idx="2">
                  <c:v>REGULAR</c:v>
                </c:pt>
                <c:pt idx="3">
                  <c:v>MALO</c:v>
                </c:pt>
              </c:strCache>
            </c:strRef>
          </c:cat>
          <c:val>
            <c:numRef>
              <c:f>'Medicina Humana'!$E$159:$E$162</c:f>
              <c:numCache>
                <c:formatCode>0</c:formatCode>
                <c:ptCount val="4"/>
                <c:pt idx="0">
                  <c:v>15.675675675675677</c:v>
                </c:pt>
                <c:pt idx="1">
                  <c:v>56.756756756756758</c:v>
                </c:pt>
                <c:pt idx="2">
                  <c:v>23.243243243243246</c:v>
                </c:pt>
                <c:pt idx="3">
                  <c:v>4.3243243243243246</c:v>
                </c:pt>
              </c:numCache>
            </c:numRef>
          </c:val>
          <c:extLst>
            <c:ext xmlns:c16="http://schemas.microsoft.com/office/drawing/2014/chart" uri="{C3380CC4-5D6E-409C-BE32-E72D297353CC}">
              <c16:uniqueId val="{00000000-2C90-47B8-88F1-32FBF95ABD3A}"/>
            </c:ext>
          </c:extLst>
        </c:ser>
        <c:dLbls>
          <c:showLegendKey val="0"/>
          <c:showVal val="0"/>
          <c:showCatName val="0"/>
          <c:showSerName val="0"/>
          <c:showPercent val="0"/>
          <c:showBubbleSize val="0"/>
        </c:dLbls>
        <c:gapWidth val="100"/>
        <c:overlap val="-24"/>
        <c:axId val="532712904"/>
        <c:axId val="532714504"/>
      </c:barChart>
      <c:catAx>
        <c:axId val="532712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4504"/>
        <c:crosses val="autoZero"/>
        <c:auto val="1"/>
        <c:lblAlgn val="ctr"/>
        <c:lblOffset val="100"/>
        <c:noMultiLvlLbl val="0"/>
      </c:catAx>
      <c:valAx>
        <c:axId val="53271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2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Humana'!$B$167:$B$170</c:f>
              <c:strCache>
                <c:ptCount val="4"/>
                <c:pt idx="0">
                  <c:v>EXCELENTE</c:v>
                </c:pt>
                <c:pt idx="1">
                  <c:v>BUENA</c:v>
                </c:pt>
                <c:pt idx="2">
                  <c:v>REGULAR</c:v>
                </c:pt>
                <c:pt idx="3">
                  <c:v>MALO</c:v>
                </c:pt>
              </c:strCache>
            </c:strRef>
          </c:cat>
          <c:val>
            <c:numRef>
              <c:f>'Medicina Humana'!$E$167:$E$170</c:f>
              <c:numCache>
                <c:formatCode>0</c:formatCode>
                <c:ptCount val="4"/>
                <c:pt idx="0">
                  <c:v>18.918918918918919</c:v>
                </c:pt>
                <c:pt idx="1">
                  <c:v>49.189189189189193</c:v>
                </c:pt>
                <c:pt idx="2">
                  <c:v>22.162162162162165</c:v>
                </c:pt>
                <c:pt idx="3">
                  <c:v>9.7297297297297298</c:v>
                </c:pt>
              </c:numCache>
            </c:numRef>
          </c:val>
          <c:extLst>
            <c:ext xmlns:c16="http://schemas.microsoft.com/office/drawing/2014/chart" uri="{C3380CC4-5D6E-409C-BE32-E72D297353CC}">
              <c16:uniqueId val="{00000000-A499-49EA-BEF3-CAAC498D9173}"/>
            </c:ext>
          </c:extLst>
        </c:ser>
        <c:dLbls>
          <c:showLegendKey val="0"/>
          <c:showVal val="0"/>
          <c:showCatName val="0"/>
          <c:showSerName val="0"/>
          <c:showPercent val="0"/>
          <c:showBubbleSize val="0"/>
        </c:dLbls>
        <c:gapWidth val="100"/>
        <c:overlap val="-24"/>
        <c:axId val="532719304"/>
        <c:axId val="532717384"/>
      </c:barChart>
      <c:catAx>
        <c:axId val="532719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7384"/>
        <c:crosses val="autoZero"/>
        <c:auto val="1"/>
        <c:lblAlgn val="ctr"/>
        <c:lblOffset val="100"/>
        <c:noMultiLvlLbl val="0"/>
      </c:catAx>
      <c:valAx>
        <c:axId val="532717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9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Humana'!$B$175:$B$178</c:f>
              <c:strCache>
                <c:ptCount val="4"/>
                <c:pt idx="0">
                  <c:v>EXCELENTE</c:v>
                </c:pt>
                <c:pt idx="1">
                  <c:v>BUENA</c:v>
                </c:pt>
                <c:pt idx="2">
                  <c:v>REGULAR</c:v>
                </c:pt>
                <c:pt idx="3">
                  <c:v>MALO</c:v>
                </c:pt>
              </c:strCache>
            </c:strRef>
          </c:cat>
          <c:val>
            <c:numRef>
              <c:f>'Medicina Humana'!$E$175:$E$178</c:f>
              <c:numCache>
                <c:formatCode>0</c:formatCode>
                <c:ptCount val="4"/>
                <c:pt idx="0">
                  <c:v>21.081081081081081</c:v>
                </c:pt>
                <c:pt idx="1">
                  <c:v>57.837837837837839</c:v>
                </c:pt>
                <c:pt idx="2">
                  <c:v>18.918918918918919</c:v>
                </c:pt>
                <c:pt idx="3">
                  <c:v>2.1621621621621623</c:v>
                </c:pt>
              </c:numCache>
            </c:numRef>
          </c:val>
          <c:extLst>
            <c:ext xmlns:c16="http://schemas.microsoft.com/office/drawing/2014/chart" uri="{C3380CC4-5D6E-409C-BE32-E72D297353CC}">
              <c16:uniqueId val="{00000000-4E4A-4FA9-9B6F-AE9A4D91F117}"/>
            </c:ext>
          </c:extLst>
        </c:ser>
        <c:dLbls>
          <c:showLegendKey val="0"/>
          <c:showVal val="0"/>
          <c:showCatName val="0"/>
          <c:showSerName val="0"/>
          <c:showPercent val="0"/>
          <c:showBubbleSize val="0"/>
        </c:dLbls>
        <c:gapWidth val="100"/>
        <c:overlap val="-24"/>
        <c:axId val="532724424"/>
        <c:axId val="532725704"/>
      </c:barChart>
      <c:catAx>
        <c:axId val="532724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25704"/>
        <c:crosses val="autoZero"/>
        <c:auto val="1"/>
        <c:lblAlgn val="ctr"/>
        <c:lblOffset val="100"/>
        <c:noMultiLvlLbl val="0"/>
      </c:catAx>
      <c:valAx>
        <c:axId val="532725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24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NIVEL MEDIA SUPERIOR</a:t>
            </a:r>
          </a:p>
        </c:rich>
      </c:tx>
      <c:layout>
        <c:manualLayout>
          <c:xMode val="edge"/>
          <c:yMode val="edge"/>
          <c:x val="0.12795712619926522"/>
          <c:y val="2.3840712503158425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Humana'!$B$183:$B$186</c:f>
              <c:strCache>
                <c:ptCount val="4"/>
                <c:pt idx="0">
                  <c:v>EXCELENTE</c:v>
                </c:pt>
                <c:pt idx="1">
                  <c:v>BUENA</c:v>
                </c:pt>
                <c:pt idx="2">
                  <c:v>REGULAR</c:v>
                </c:pt>
                <c:pt idx="3">
                  <c:v>MALO</c:v>
                </c:pt>
              </c:strCache>
            </c:strRef>
          </c:cat>
          <c:val>
            <c:numRef>
              <c:f>'Medicina Humana'!$E$183:$E$186</c:f>
              <c:numCache>
                <c:formatCode>0</c:formatCode>
                <c:ptCount val="4"/>
                <c:pt idx="0">
                  <c:v>11.891891891891893</c:v>
                </c:pt>
                <c:pt idx="1">
                  <c:v>42.702702702702702</c:v>
                </c:pt>
                <c:pt idx="2">
                  <c:v>32.432432432432435</c:v>
                </c:pt>
                <c:pt idx="3">
                  <c:v>12.972972972972974</c:v>
                </c:pt>
              </c:numCache>
            </c:numRef>
          </c:val>
          <c:extLst>
            <c:ext xmlns:c16="http://schemas.microsoft.com/office/drawing/2014/chart" uri="{C3380CC4-5D6E-409C-BE32-E72D297353CC}">
              <c16:uniqueId val="{00000000-6B8B-4D10-93CB-FC500DC86BEF}"/>
            </c:ext>
          </c:extLst>
        </c:ser>
        <c:dLbls>
          <c:showLegendKey val="0"/>
          <c:showVal val="0"/>
          <c:showCatName val="0"/>
          <c:showSerName val="0"/>
          <c:showPercent val="0"/>
          <c:showBubbleSize val="0"/>
        </c:dLbls>
        <c:gapWidth val="100"/>
        <c:overlap val="-24"/>
        <c:axId val="532726664"/>
        <c:axId val="532722824"/>
      </c:barChart>
      <c:catAx>
        <c:axId val="532726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22824"/>
        <c:crosses val="autoZero"/>
        <c:auto val="1"/>
        <c:lblAlgn val="ctr"/>
        <c:lblOffset val="100"/>
        <c:noMultiLvlLbl val="0"/>
      </c:catAx>
      <c:valAx>
        <c:axId val="532722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26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Humana'!$B$191:$B$194</c:f>
              <c:strCache>
                <c:ptCount val="4"/>
                <c:pt idx="0">
                  <c:v>EXCELENTE</c:v>
                </c:pt>
                <c:pt idx="1">
                  <c:v>BUENA</c:v>
                </c:pt>
                <c:pt idx="2">
                  <c:v>REGULAR</c:v>
                </c:pt>
                <c:pt idx="3">
                  <c:v>MALO</c:v>
                </c:pt>
              </c:strCache>
            </c:strRef>
          </c:cat>
          <c:val>
            <c:numRef>
              <c:f>'Medicina Humana'!$E$191:$E$194</c:f>
              <c:numCache>
                <c:formatCode>0</c:formatCode>
                <c:ptCount val="4"/>
                <c:pt idx="0">
                  <c:v>9.1891891891891895</c:v>
                </c:pt>
                <c:pt idx="1">
                  <c:v>56.216216216216218</c:v>
                </c:pt>
                <c:pt idx="2">
                  <c:v>26.486486486486488</c:v>
                </c:pt>
                <c:pt idx="3">
                  <c:v>8.1081081081081088</c:v>
                </c:pt>
              </c:numCache>
            </c:numRef>
          </c:val>
          <c:extLst>
            <c:ext xmlns:c16="http://schemas.microsoft.com/office/drawing/2014/chart" uri="{C3380CC4-5D6E-409C-BE32-E72D297353CC}">
              <c16:uniqueId val="{00000000-B286-422C-82E5-918958D98E1D}"/>
            </c:ext>
          </c:extLst>
        </c:ser>
        <c:dLbls>
          <c:showLegendKey val="0"/>
          <c:showVal val="0"/>
          <c:showCatName val="0"/>
          <c:showSerName val="0"/>
          <c:showPercent val="0"/>
          <c:showBubbleSize val="0"/>
        </c:dLbls>
        <c:gapWidth val="100"/>
        <c:overlap val="-24"/>
        <c:axId val="532729544"/>
        <c:axId val="532730504"/>
      </c:barChart>
      <c:catAx>
        <c:axId val="532729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30504"/>
        <c:crosses val="autoZero"/>
        <c:auto val="1"/>
        <c:lblAlgn val="ctr"/>
        <c:lblOffset val="100"/>
        <c:noMultiLvlLbl val="0"/>
      </c:catAx>
      <c:valAx>
        <c:axId val="532730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2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Humana'!$B$199:$B$200</c:f>
              <c:strCache>
                <c:ptCount val="2"/>
                <c:pt idx="0">
                  <c:v>SI</c:v>
                </c:pt>
                <c:pt idx="1">
                  <c:v>NO</c:v>
                </c:pt>
              </c:strCache>
            </c:strRef>
          </c:cat>
          <c:val>
            <c:numRef>
              <c:f>'Medicina Humana'!$E$199:$E$200</c:f>
              <c:numCache>
                <c:formatCode>0</c:formatCode>
                <c:ptCount val="2"/>
                <c:pt idx="0">
                  <c:v>60</c:v>
                </c:pt>
                <c:pt idx="1">
                  <c:v>40</c:v>
                </c:pt>
              </c:numCache>
            </c:numRef>
          </c:val>
          <c:extLst>
            <c:ext xmlns:c16="http://schemas.microsoft.com/office/drawing/2014/chart" uri="{C3380CC4-5D6E-409C-BE32-E72D297353CC}">
              <c16:uniqueId val="{00000000-B69A-45A9-98CA-EF7DC8C8ADD2}"/>
            </c:ext>
          </c:extLst>
        </c:ser>
        <c:dLbls>
          <c:showLegendKey val="0"/>
          <c:showVal val="0"/>
          <c:showCatName val="0"/>
          <c:showSerName val="0"/>
          <c:showPercent val="0"/>
          <c:showBubbleSize val="0"/>
        </c:dLbls>
        <c:gapWidth val="100"/>
        <c:overlap val="-24"/>
        <c:axId val="532743944"/>
        <c:axId val="532744264"/>
      </c:barChart>
      <c:catAx>
        <c:axId val="532743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44264"/>
        <c:crosses val="autoZero"/>
        <c:auto val="1"/>
        <c:lblAlgn val="ctr"/>
        <c:lblOffset val="100"/>
        <c:noMultiLvlLbl val="0"/>
      </c:catAx>
      <c:valAx>
        <c:axId val="532744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43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Humana'!$B$205:$B$206</c:f>
              <c:strCache>
                <c:ptCount val="2"/>
                <c:pt idx="0">
                  <c:v>SI</c:v>
                </c:pt>
                <c:pt idx="1">
                  <c:v>NO</c:v>
                </c:pt>
              </c:strCache>
            </c:strRef>
          </c:cat>
          <c:val>
            <c:numRef>
              <c:f>'Medicina Humana'!$E$205:$E$206</c:f>
              <c:numCache>
                <c:formatCode>0</c:formatCode>
                <c:ptCount val="2"/>
                <c:pt idx="0">
                  <c:v>45.945945945945951</c:v>
                </c:pt>
                <c:pt idx="1">
                  <c:v>54.054054054054056</c:v>
                </c:pt>
              </c:numCache>
            </c:numRef>
          </c:val>
          <c:extLst>
            <c:ext xmlns:c16="http://schemas.microsoft.com/office/drawing/2014/chart" uri="{C3380CC4-5D6E-409C-BE32-E72D297353CC}">
              <c16:uniqueId val="{00000000-F224-43CE-96FB-76D8C3C3A1D7}"/>
            </c:ext>
          </c:extLst>
        </c:ser>
        <c:dLbls>
          <c:showLegendKey val="0"/>
          <c:showVal val="0"/>
          <c:showCatName val="0"/>
          <c:showSerName val="0"/>
          <c:showPercent val="0"/>
          <c:showBubbleSize val="0"/>
        </c:dLbls>
        <c:gapWidth val="100"/>
        <c:overlap val="-24"/>
        <c:axId val="532757704"/>
        <c:axId val="532763464"/>
      </c:barChart>
      <c:catAx>
        <c:axId val="532757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63464"/>
        <c:crosses val="autoZero"/>
        <c:auto val="1"/>
        <c:lblAlgn val="ctr"/>
        <c:lblOffset val="100"/>
        <c:noMultiLvlLbl val="0"/>
      </c:catAx>
      <c:valAx>
        <c:axId val="532763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7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Humana'!$B$211:$B$213</c:f>
              <c:strCache>
                <c:ptCount val="3"/>
                <c:pt idx="0">
                  <c:v>SIEMPRE</c:v>
                </c:pt>
                <c:pt idx="1">
                  <c:v>ALGUNAS VECES</c:v>
                </c:pt>
                <c:pt idx="2">
                  <c:v>NUNCA</c:v>
                </c:pt>
              </c:strCache>
            </c:strRef>
          </c:cat>
          <c:val>
            <c:numRef>
              <c:f>'Medicina Humana'!$E$211:$E$213</c:f>
              <c:numCache>
                <c:formatCode>0</c:formatCode>
                <c:ptCount val="3"/>
                <c:pt idx="0">
                  <c:v>65.891472868217051</c:v>
                </c:pt>
                <c:pt idx="1">
                  <c:v>31.782945736434108</c:v>
                </c:pt>
                <c:pt idx="2">
                  <c:v>2.3255813953488373</c:v>
                </c:pt>
              </c:numCache>
            </c:numRef>
          </c:val>
          <c:extLst>
            <c:ext xmlns:c16="http://schemas.microsoft.com/office/drawing/2014/chart" uri="{C3380CC4-5D6E-409C-BE32-E72D297353CC}">
              <c16:uniqueId val="{00000000-6E15-4E48-9AA4-6FFA6C661336}"/>
            </c:ext>
          </c:extLst>
        </c:ser>
        <c:dLbls>
          <c:showLegendKey val="0"/>
          <c:showVal val="0"/>
          <c:showCatName val="0"/>
          <c:showSerName val="0"/>
          <c:showPercent val="0"/>
          <c:showBubbleSize val="0"/>
        </c:dLbls>
        <c:gapWidth val="100"/>
        <c:overlap val="-24"/>
        <c:axId val="532762184"/>
        <c:axId val="532765064"/>
      </c:barChart>
      <c:catAx>
        <c:axId val="532762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65064"/>
        <c:crosses val="autoZero"/>
        <c:auto val="1"/>
        <c:lblAlgn val="ctr"/>
        <c:lblOffset val="100"/>
        <c:noMultiLvlLbl val="0"/>
      </c:catAx>
      <c:valAx>
        <c:axId val="532765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62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Humana'!$B$220:$B$222</c:f>
              <c:strCache>
                <c:ptCount val="3"/>
                <c:pt idx="0">
                  <c:v>SIEMPRE</c:v>
                </c:pt>
                <c:pt idx="1">
                  <c:v>ALGUNAS VECES</c:v>
                </c:pt>
                <c:pt idx="2">
                  <c:v>NUNCA</c:v>
                </c:pt>
              </c:strCache>
            </c:strRef>
          </c:cat>
          <c:val>
            <c:numRef>
              <c:f>'Medicina Humana'!$E$220:$E$222</c:f>
              <c:numCache>
                <c:formatCode>0</c:formatCode>
                <c:ptCount val="3"/>
                <c:pt idx="0">
                  <c:v>70.542635658914733</c:v>
                </c:pt>
                <c:pt idx="1">
                  <c:v>24.806201550387598</c:v>
                </c:pt>
                <c:pt idx="2">
                  <c:v>4.6511627906976747</c:v>
                </c:pt>
              </c:numCache>
            </c:numRef>
          </c:val>
          <c:extLst>
            <c:ext xmlns:c16="http://schemas.microsoft.com/office/drawing/2014/chart" uri="{C3380CC4-5D6E-409C-BE32-E72D297353CC}">
              <c16:uniqueId val="{00000000-6CA9-4BFA-B883-DDBCBC8EA1EB}"/>
            </c:ext>
          </c:extLst>
        </c:ser>
        <c:dLbls>
          <c:showLegendKey val="0"/>
          <c:showVal val="0"/>
          <c:showCatName val="0"/>
          <c:showSerName val="0"/>
          <c:showPercent val="0"/>
          <c:showBubbleSize val="0"/>
        </c:dLbls>
        <c:gapWidth val="100"/>
        <c:overlap val="-24"/>
        <c:axId val="532736904"/>
        <c:axId val="532732104"/>
      </c:barChart>
      <c:catAx>
        <c:axId val="532736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32104"/>
        <c:crosses val="autoZero"/>
        <c:auto val="1"/>
        <c:lblAlgn val="ctr"/>
        <c:lblOffset val="100"/>
        <c:noMultiLvlLbl val="0"/>
      </c:catAx>
      <c:valAx>
        <c:axId val="532732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36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Humana'!$B$229:$B$231</c:f>
              <c:strCache>
                <c:ptCount val="3"/>
                <c:pt idx="0">
                  <c:v>EXCELENTE</c:v>
                </c:pt>
                <c:pt idx="1">
                  <c:v>BUENAS</c:v>
                </c:pt>
                <c:pt idx="2">
                  <c:v>MALAS</c:v>
                </c:pt>
              </c:strCache>
            </c:strRef>
          </c:cat>
          <c:val>
            <c:numRef>
              <c:f>'Medicina Humana'!$E$229:$E$231</c:f>
              <c:numCache>
                <c:formatCode>0</c:formatCode>
                <c:ptCount val="3"/>
                <c:pt idx="0">
                  <c:v>36.434108527131784</c:v>
                </c:pt>
                <c:pt idx="1">
                  <c:v>59.689922480620147</c:v>
                </c:pt>
                <c:pt idx="2">
                  <c:v>3.8759689922480618</c:v>
                </c:pt>
              </c:numCache>
            </c:numRef>
          </c:val>
          <c:extLst>
            <c:ext xmlns:c16="http://schemas.microsoft.com/office/drawing/2014/chart" uri="{C3380CC4-5D6E-409C-BE32-E72D297353CC}">
              <c16:uniqueId val="{00000000-2D4F-4667-A3CF-80B71E280D17}"/>
            </c:ext>
          </c:extLst>
        </c:ser>
        <c:dLbls>
          <c:showLegendKey val="0"/>
          <c:showVal val="0"/>
          <c:showCatName val="0"/>
          <c:showSerName val="0"/>
          <c:showPercent val="0"/>
          <c:showBubbleSize val="0"/>
        </c:dLbls>
        <c:gapWidth val="100"/>
        <c:overlap val="-24"/>
        <c:axId val="532744584"/>
        <c:axId val="532745224"/>
      </c:barChart>
      <c:catAx>
        <c:axId val="532744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45224"/>
        <c:crosses val="autoZero"/>
        <c:auto val="1"/>
        <c:lblAlgn val="ctr"/>
        <c:lblOffset val="100"/>
        <c:noMultiLvlLbl val="0"/>
      </c:catAx>
      <c:valAx>
        <c:axId val="532745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44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Humana'!$B$238:$B$239</c:f>
              <c:strCache>
                <c:ptCount val="2"/>
                <c:pt idx="0">
                  <c:v>SIEMPRE</c:v>
                </c:pt>
                <c:pt idx="1">
                  <c:v>ALGUNAS VECES</c:v>
                </c:pt>
              </c:strCache>
            </c:strRef>
          </c:cat>
          <c:val>
            <c:numRef>
              <c:f>'Medicina Humana'!$E$238:$E$239</c:f>
              <c:numCache>
                <c:formatCode>0</c:formatCode>
                <c:ptCount val="2"/>
                <c:pt idx="0">
                  <c:v>52.083333333333336</c:v>
                </c:pt>
                <c:pt idx="1">
                  <c:v>47.916666666666671</c:v>
                </c:pt>
              </c:numCache>
            </c:numRef>
          </c:val>
          <c:extLst>
            <c:ext xmlns:c16="http://schemas.microsoft.com/office/drawing/2014/chart" uri="{C3380CC4-5D6E-409C-BE32-E72D297353CC}">
              <c16:uniqueId val="{00000000-FF0F-42D1-9590-EC98803B85E0}"/>
            </c:ext>
          </c:extLst>
        </c:ser>
        <c:dLbls>
          <c:showLegendKey val="0"/>
          <c:showVal val="0"/>
          <c:showCatName val="0"/>
          <c:showSerName val="0"/>
          <c:showPercent val="0"/>
          <c:showBubbleSize val="0"/>
        </c:dLbls>
        <c:gapWidth val="100"/>
        <c:overlap val="-24"/>
        <c:axId val="532749704"/>
        <c:axId val="532751944"/>
      </c:barChart>
      <c:catAx>
        <c:axId val="532749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1944"/>
        <c:crosses val="autoZero"/>
        <c:auto val="1"/>
        <c:lblAlgn val="ctr"/>
        <c:lblOffset val="100"/>
        <c:noMultiLvlLbl val="0"/>
      </c:catAx>
      <c:valAx>
        <c:axId val="532751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49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Humana'!$B$246:$B$248</c:f>
              <c:strCache>
                <c:ptCount val="3"/>
                <c:pt idx="0">
                  <c:v>SIEMPRE</c:v>
                </c:pt>
                <c:pt idx="1">
                  <c:v>ALGUNAS VECES</c:v>
                </c:pt>
                <c:pt idx="2">
                  <c:v>NUNCA</c:v>
                </c:pt>
              </c:strCache>
            </c:strRef>
          </c:cat>
          <c:val>
            <c:numRef>
              <c:f>'Medicina Humana'!$E$246:$E$248</c:f>
              <c:numCache>
                <c:formatCode>0</c:formatCode>
                <c:ptCount val="3"/>
                <c:pt idx="0">
                  <c:v>52.083333333333336</c:v>
                </c:pt>
                <c:pt idx="1">
                  <c:v>45.833333333333329</c:v>
                </c:pt>
                <c:pt idx="2">
                  <c:v>2.083333333333333</c:v>
                </c:pt>
              </c:numCache>
            </c:numRef>
          </c:val>
          <c:extLst>
            <c:ext xmlns:c16="http://schemas.microsoft.com/office/drawing/2014/chart" uri="{C3380CC4-5D6E-409C-BE32-E72D297353CC}">
              <c16:uniqueId val="{00000000-7284-4653-9EC9-B722B1C7F1E9}"/>
            </c:ext>
          </c:extLst>
        </c:ser>
        <c:dLbls>
          <c:showLegendKey val="0"/>
          <c:showVal val="0"/>
          <c:showCatName val="0"/>
          <c:showSerName val="0"/>
          <c:showPercent val="0"/>
          <c:showBubbleSize val="0"/>
        </c:dLbls>
        <c:gapWidth val="100"/>
        <c:overlap val="-24"/>
        <c:axId val="532750984"/>
        <c:axId val="532750664"/>
      </c:barChart>
      <c:catAx>
        <c:axId val="532750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0664"/>
        <c:crosses val="autoZero"/>
        <c:auto val="1"/>
        <c:lblAlgn val="ctr"/>
        <c:lblOffset val="100"/>
        <c:noMultiLvlLbl val="0"/>
      </c:catAx>
      <c:valAx>
        <c:axId val="532750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0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Humana'!$B$255:$B$258</c:f>
              <c:strCache>
                <c:ptCount val="4"/>
                <c:pt idx="0">
                  <c:v>SIEMPRE</c:v>
                </c:pt>
                <c:pt idx="1">
                  <c:v>ALGUNAS VECES</c:v>
                </c:pt>
                <c:pt idx="2">
                  <c:v>NUNCA</c:v>
                </c:pt>
                <c:pt idx="3">
                  <c:v>NO APLICA</c:v>
                </c:pt>
              </c:strCache>
            </c:strRef>
          </c:cat>
          <c:val>
            <c:numRef>
              <c:f>'Medicina Humana'!$E$255:$E$258</c:f>
              <c:numCache>
                <c:formatCode>0</c:formatCode>
                <c:ptCount val="4"/>
                <c:pt idx="0">
                  <c:v>47.916666666666671</c:v>
                </c:pt>
                <c:pt idx="1">
                  <c:v>41.666666666666671</c:v>
                </c:pt>
                <c:pt idx="2">
                  <c:v>2.083333333333333</c:v>
                </c:pt>
                <c:pt idx="3">
                  <c:v>8.3333333333333321</c:v>
                </c:pt>
              </c:numCache>
            </c:numRef>
          </c:val>
          <c:extLst>
            <c:ext xmlns:c16="http://schemas.microsoft.com/office/drawing/2014/chart" uri="{C3380CC4-5D6E-409C-BE32-E72D297353CC}">
              <c16:uniqueId val="{00000000-112C-49A6-8AF1-332AE6F55FDE}"/>
            </c:ext>
          </c:extLst>
        </c:ser>
        <c:dLbls>
          <c:showLegendKey val="0"/>
          <c:showVal val="0"/>
          <c:showCatName val="0"/>
          <c:showSerName val="0"/>
          <c:showPercent val="0"/>
          <c:showBubbleSize val="0"/>
        </c:dLbls>
        <c:gapWidth val="100"/>
        <c:overlap val="-24"/>
        <c:axId val="532753544"/>
        <c:axId val="532757384"/>
      </c:barChart>
      <c:catAx>
        <c:axId val="532753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7384"/>
        <c:crosses val="autoZero"/>
        <c:auto val="1"/>
        <c:lblAlgn val="ctr"/>
        <c:lblOffset val="100"/>
        <c:noMultiLvlLbl val="0"/>
      </c:catAx>
      <c:valAx>
        <c:axId val="532757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Humana'!$B$265:$B$266</c:f>
              <c:strCache>
                <c:ptCount val="2"/>
                <c:pt idx="0">
                  <c:v>SIEMPRE</c:v>
                </c:pt>
                <c:pt idx="1">
                  <c:v>ALGUNAS VECES</c:v>
                </c:pt>
              </c:strCache>
            </c:strRef>
          </c:cat>
          <c:val>
            <c:numRef>
              <c:f>'Medicina Humana'!$E$265:$E$266</c:f>
              <c:numCache>
                <c:formatCode>0</c:formatCode>
                <c:ptCount val="2"/>
                <c:pt idx="0">
                  <c:v>75</c:v>
                </c:pt>
                <c:pt idx="1">
                  <c:v>25</c:v>
                </c:pt>
              </c:numCache>
            </c:numRef>
          </c:val>
          <c:extLst>
            <c:ext xmlns:c16="http://schemas.microsoft.com/office/drawing/2014/chart" uri="{C3380CC4-5D6E-409C-BE32-E72D297353CC}">
              <c16:uniqueId val="{00000000-2346-43E3-B835-474BD03571EF}"/>
            </c:ext>
          </c:extLst>
        </c:ser>
        <c:dLbls>
          <c:showLegendKey val="0"/>
          <c:showVal val="0"/>
          <c:showCatName val="0"/>
          <c:showSerName val="0"/>
          <c:showPercent val="0"/>
          <c:showBubbleSize val="0"/>
        </c:dLbls>
        <c:gapWidth val="100"/>
        <c:overlap val="-24"/>
        <c:axId val="532769864"/>
        <c:axId val="532770184"/>
      </c:barChart>
      <c:catAx>
        <c:axId val="532769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70184"/>
        <c:crosses val="autoZero"/>
        <c:auto val="1"/>
        <c:lblAlgn val="ctr"/>
        <c:lblOffset val="100"/>
        <c:noMultiLvlLbl val="0"/>
      </c:catAx>
      <c:valAx>
        <c:axId val="532770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69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Humana'!$B$273:$B$274</c:f>
              <c:strCache>
                <c:ptCount val="2"/>
                <c:pt idx="0">
                  <c:v>SIEMPRE</c:v>
                </c:pt>
                <c:pt idx="1">
                  <c:v>ALGUNAS VECES</c:v>
                </c:pt>
              </c:strCache>
            </c:strRef>
          </c:cat>
          <c:val>
            <c:numRef>
              <c:f>'Medicina Humana'!$E$273:$E$274</c:f>
              <c:numCache>
                <c:formatCode>0</c:formatCode>
                <c:ptCount val="2"/>
                <c:pt idx="0">
                  <c:v>62.5</c:v>
                </c:pt>
                <c:pt idx="1">
                  <c:v>37.5</c:v>
                </c:pt>
              </c:numCache>
            </c:numRef>
          </c:val>
          <c:extLst>
            <c:ext xmlns:c16="http://schemas.microsoft.com/office/drawing/2014/chart" uri="{C3380CC4-5D6E-409C-BE32-E72D297353CC}">
              <c16:uniqueId val="{00000000-3E27-4003-8B91-1F162A6204C2}"/>
            </c:ext>
          </c:extLst>
        </c:ser>
        <c:dLbls>
          <c:showLegendKey val="0"/>
          <c:showVal val="0"/>
          <c:showCatName val="0"/>
          <c:showSerName val="0"/>
          <c:showPercent val="0"/>
          <c:showBubbleSize val="0"/>
        </c:dLbls>
        <c:gapWidth val="100"/>
        <c:overlap val="-24"/>
        <c:axId val="532772744"/>
        <c:axId val="532771144"/>
      </c:barChart>
      <c:catAx>
        <c:axId val="532772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71144"/>
        <c:crosses val="autoZero"/>
        <c:auto val="1"/>
        <c:lblAlgn val="ctr"/>
        <c:lblOffset val="100"/>
        <c:noMultiLvlLbl val="0"/>
      </c:catAx>
      <c:valAx>
        <c:axId val="532771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72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Humana'!$B$281:$B$283</c:f>
              <c:strCache>
                <c:ptCount val="3"/>
                <c:pt idx="0">
                  <c:v>EXCELENTE</c:v>
                </c:pt>
                <c:pt idx="1">
                  <c:v>BUENAS</c:v>
                </c:pt>
                <c:pt idx="2">
                  <c:v>MALAS</c:v>
                </c:pt>
              </c:strCache>
            </c:strRef>
          </c:cat>
          <c:val>
            <c:numRef>
              <c:f>'Medicina Humana'!$E$281:$E$283</c:f>
              <c:numCache>
                <c:formatCode>0</c:formatCode>
                <c:ptCount val="3"/>
                <c:pt idx="0">
                  <c:v>35.135135135135137</c:v>
                </c:pt>
                <c:pt idx="1">
                  <c:v>64.324324324324323</c:v>
                </c:pt>
                <c:pt idx="2">
                  <c:v>0.54054054054054057</c:v>
                </c:pt>
              </c:numCache>
            </c:numRef>
          </c:val>
          <c:extLst>
            <c:ext xmlns:c16="http://schemas.microsoft.com/office/drawing/2014/chart" uri="{C3380CC4-5D6E-409C-BE32-E72D297353CC}">
              <c16:uniqueId val="{00000000-0209-4CAB-AF9C-6E8BB92D9EC2}"/>
            </c:ext>
          </c:extLst>
        </c:ser>
        <c:dLbls>
          <c:showLegendKey val="0"/>
          <c:showVal val="0"/>
          <c:showCatName val="0"/>
          <c:showSerName val="0"/>
          <c:showPercent val="0"/>
          <c:showBubbleSize val="0"/>
        </c:dLbls>
        <c:gapWidth val="100"/>
        <c:overlap val="-24"/>
        <c:axId val="532779784"/>
        <c:axId val="532782984"/>
      </c:barChart>
      <c:catAx>
        <c:axId val="532779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2984"/>
        <c:crosses val="autoZero"/>
        <c:auto val="1"/>
        <c:lblAlgn val="ctr"/>
        <c:lblOffset val="100"/>
        <c:noMultiLvlLbl val="0"/>
      </c:catAx>
      <c:valAx>
        <c:axId val="532782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79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Humana'!$B$288:$B$290</c:f>
              <c:strCache>
                <c:ptCount val="3"/>
                <c:pt idx="0">
                  <c:v>SIEMPRE</c:v>
                </c:pt>
                <c:pt idx="1">
                  <c:v>ALGUNAS VECES</c:v>
                </c:pt>
                <c:pt idx="2">
                  <c:v>NUNCA</c:v>
                </c:pt>
              </c:strCache>
            </c:strRef>
          </c:cat>
          <c:val>
            <c:numRef>
              <c:f>'Medicina Humana'!$E$288:$E$290</c:f>
              <c:numCache>
                <c:formatCode>0</c:formatCode>
                <c:ptCount val="3"/>
                <c:pt idx="0">
                  <c:v>48.108108108108112</c:v>
                </c:pt>
                <c:pt idx="1">
                  <c:v>49.189189189189193</c:v>
                </c:pt>
                <c:pt idx="2">
                  <c:v>2.7027027027027026</c:v>
                </c:pt>
              </c:numCache>
            </c:numRef>
          </c:val>
          <c:extLst>
            <c:ext xmlns:c16="http://schemas.microsoft.com/office/drawing/2014/chart" uri="{C3380CC4-5D6E-409C-BE32-E72D297353CC}">
              <c16:uniqueId val="{00000000-1C8D-41A0-AE41-4E174F6051DD}"/>
            </c:ext>
          </c:extLst>
        </c:ser>
        <c:dLbls>
          <c:showLegendKey val="0"/>
          <c:showVal val="0"/>
          <c:showCatName val="0"/>
          <c:showSerName val="0"/>
          <c:showPercent val="0"/>
          <c:showBubbleSize val="0"/>
        </c:dLbls>
        <c:gapWidth val="100"/>
        <c:overlap val="-24"/>
        <c:axId val="532783944"/>
        <c:axId val="532787464"/>
      </c:barChart>
      <c:catAx>
        <c:axId val="532783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7464"/>
        <c:crosses val="autoZero"/>
        <c:auto val="1"/>
        <c:lblAlgn val="ctr"/>
        <c:lblOffset val="100"/>
        <c:noMultiLvlLbl val="0"/>
      </c:catAx>
      <c:valAx>
        <c:axId val="532787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3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Humana'!$B$295:$B$297</c:f>
              <c:strCache>
                <c:ptCount val="3"/>
                <c:pt idx="0">
                  <c:v>SIEMPRE</c:v>
                </c:pt>
                <c:pt idx="1">
                  <c:v>ALGUNAS VECES</c:v>
                </c:pt>
                <c:pt idx="2">
                  <c:v>NUNCA</c:v>
                </c:pt>
              </c:strCache>
            </c:strRef>
          </c:cat>
          <c:val>
            <c:numRef>
              <c:f>'Medicina Humana'!$E$295:$E$297</c:f>
              <c:numCache>
                <c:formatCode>0</c:formatCode>
                <c:ptCount val="3"/>
                <c:pt idx="0">
                  <c:v>58.378378378378379</c:v>
                </c:pt>
                <c:pt idx="1">
                  <c:v>40</c:v>
                </c:pt>
                <c:pt idx="2">
                  <c:v>1.6216216216216217</c:v>
                </c:pt>
              </c:numCache>
            </c:numRef>
          </c:val>
          <c:extLst>
            <c:ext xmlns:c16="http://schemas.microsoft.com/office/drawing/2014/chart" uri="{C3380CC4-5D6E-409C-BE32-E72D297353CC}">
              <c16:uniqueId val="{00000000-F2E3-46B7-81B7-48FC0F490AB2}"/>
            </c:ext>
          </c:extLst>
        </c:ser>
        <c:dLbls>
          <c:showLegendKey val="0"/>
          <c:showVal val="0"/>
          <c:showCatName val="0"/>
          <c:showSerName val="0"/>
          <c:showPercent val="0"/>
          <c:showBubbleSize val="0"/>
        </c:dLbls>
        <c:gapWidth val="100"/>
        <c:overlap val="-24"/>
        <c:axId val="532787784"/>
        <c:axId val="532788104"/>
      </c:barChart>
      <c:catAx>
        <c:axId val="532787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8104"/>
        <c:crosses val="autoZero"/>
        <c:auto val="1"/>
        <c:lblAlgn val="ctr"/>
        <c:lblOffset val="100"/>
        <c:noMultiLvlLbl val="0"/>
      </c:catAx>
      <c:valAx>
        <c:axId val="532788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7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Humana'!$B$302:$B$303</c:f>
              <c:strCache>
                <c:ptCount val="2"/>
                <c:pt idx="0">
                  <c:v>SI</c:v>
                </c:pt>
                <c:pt idx="1">
                  <c:v>NO</c:v>
                </c:pt>
              </c:strCache>
            </c:strRef>
          </c:cat>
          <c:val>
            <c:numRef>
              <c:f>'Medicina Humana'!$E$302:$E$303</c:f>
              <c:numCache>
                <c:formatCode>0</c:formatCode>
                <c:ptCount val="2"/>
                <c:pt idx="0">
                  <c:v>40.54054054054054</c:v>
                </c:pt>
                <c:pt idx="1">
                  <c:v>59.45945945945946</c:v>
                </c:pt>
              </c:numCache>
            </c:numRef>
          </c:val>
          <c:extLst>
            <c:ext xmlns:c16="http://schemas.microsoft.com/office/drawing/2014/chart" uri="{C3380CC4-5D6E-409C-BE32-E72D297353CC}">
              <c16:uniqueId val="{00000000-9F12-448C-A7BA-C2541E83823D}"/>
            </c:ext>
          </c:extLst>
        </c:ser>
        <c:dLbls>
          <c:showLegendKey val="0"/>
          <c:showVal val="0"/>
          <c:showCatName val="0"/>
          <c:showSerName val="0"/>
          <c:showPercent val="0"/>
          <c:showBubbleSize val="0"/>
        </c:dLbls>
        <c:gapWidth val="100"/>
        <c:overlap val="-24"/>
        <c:axId val="532789064"/>
        <c:axId val="532789384"/>
      </c:barChart>
      <c:catAx>
        <c:axId val="53278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9384"/>
        <c:crosses val="autoZero"/>
        <c:auto val="1"/>
        <c:lblAlgn val="ctr"/>
        <c:lblOffset val="100"/>
        <c:noMultiLvlLbl val="0"/>
      </c:catAx>
      <c:valAx>
        <c:axId val="532789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9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Humana'!$B$308:$B$310</c:f>
              <c:strCache>
                <c:ptCount val="3"/>
                <c:pt idx="0">
                  <c:v>SIEMPRE</c:v>
                </c:pt>
                <c:pt idx="1">
                  <c:v>ALGUNAS VECES</c:v>
                </c:pt>
                <c:pt idx="2">
                  <c:v>NUNCA</c:v>
                </c:pt>
              </c:strCache>
            </c:strRef>
          </c:cat>
          <c:val>
            <c:numRef>
              <c:f>'Medicina Humana'!$E$308:$E$310</c:f>
              <c:numCache>
                <c:formatCode>0</c:formatCode>
                <c:ptCount val="3"/>
                <c:pt idx="0">
                  <c:v>32.432432432432435</c:v>
                </c:pt>
                <c:pt idx="1">
                  <c:v>56.216216216216218</c:v>
                </c:pt>
                <c:pt idx="2">
                  <c:v>11.351351351351353</c:v>
                </c:pt>
              </c:numCache>
            </c:numRef>
          </c:val>
          <c:extLst>
            <c:ext xmlns:c16="http://schemas.microsoft.com/office/drawing/2014/chart" uri="{C3380CC4-5D6E-409C-BE32-E72D297353CC}">
              <c16:uniqueId val="{00000000-5853-4455-BD80-B14B9643F20F}"/>
            </c:ext>
          </c:extLst>
        </c:ser>
        <c:dLbls>
          <c:showLegendKey val="0"/>
          <c:showVal val="0"/>
          <c:showCatName val="0"/>
          <c:showSerName val="0"/>
          <c:showPercent val="0"/>
          <c:showBubbleSize val="0"/>
        </c:dLbls>
        <c:gapWidth val="100"/>
        <c:overlap val="-24"/>
        <c:axId val="532796424"/>
        <c:axId val="532795144"/>
      </c:barChart>
      <c:catAx>
        <c:axId val="532796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95144"/>
        <c:crosses val="autoZero"/>
        <c:auto val="1"/>
        <c:lblAlgn val="ctr"/>
        <c:lblOffset val="100"/>
        <c:noMultiLvlLbl val="0"/>
      </c:catAx>
      <c:valAx>
        <c:axId val="532795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96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Humana'!$B$315,'Medicina Humana'!$B$325,'Medicina Humana'!$B$334)</c:f>
              <c:strCache>
                <c:ptCount val="3"/>
                <c:pt idx="0">
                  <c:v>INSTITUCIONAL</c:v>
                </c:pt>
                <c:pt idx="1">
                  <c:v>COMPAÑEROS</c:v>
                </c:pt>
                <c:pt idx="2">
                  <c:v>ESTUDIANTES</c:v>
                </c:pt>
              </c:strCache>
            </c:strRef>
          </c:cat>
          <c:val>
            <c:numRef>
              <c:f>('Medicina Humana'!$E$315,'Medicina Humana'!$E$325,'Medicina Humana'!$E$334)</c:f>
              <c:numCache>
                <c:formatCode>0</c:formatCode>
                <c:ptCount val="3"/>
                <c:pt idx="0">
                  <c:v>60</c:v>
                </c:pt>
                <c:pt idx="1">
                  <c:v>33.513513513513516</c:v>
                </c:pt>
                <c:pt idx="2">
                  <c:v>25.405405405405407</c:v>
                </c:pt>
              </c:numCache>
            </c:numRef>
          </c:val>
          <c:extLst>
            <c:ext xmlns:c16="http://schemas.microsoft.com/office/drawing/2014/chart" uri="{C3380CC4-5D6E-409C-BE32-E72D297353CC}">
              <c16:uniqueId val="{00000000-200D-442D-89FE-D2B843CCB99B}"/>
            </c:ext>
          </c:extLst>
        </c:ser>
        <c:dLbls>
          <c:showLegendKey val="0"/>
          <c:showVal val="0"/>
          <c:showCatName val="0"/>
          <c:showSerName val="0"/>
          <c:showPercent val="0"/>
          <c:showBubbleSize val="0"/>
        </c:dLbls>
        <c:gapWidth val="100"/>
        <c:overlap val="-24"/>
        <c:axId val="521414024"/>
        <c:axId val="521414984"/>
      </c:barChart>
      <c:catAx>
        <c:axId val="521414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1414984"/>
        <c:crosses val="autoZero"/>
        <c:auto val="1"/>
        <c:lblAlgn val="ctr"/>
        <c:lblOffset val="100"/>
        <c:noMultiLvlLbl val="0"/>
      </c:catAx>
      <c:valAx>
        <c:axId val="521414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1414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Humana'!$B$342:$B$344</c:f>
              <c:strCache>
                <c:ptCount val="3"/>
                <c:pt idx="0">
                  <c:v>SIEMPRE</c:v>
                </c:pt>
                <c:pt idx="1">
                  <c:v>ALGUNAS VECES</c:v>
                </c:pt>
                <c:pt idx="2">
                  <c:v>NUNCA</c:v>
                </c:pt>
              </c:strCache>
            </c:strRef>
          </c:cat>
          <c:val>
            <c:numRef>
              <c:f>'Medicina Humana'!$E$342:$E$344</c:f>
              <c:numCache>
                <c:formatCode>0</c:formatCode>
                <c:ptCount val="3"/>
                <c:pt idx="0">
                  <c:v>56.216216216216218</c:v>
                </c:pt>
                <c:pt idx="1">
                  <c:v>41.081081081081081</c:v>
                </c:pt>
                <c:pt idx="2">
                  <c:v>2.7027027027027026</c:v>
                </c:pt>
              </c:numCache>
            </c:numRef>
          </c:val>
          <c:extLst>
            <c:ext xmlns:c16="http://schemas.microsoft.com/office/drawing/2014/chart" uri="{C3380CC4-5D6E-409C-BE32-E72D297353CC}">
              <c16:uniqueId val="{00000000-0A9D-4123-9D12-EB27B0324AB9}"/>
            </c:ext>
          </c:extLst>
        </c:ser>
        <c:dLbls>
          <c:showLegendKey val="0"/>
          <c:showVal val="0"/>
          <c:showCatName val="0"/>
          <c:showSerName val="0"/>
          <c:showPercent val="0"/>
          <c:showBubbleSize val="0"/>
        </c:dLbls>
        <c:gapWidth val="100"/>
        <c:overlap val="-24"/>
        <c:axId val="532809864"/>
        <c:axId val="532809544"/>
      </c:barChart>
      <c:catAx>
        <c:axId val="532809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9544"/>
        <c:crosses val="autoZero"/>
        <c:auto val="1"/>
        <c:lblAlgn val="ctr"/>
        <c:lblOffset val="100"/>
        <c:noMultiLvlLbl val="0"/>
      </c:catAx>
      <c:valAx>
        <c:axId val="532809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9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Humana'!$B$349:$B$350</c:f>
              <c:strCache>
                <c:ptCount val="2"/>
                <c:pt idx="0">
                  <c:v>SIEMPRE</c:v>
                </c:pt>
                <c:pt idx="1">
                  <c:v>ALGUNAS VECES</c:v>
                </c:pt>
              </c:strCache>
            </c:strRef>
          </c:cat>
          <c:val>
            <c:numRef>
              <c:f>'Medicina Humana'!$E$349:$E$350</c:f>
              <c:numCache>
                <c:formatCode>0</c:formatCode>
                <c:ptCount val="2"/>
                <c:pt idx="0">
                  <c:v>67.567567567567565</c:v>
                </c:pt>
                <c:pt idx="1">
                  <c:v>32.432432432432435</c:v>
                </c:pt>
              </c:numCache>
            </c:numRef>
          </c:val>
          <c:extLst>
            <c:ext xmlns:c16="http://schemas.microsoft.com/office/drawing/2014/chart" uri="{C3380CC4-5D6E-409C-BE32-E72D297353CC}">
              <c16:uniqueId val="{00000000-B808-4C26-B0A2-60BFD042156B}"/>
            </c:ext>
          </c:extLst>
        </c:ser>
        <c:dLbls>
          <c:showLegendKey val="0"/>
          <c:showVal val="0"/>
          <c:showCatName val="0"/>
          <c:showSerName val="0"/>
          <c:showPercent val="0"/>
          <c:showBubbleSize val="0"/>
        </c:dLbls>
        <c:gapWidth val="100"/>
        <c:overlap val="-24"/>
        <c:axId val="532808264"/>
        <c:axId val="532809224"/>
      </c:barChart>
      <c:catAx>
        <c:axId val="532808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9224"/>
        <c:crosses val="autoZero"/>
        <c:auto val="1"/>
        <c:lblAlgn val="ctr"/>
        <c:lblOffset val="100"/>
        <c:noMultiLvlLbl val="0"/>
      </c:catAx>
      <c:valAx>
        <c:axId val="532809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8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Humana'!$B$355:$B$357</c:f>
              <c:strCache>
                <c:ptCount val="3"/>
                <c:pt idx="0">
                  <c:v>SIEMPRE</c:v>
                </c:pt>
                <c:pt idx="1">
                  <c:v>ALGUNAS VECES</c:v>
                </c:pt>
                <c:pt idx="2">
                  <c:v>NUNCA</c:v>
                </c:pt>
              </c:strCache>
            </c:strRef>
          </c:cat>
          <c:val>
            <c:numRef>
              <c:f>'Medicina Humana'!$E$355:$E$357</c:f>
              <c:numCache>
                <c:formatCode>0</c:formatCode>
                <c:ptCount val="3"/>
                <c:pt idx="0">
                  <c:v>69.189189189189193</c:v>
                </c:pt>
                <c:pt idx="1">
                  <c:v>28.648648648648649</c:v>
                </c:pt>
                <c:pt idx="2">
                  <c:v>2.1621621621621623</c:v>
                </c:pt>
              </c:numCache>
            </c:numRef>
          </c:val>
          <c:extLst>
            <c:ext xmlns:c16="http://schemas.microsoft.com/office/drawing/2014/chart" uri="{C3380CC4-5D6E-409C-BE32-E72D297353CC}">
              <c16:uniqueId val="{00000000-8375-435A-A60F-3FDCBCA24DA8}"/>
            </c:ext>
          </c:extLst>
        </c:ser>
        <c:dLbls>
          <c:showLegendKey val="0"/>
          <c:showVal val="0"/>
          <c:showCatName val="0"/>
          <c:showSerName val="0"/>
          <c:showPercent val="0"/>
          <c:showBubbleSize val="0"/>
        </c:dLbls>
        <c:gapWidth val="100"/>
        <c:overlap val="-24"/>
        <c:axId val="519259400"/>
        <c:axId val="519260040"/>
      </c:barChart>
      <c:catAx>
        <c:axId val="519259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60040"/>
        <c:crosses val="autoZero"/>
        <c:auto val="1"/>
        <c:lblAlgn val="ctr"/>
        <c:lblOffset val="100"/>
        <c:noMultiLvlLbl val="0"/>
      </c:catAx>
      <c:valAx>
        <c:axId val="519260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59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Humana'!$B$362:$B$364</c:f>
              <c:strCache>
                <c:ptCount val="3"/>
                <c:pt idx="0">
                  <c:v>SIEMPRE</c:v>
                </c:pt>
                <c:pt idx="1">
                  <c:v>ALGUNAS VECES</c:v>
                </c:pt>
                <c:pt idx="2">
                  <c:v>NUNCA</c:v>
                </c:pt>
              </c:strCache>
            </c:strRef>
          </c:cat>
          <c:val>
            <c:numRef>
              <c:f>'Medicina Humana'!$E$362:$E$364</c:f>
              <c:numCache>
                <c:formatCode>0</c:formatCode>
                <c:ptCount val="3"/>
                <c:pt idx="0">
                  <c:v>60</c:v>
                </c:pt>
                <c:pt idx="1">
                  <c:v>37.297297297297298</c:v>
                </c:pt>
                <c:pt idx="2">
                  <c:v>2.7027027027027026</c:v>
                </c:pt>
              </c:numCache>
            </c:numRef>
          </c:val>
          <c:extLst>
            <c:ext xmlns:c16="http://schemas.microsoft.com/office/drawing/2014/chart" uri="{C3380CC4-5D6E-409C-BE32-E72D297353CC}">
              <c16:uniqueId val="{00000000-797A-4636-982C-E954DE1527A9}"/>
            </c:ext>
          </c:extLst>
        </c:ser>
        <c:dLbls>
          <c:showLegendKey val="0"/>
          <c:showVal val="0"/>
          <c:showCatName val="0"/>
          <c:showSerName val="0"/>
          <c:showPercent val="0"/>
          <c:showBubbleSize val="0"/>
        </c:dLbls>
        <c:gapWidth val="100"/>
        <c:overlap val="-24"/>
        <c:axId val="519267080"/>
        <c:axId val="519265480"/>
      </c:barChart>
      <c:catAx>
        <c:axId val="519267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65480"/>
        <c:crosses val="autoZero"/>
        <c:auto val="1"/>
        <c:lblAlgn val="ctr"/>
        <c:lblOffset val="100"/>
        <c:noMultiLvlLbl val="0"/>
      </c:catAx>
      <c:valAx>
        <c:axId val="51926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67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Humana'!$B$369:$B$370</c:f>
              <c:strCache>
                <c:ptCount val="2"/>
                <c:pt idx="0">
                  <c:v>SI</c:v>
                </c:pt>
                <c:pt idx="1">
                  <c:v>NO</c:v>
                </c:pt>
              </c:strCache>
            </c:strRef>
          </c:cat>
          <c:val>
            <c:numRef>
              <c:f>'Medicina Humana'!$E$369:$E$370</c:f>
              <c:numCache>
                <c:formatCode>0</c:formatCode>
                <c:ptCount val="2"/>
                <c:pt idx="0">
                  <c:v>78.918918918918919</c:v>
                </c:pt>
                <c:pt idx="1">
                  <c:v>21.081081081081081</c:v>
                </c:pt>
              </c:numCache>
            </c:numRef>
          </c:val>
          <c:extLst>
            <c:ext xmlns:c16="http://schemas.microsoft.com/office/drawing/2014/chart" uri="{C3380CC4-5D6E-409C-BE32-E72D297353CC}">
              <c16:uniqueId val="{00000000-9DE1-4A66-B865-B26E1246FDDD}"/>
            </c:ext>
          </c:extLst>
        </c:ser>
        <c:dLbls>
          <c:showLegendKey val="0"/>
          <c:showVal val="0"/>
          <c:showCatName val="0"/>
          <c:showSerName val="0"/>
          <c:showPercent val="0"/>
          <c:showBubbleSize val="0"/>
        </c:dLbls>
        <c:gapWidth val="100"/>
        <c:overlap val="-24"/>
        <c:axId val="519282760"/>
        <c:axId val="519285000"/>
      </c:barChart>
      <c:catAx>
        <c:axId val="519282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5000"/>
        <c:crosses val="autoZero"/>
        <c:auto val="1"/>
        <c:lblAlgn val="ctr"/>
        <c:lblOffset val="100"/>
        <c:noMultiLvlLbl val="0"/>
      </c:catAx>
      <c:valAx>
        <c:axId val="519285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2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Humana'!$B$375:$B$377</c:f>
              <c:strCache>
                <c:ptCount val="3"/>
                <c:pt idx="0">
                  <c:v>SIEMPRE</c:v>
                </c:pt>
                <c:pt idx="1">
                  <c:v>ALGUNAS VECES</c:v>
                </c:pt>
                <c:pt idx="2">
                  <c:v>NUNCA</c:v>
                </c:pt>
              </c:strCache>
            </c:strRef>
          </c:cat>
          <c:val>
            <c:numRef>
              <c:f>'Medicina Humana'!$E$375:$E$377</c:f>
              <c:numCache>
                <c:formatCode>0</c:formatCode>
                <c:ptCount val="3"/>
                <c:pt idx="0">
                  <c:v>68.648648648648646</c:v>
                </c:pt>
                <c:pt idx="1">
                  <c:v>28.648648648648649</c:v>
                </c:pt>
                <c:pt idx="2">
                  <c:v>2.7027027027027026</c:v>
                </c:pt>
              </c:numCache>
            </c:numRef>
          </c:val>
          <c:extLst>
            <c:ext xmlns:c16="http://schemas.microsoft.com/office/drawing/2014/chart" uri="{C3380CC4-5D6E-409C-BE32-E72D297353CC}">
              <c16:uniqueId val="{00000000-D3A2-4485-82D9-7C6426ABAFB7}"/>
            </c:ext>
          </c:extLst>
        </c:ser>
        <c:dLbls>
          <c:showLegendKey val="0"/>
          <c:showVal val="0"/>
          <c:showCatName val="0"/>
          <c:showSerName val="0"/>
          <c:showPercent val="0"/>
          <c:showBubbleSize val="0"/>
        </c:dLbls>
        <c:gapWidth val="100"/>
        <c:overlap val="-24"/>
        <c:axId val="519284680"/>
        <c:axId val="519281480"/>
      </c:barChart>
      <c:catAx>
        <c:axId val="519284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1480"/>
        <c:crosses val="autoZero"/>
        <c:auto val="1"/>
        <c:lblAlgn val="ctr"/>
        <c:lblOffset val="100"/>
        <c:noMultiLvlLbl val="0"/>
      </c:catAx>
      <c:valAx>
        <c:axId val="519281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4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Humana'!$B$382:$B$384</c:f>
              <c:strCache>
                <c:ptCount val="3"/>
                <c:pt idx="0">
                  <c:v>SIEMPRE</c:v>
                </c:pt>
                <c:pt idx="1">
                  <c:v>ALGUNAS VECES</c:v>
                </c:pt>
                <c:pt idx="2">
                  <c:v>NUNCA</c:v>
                </c:pt>
              </c:strCache>
            </c:strRef>
          </c:cat>
          <c:val>
            <c:numRef>
              <c:f>'Medicina Humana'!$E$382:$E$384</c:f>
              <c:numCache>
                <c:formatCode>0</c:formatCode>
                <c:ptCount val="3"/>
                <c:pt idx="0">
                  <c:v>57.297297297297298</c:v>
                </c:pt>
                <c:pt idx="1">
                  <c:v>37.297297297297298</c:v>
                </c:pt>
                <c:pt idx="2">
                  <c:v>5.4054054054054053</c:v>
                </c:pt>
              </c:numCache>
            </c:numRef>
          </c:val>
          <c:extLst>
            <c:ext xmlns:c16="http://schemas.microsoft.com/office/drawing/2014/chart" uri="{C3380CC4-5D6E-409C-BE32-E72D297353CC}">
              <c16:uniqueId val="{00000000-0D56-4254-96AE-B48CA546DAC4}"/>
            </c:ext>
          </c:extLst>
        </c:ser>
        <c:dLbls>
          <c:showLegendKey val="0"/>
          <c:showVal val="0"/>
          <c:showCatName val="0"/>
          <c:showSerName val="0"/>
          <c:showPercent val="0"/>
          <c:showBubbleSize val="0"/>
        </c:dLbls>
        <c:gapWidth val="100"/>
        <c:overlap val="-24"/>
        <c:axId val="519290440"/>
        <c:axId val="519288200"/>
      </c:barChart>
      <c:catAx>
        <c:axId val="519290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8200"/>
        <c:crosses val="autoZero"/>
        <c:auto val="1"/>
        <c:lblAlgn val="ctr"/>
        <c:lblOffset val="100"/>
        <c:noMultiLvlLbl val="0"/>
      </c:catAx>
      <c:valAx>
        <c:axId val="519288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0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Humana'!$B$389:$B$391</c:f>
              <c:strCache>
                <c:ptCount val="3"/>
                <c:pt idx="0">
                  <c:v>SIEMPRE</c:v>
                </c:pt>
                <c:pt idx="1">
                  <c:v>ALGUNAS VECES</c:v>
                </c:pt>
                <c:pt idx="2">
                  <c:v>NUNCA</c:v>
                </c:pt>
              </c:strCache>
            </c:strRef>
          </c:cat>
          <c:val>
            <c:numRef>
              <c:f>'Medicina Humana'!$E$389:$E$391</c:f>
              <c:numCache>
                <c:formatCode>0</c:formatCode>
                <c:ptCount val="3"/>
                <c:pt idx="0">
                  <c:v>44.32432432432433</c:v>
                </c:pt>
                <c:pt idx="1">
                  <c:v>50.810810810810814</c:v>
                </c:pt>
                <c:pt idx="2">
                  <c:v>4.8648648648648649</c:v>
                </c:pt>
              </c:numCache>
            </c:numRef>
          </c:val>
          <c:extLst>
            <c:ext xmlns:c16="http://schemas.microsoft.com/office/drawing/2014/chart" uri="{C3380CC4-5D6E-409C-BE32-E72D297353CC}">
              <c16:uniqueId val="{00000000-7C50-4EAB-ADBB-ADB247CFD842}"/>
            </c:ext>
          </c:extLst>
        </c:ser>
        <c:dLbls>
          <c:showLegendKey val="0"/>
          <c:showVal val="0"/>
          <c:showCatName val="0"/>
          <c:showSerName val="0"/>
          <c:showPercent val="0"/>
          <c:showBubbleSize val="0"/>
        </c:dLbls>
        <c:gapWidth val="100"/>
        <c:overlap val="-24"/>
        <c:axId val="519293000"/>
        <c:axId val="519293960"/>
      </c:barChart>
      <c:catAx>
        <c:axId val="519293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3960"/>
        <c:crosses val="autoZero"/>
        <c:auto val="1"/>
        <c:lblAlgn val="ctr"/>
        <c:lblOffset val="100"/>
        <c:noMultiLvlLbl val="0"/>
      </c:catAx>
      <c:valAx>
        <c:axId val="519293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3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Humana'!$B$396:$B$397</c:f>
              <c:strCache>
                <c:ptCount val="2"/>
                <c:pt idx="0">
                  <c:v>SIEMPRE</c:v>
                </c:pt>
                <c:pt idx="1">
                  <c:v>ALGUNAS VECES</c:v>
                </c:pt>
              </c:strCache>
            </c:strRef>
          </c:cat>
          <c:val>
            <c:numRef>
              <c:f>'Medicina Humana'!$E$396:$E$397</c:f>
              <c:numCache>
                <c:formatCode>0</c:formatCode>
                <c:ptCount val="2"/>
                <c:pt idx="0">
                  <c:v>90.270270270270274</c:v>
                </c:pt>
                <c:pt idx="1">
                  <c:v>9.7297297297297298</c:v>
                </c:pt>
              </c:numCache>
            </c:numRef>
          </c:val>
          <c:extLst>
            <c:ext xmlns:c16="http://schemas.microsoft.com/office/drawing/2014/chart" uri="{C3380CC4-5D6E-409C-BE32-E72D297353CC}">
              <c16:uniqueId val="{00000000-339F-4AFF-BC45-BAA7A79E5400}"/>
            </c:ext>
          </c:extLst>
        </c:ser>
        <c:dLbls>
          <c:showLegendKey val="0"/>
          <c:showVal val="0"/>
          <c:showCatName val="0"/>
          <c:showSerName val="0"/>
          <c:showPercent val="0"/>
          <c:showBubbleSize val="0"/>
        </c:dLbls>
        <c:gapWidth val="100"/>
        <c:overlap val="-24"/>
        <c:axId val="519309000"/>
        <c:axId val="519309320"/>
      </c:barChart>
      <c:catAx>
        <c:axId val="519309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309320"/>
        <c:crosses val="autoZero"/>
        <c:auto val="1"/>
        <c:lblAlgn val="ctr"/>
        <c:lblOffset val="100"/>
        <c:noMultiLvlLbl val="0"/>
      </c:catAx>
      <c:valAx>
        <c:axId val="519309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309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Humana'!$B$402:$B$403</c:f>
              <c:strCache>
                <c:ptCount val="2"/>
                <c:pt idx="0">
                  <c:v>SI</c:v>
                </c:pt>
                <c:pt idx="1">
                  <c:v>NO</c:v>
                </c:pt>
              </c:strCache>
            </c:strRef>
          </c:cat>
          <c:val>
            <c:numRef>
              <c:f>'Medicina Humana'!$E$402:$E$403</c:f>
              <c:numCache>
                <c:formatCode>0</c:formatCode>
                <c:ptCount val="2"/>
                <c:pt idx="0">
                  <c:v>30.270270270270274</c:v>
                </c:pt>
                <c:pt idx="1">
                  <c:v>69.729729729729726</c:v>
                </c:pt>
              </c:numCache>
            </c:numRef>
          </c:val>
          <c:extLst>
            <c:ext xmlns:c16="http://schemas.microsoft.com/office/drawing/2014/chart" uri="{C3380CC4-5D6E-409C-BE32-E72D297353CC}">
              <c16:uniqueId val="{00000000-452D-49EE-92DA-5233F481B7C0}"/>
            </c:ext>
          </c:extLst>
        </c:ser>
        <c:dLbls>
          <c:showLegendKey val="0"/>
          <c:showVal val="0"/>
          <c:showCatName val="0"/>
          <c:showSerName val="0"/>
          <c:showPercent val="0"/>
          <c:showBubbleSize val="0"/>
        </c:dLbls>
        <c:gapWidth val="100"/>
        <c:overlap val="-24"/>
        <c:axId val="559948848"/>
        <c:axId val="559947568"/>
      </c:barChart>
      <c:catAx>
        <c:axId val="559948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47568"/>
        <c:crosses val="autoZero"/>
        <c:auto val="1"/>
        <c:lblAlgn val="ctr"/>
        <c:lblOffset val="100"/>
        <c:noMultiLvlLbl val="0"/>
      </c:catAx>
      <c:valAx>
        <c:axId val="559947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4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Humana'!$B$408:$B$410</c:f>
              <c:strCache>
                <c:ptCount val="3"/>
                <c:pt idx="0">
                  <c:v>SIEMPRE</c:v>
                </c:pt>
                <c:pt idx="1">
                  <c:v>ALGUNAS VECES</c:v>
                </c:pt>
                <c:pt idx="2">
                  <c:v>NUNCA</c:v>
                </c:pt>
              </c:strCache>
            </c:strRef>
          </c:cat>
          <c:val>
            <c:numRef>
              <c:f>'Medicina Humana'!$E$408:$E$410</c:f>
              <c:numCache>
                <c:formatCode>0</c:formatCode>
                <c:ptCount val="3"/>
                <c:pt idx="0">
                  <c:v>62.162162162162161</c:v>
                </c:pt>
                <c:pt idx="1">
                  <c:v>37.297297297297298</c:v>
                </c:pt>
                <c:pt idx="2">
                  <c:v>0.54054054054054057</c:v>
                </c:pt>
              </c:numCache>
            </c:numRef>
          </c:val>
          <c:extLst>
            <c:ext xmlns:c16="http://schemas.microsoft.com/office/drawing/2014/chart" uri="{C3380CC4-5D6E-409C-BE32-E72D297353CC}">
              <c16:uniqueId val="{00000000-6EEA-479B-968E-46E64E17B1FD}"/>
            </c:ext>
          </c:extLst>
        </c:ser>
        <c:dLbls>
          <c:showLegendKey val="0"/>
          <c:showVal val="0"/>
          <c:showCatName val="0"/>
          <c:showSerName val="0"/>
          <c:showPercent val="0"/>
          <c:showBubbleSize val="0"/>
        </c:dLbls>
        <c:gapWidth val="100"/>
        <c:overlap val="-24"/>
        <c:axId val="559958448"/>
        <c:axId val="559954608"/>
      </c:barChart>
      <c:catAx>
        <c:axId val="559958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54608"/>
        <c:crosses val="autoZero"/>
        <c:auto val="1"/>
        <c:lblAlgn val="ctr"/>
        <c:lblOffset val="100"/>
        <c:noMultiLvlLbl val="0"/>
      </c:catAx>
      <c:valAx>
        <c:axId val="559954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5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Humana'!$B$415:$B$416</c:f>
              <c:strCache>
                <c:ptCount val="2"/>
                <c:pt idx="0">
                  <c:v>SI</c:v>
                </c:pt>
                <c:pt idx="1">
                  <c:v>NO</c:v>
                </c:pt>
              </c:strCache>
            </c:strRef>
          </c:cat>
          <c:val>
            <c:numRef>
              <c:f>'Medicina Humana'!$E$415:$E$416</c:f>
              <c:numCache>
                <c:formatCode>0</c:formatCode>
                <c:ptCount val="2"/>
                <c:pt idx="0">
                  <c:v>83.78378378378379</c:v>
                </c:pt>
                <c:pt idx="1">
                  <c:v>16.216216216216218</c:v>
                </c:pt>
              </c:numCache>
            </c:numRef>
          </c:val>
          <c:extLst>
            <c:ext xmlns:c16="http://schemas.microsoft.com/office/drawing/2014/chart" uri="{C3380CC4-5D6E-409C-BE32-E72D297353CC}">
              <c16:uniqueId val="{00000000-74C3-4AC4-9FCB-859054AA710C}"/>
            </c:ext>
          </c:extLst>
        </c:ser>
        <c:dLbls>
          <c:showLegendKey val="0"/>
          <c:showVal val="0"/>
          <c:showCatName val="0"/>
          <c:showSerName val="0"/>
          <c:showPercent val="0"/>
          <c:showBubbleSize val="0"/>
        </c:dLbls>
        <c:gapWidth val="100"/>
        <c:overlap val="-24"/>
        <c:axId val="559956208"/>
        <c:axId val="559961328"/>
      </c:barChart>
      <c:catAx>
        <c:axId val="559956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1328"/>
        <c:crosses val="autoZero"/>
        <c:auto val="1"/>
        <c:lblAlgn val="ctr"/>
        <c:lblOffset val="100"/>
        <c:noMultiLvlLbl val="0"/>
      </c:catAx>
      <c:valAx>
        <c:axId val="559961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5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Humana'!$B$421:$B$423</c:f>
              <c:strCache>
                <c:ptCount val="3"/>
                <c:pt idx="0">
                  <c:v>SIEMPRE</c:v>
                </c:pt>
                <c:pt idx="1">
                  <c:v>ALGUNAS VECES</c:v>
                </c:pt>
                <c:pt idx="2">
                  <c:v>NUNCA</c:v>
                </c:pt>
              </c:strCache>
            </c:strRef>
          </c:cat>
          <c:val>
            <c:numRef>
              <c:f>'Medicina Humana'!$E$421:$E$423</c:f>
              <c:numCache>
                <c:formatCode>0</c:formatCode>
                <c:ptCount val="3"/>
                <c:pt idx="0">
                  <c:v>82.162162162162161</c:v>
                </c:pt>
                <c:pt idx="1">
                  <c:v>12.432432432432433</c:v>
                </c:pt>
                <c:pt idx="2">
                  <c:v>5.4054054054054053</c:v>
                </c:pt>
              </c:numCache>
            </c:numRef>
          </c:val>
          <c:extLst>
            <c:ext xmlns:c16="http://schemas.microsoft.com/office/drawing/2014/chart" uri="{C3380CC4-5D6E-409C-BE32-E72D297353CC}">
              <c16:uniqueId val="{00000000-803F-4634-9F7E-1771B1FFE215}"/>
            </c:ext>
          </c:extLst>
        </c:ser>
        <c:dLbls>
          <c:showLegendKey val="0"/>
          <c:showVal val="0"/>
          <c:showCatName val="0"/>
          <c:showSerName val="0"/>
          <c:showPercent val="0"/>
          <c:showBubbleSize val="0"/>
        </c:dLbls>
        <c:gapWidth val="100"/>
        <c:overlap val="-24"/>
        <c:axId val="559969328"/>
        <c:axId val="559967728"/>
      </c:barChart>
      <c:catAx>
        <c:axId val="559969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7728"/>
        <c:crosses val="autoZero"/>
        <c:auto val="1"/>
        <c:lblAlgn val="ctr"/>
        <c:lblOffset val="100"/>
        <c:noMultiLvlLbl val="0"/>
      </c:catAx>
      <c:valAx>
        <c:axId val="559967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Humana'!$B$428:$B$430</c:f>
              <c:strCache>
                <c:ptCount val="3"/>
                <c:pt idx="0">
                  <c:v>SIEMPRE</c:v>
                </c:pt>
                <c:pt idx="1">
                  <c:v>ALGUNAS VECES</c:v>
                </c:pt>
                <c:pt idx="2">
                  <c:v>NUNCA</c:v>
                </c:pt>
              </c:strCache>
            </c:strRef>
          </c:cat>
          <c:val>
            <c:numRef>
              <c:f>'Medicina Humana'!$E$428:$E$430</c:f>
              <c:numCache>
                <c:formatCode>0</c:formatCode>
                <c:ptCount val="3"/>
                <c:pt idx="0">
                  <c:v>88.64864864864866</c:v>
                </c:pt>
                <c:pt idx="1">
                  <c:v>9.7297297297297298</c:v>
                </c:pt>
                <c:pt idx="2">
                  <c:v>1.6216216216216217</c:v>
                </c:pt>
              </c:numCache>
            </c:numRef>
          </c:val>
          <c:extLst>
            <c:ext xmlns:c16="http://schemas.microsoft.com/office/drawing/2014/chart" uri="{C3380CC4-5D6E-409C-BE32-E72D297353CC}">
              <c16:uniqueId val="{00000000-11E1-43DC-B838-6A6EF743CA7C}"/>
            </c:ext>
          </c:extLst>
        </c:ser>
        <c:dLbls>
          <c:showLegendKey val="0"/>
          <c:showVal val="0"/>
          <c:showCatName val="0"/>
          <c:showSerName val="0"/>
          <c:showPercent val="0"/>
          <c:showBubbleSize val="0"/>
        </c:dLbls>
        <c:gapWidth val="100"/>
        <c:overlap val="-24"/>
        <c:axId val="559962608"/>
        <c:axId val="559962928"/>
      </c:barChart>
      <c:catAx>
        <c:axId val="559962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2928"/>
        <c:crosses val="autoZero"/>
        <c:auto val="1"/>
        <c:lblAlgn val="ctr"/>
        <c:lblOffset val="100"/>
        <c:noMultiLvlLbl val="0"/>
      </c:catAx>
      <c:valAx>
        <c:axId val="559962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Humana'!$B$435:$B$436</c:f>
              <c:strCache>
                <c:ptCount val="2"/>
                <c:pt idx="0">
                  <c:v>SI</c:v>
                </c:pt>
                <c:pt idx="1">
                  <c:v>NO</c:v>
                </c:pt>
              </c:strCache>
            </c:strRef>
          </c:cat>
          <c:val>
            <c:numRef>
              <c:f>'Medicina Humana'!$E$435:$E$436</c:f>
              <c:numCache>
                <c:formatCode>0</c:formatCode>
                <c:ptCount val="2"/>
                <c:pt idx="0">
                  <c:v>57.297297297297298</c:v>
                </c:pt>
                <c:pt idx="1">
                  <c:v>42.702702702702702</c:v>
                </c:pt>
              </c:numCache>
            </c:numRef>
          </c:val>
          <c:extLst>
            <c:ext xmlns:c16="http://schemas.microsoft.com/office/drawing/2014/chart" uri="{C3380CC4-5D6E-409C-BE32-E72D297353CC}">
              <c16:uniqueId val="{00000000-D821-4BD7-9018-DF1763FBADCB}"/>
            </c:ext>
          </c:extLst>
        </c:ser>
        <c:dLbls>
          <c:showLegendKey val="0"/>
          <c:showVal val="0"/>
          <c:showCatName val="0"/>
          <c:showSerName val="0"/>
          <c:showPercent val="0"/>
          <c:showBubbleSize val="0"/>
        </c:dLbls>
        <c:gapWidth val="100"/>
        <c:overlap val="-24"/>
        <c:axId val="559971888"/>
        <c:axId val="559974128"/>
      </c:barChart>
      <c:catAx>
        <c:axId val="559971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4128"/>
        <c:crosses val="autoZero"/>
        <c:auto val="1"/>
        <c:lblAlgn val="ctr"/>
        <c:lblOffset val="100"/>
        <c:noMultiLvlLbl val="0"/>
      </c:catAx>
      <c:valAx>
        <c:axId val="559974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Humana'!$B$441:$B$444</c:f>
              <c:strCache>
                <c:ptCount val="4"/>
                <c:pt idx="0">
                  <c:v>SIEMPRE</c:v>
                </c:pt>
                <c:pt idx="1">
                  <c:v>ALGUNAS VECES</c:v>
                </c:pt>
                <c:pt idx="2">
                  <c:v>NUNCA</c:v>
                </c:pt>
                <c:pt idx="3">
                  <c:v>NO HE SIDO CONVOCADO</c:v>
                </c:pt>
              </c:strCache>
            </c:strRef>
          </c:cat>
          <c:val>
            <c:numRef>
              <c:f>'Medicina Humana'!$E$441:$E$444</c:f>
              <c:numCache>
                <c:formatCode>0</c:formatCode>
                <c:ptCount val="4"/>
                <c:pt idx="0">
                  <c:v>68.648648648648646</c:v>
                </c:pt>
                <c:pt idx="1">
                  <c:v>18.378378378378379</c:v>
                </c:pt>
                <c:pt idx="2">
                  <c:v>2.1621621621621623</c:v>
                </c:pt>
                <c:pt idx="3">
                  <c:v>10.810810810810811</c:v>
                </c:pt>
              </c:numCache>
            </c:numRef>
          </c:val>
          <c:extLst>
            <c:ext xmlns:c16="http://schemas.microsoft.com/office/drawing/2014/chart" uri="{C3380CC4-5D6E-409C-BE32-E72D297353CC}">
              <c16:uniqueId val="{00000000-12A4-4569-9C97-84ED204CA0B8}"/>
            </c:ext>
          </c:extLst>
        </c:ser>
        <c:dLbls>
          <c:showLegendKey val="0"/>
          <c:showVal val="0"/>
          <c:showCatName val="0"/>
          <c:showSerName val="0"/>
          <c:showPercent val="0"/>
          <c:showBubbleSize val="0"/>
        </c:dLbls>
        <c:gapWidth val="100"/>
        <c:overlap val="-24"/>
        <c:axId val="559970288"/>
        <c:axId val="559973488"/>
      </c:barChart>
      <c:catAx>
        <c:axId val="559970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3488"/>
        <c:crosses val="autoZero"/>
        <c:auto val="1"/>
        <c:lblAlgn val="ctr"/>
        <c:lblOffset val="100"/>
        <c:noMultiLvlLbl val="0"/>
      </c:catAx>
      <c:valAx>
        <c:axId val="559973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Humana'!$B$449:$B$451</c:f>
              <c:strCache>
                <c:ptCount val="3"/>
                <c:pt idx="0">
                  <c:v>SIEMPRE</c:v>
                </c:pt>
                <c:pt idx="1">
                  <c:v>ALGUNAS VECES</c:v>
                </c:pt>
                <c:pt idx="2">
                  <c:v>NUNCA</c:v>
                </c:pt>
              </c:strCache>
            </c:strRef>
          </c:cat>
          <c:val>
            <c:numRef>
              <c:f>'Medicina Humana'!$E$449:$E$451</c:f>
              <c:numCache>
                <c:formatCode>0</c:formatCode>
                <c:ptCount val="3"/>
                <c:pt idx="0">
                  <c:v>62.702702702702709</c:v>
                </c:pt>
                <c:pt idx="1">
                  <c:v>25.945945945945947</c:v>
                </c:pt>
                <c:pt idx="2">
                  <c:v>11.351351351351353</c:v>
                </c:pt>
              </c:numCache>
            </c:numRef>
          </c:val>
          <c:extLst>
            <c:ext xmlns:c16="http://schemas.microsoft.com/office/drawing/2014/chart" uri="{C3380CC4-5D6E-409C-BE32-E72D297353CC}">
              <c16:uniqueId val="{00000000-72DC-458E-895F-C7C81BA1AD28}"/>
            </c:ext>
          </c:extLst>
        </c:ser>
        <c:dLbls>
          <c:showLegendKey val="0"/>
          <c:showVal val="0"/>
          <c:showCatName val="0"/>
          <c:showSerName val="0"/>
          <c:showPercent val="0"/>
          <c:showBubbleSize val="0"/>
        </c:dLbls>
        <c:gapWidth val="100"/>
        <c:overlap val="-24"/>
        <c:axId val="559983408"/>
        <c:axId val="559980528"/>
      </c:barChart>
      <c:catAx>
        <c:axId val="559983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0528"/>
        <c:crosses val="autoZero"/>
        <c:auto val="1"/>
        <c:lblAlgn val="ctr"/>
        <c:lblOffset val="100"/>
        <c:noMultiLvlLbl val="0"/>
      </c:catAx>
      <c:valAx>
        <c:axId val="559980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3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Humana'!$B$456:$B$457</c:f>
              <c:strCache>
                <c:ptCount val="2"/>
                <c:pt idx="0">
                  <c:v>SI</c:v>
                </c:pt>
                <c:pt idx="1">
                  <c:v>NO</c:v>
                </c:pt>
              </c:strCache>
            </c:strRef>
          </c:cat>
          <c:val>
            <c:numRef>
              <c:f>'Medicina Humana'!$E$456:$E$457</c:f>
              <c:numCache>
                <c:formatCode>0</c:formatCode>
                <c:ptCount val="2"/>
                <c:pt idx="0">
                  <c:v>85.405405405405403</c:v>
                </c:pt>
                <c:pt idx="1">
                  <c:v>14.594594594594595</c:v>
                </c:pt>
              </c:numCache>
            </c:numRef>
          </c:val>
          <c:extLst>
            <c:ext xmlns:c16="http://schemas.microsoft.com/office/drawing/2014/chart" uri="{C3380CC4-5D6E-409C-BE32-E72D297353CC}">
              <c16:uniqueId val="{00000000-8090-4DCF-9F2A-D0A675D3FC56}"/>
            </c:ext>
          </c:extLst>
        </c:ser>
        <c:dLbls>
          <c:showLegendKey val="0"/>
          <c:showVal val="0"/>
          <c:showCatName val="0"/>
          <c:showSerName val="0"/>
          <c:showPercent val="0"/>
          <c:showBubbleSize val="0"/>
        </c:dLbls>
        <c:gapWidth val="100"/>
        <c:overlap val="-24"/>
        <c:axId val="559980208"/>
        <c:axId val="559982448"/>
      </c:barChart>
      <c:catAx>
        <c:axId val="559980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2448"/>
        <c:crosses val="autoZero"/>
        <c:auto val="1"/>
        <c:lblAlgn val="ctr"/>
        <c:lblOffset val="100"/>
        <c:noMultiLvlLbl val="0"/>
      </c:catAx>
      <c:valAx>
        <c:axId val="559982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Humana'!$B$462:$B$463</c:f>
              <c:strCache>
                <c:ptCount val="2"/>
                <c:pt idx="0">
                  <c:v>SI</c:v>
                </c:pt>
                <c:pt idx="1">
                  <c:v>NO</c:v>
                </c:pt>
              </c:strCache>
            </c:strRef>
          </c:cat>
          <c:val>
            <c:numRef>
              <c:f>'Medicina Humana'!$E$462:$E$463</c:f>
              <c:numCache>
                <c:formatCode>0</c:formatCode>
                <c:ptCount val="2"/>
                <c:pt idx="0">
                  <c:v>87.567567567567579</c:v>
                </c:pt>
                <c:pt idx="1">
                  <c:v>12.432432432432433</c:v>
                </c:pt>
              </c:numCache>
            </c:numRef>
          </c:val>
          <c:extLst>
            <c:ext xmlns:c16="http://schemas.microsoft.com/office/drawing/2014/chart" uri="{C3380CC4-5D6E-409C-BE32-E72D297353CC}">
              <c16:uniqueId val="{00000000-29C2-4F99-BB58-1D11C4417E50}"/>
            </c:ext>
          </c:extLst>
        </c:ser>
        <c:dLbls>
          <c:showLegendKey val="0"/>
          <c:showVal val="0"/>
          <c:showCatName val="0"/>
          <c:showSerName val="0"/>
          <c:showPercent val="0"/>
          <c:showBubbleSize val="0"/>
        </c:dLbls>
        <c:gapWidth val="100"/>
        <c:overlap val="-24"/>
        <c:axId val="559981808"/>
        <c:axId val="559987248"/>
      </c:barChart>
      <c:catAx>
        <c:axId val="559981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7248"/>
        <c:crosses val="autoZero"/>
        <c:auto val="1"/>
        <c:lblAlgn val="ctr"/>
        <c:lblOffset val="100"/>
        <c:noMultiLvlLbl val="0"/>
      </c:catAx>
      <c:valAx>
        <c:axId val="559987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1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Humana'!$B$468:$B$469</c:f>
              <c:strCache>
                <c:ptCount val="2"/>
                <c:pt idx="0">
                  <c:v>SI</c:v>
                </c:pt>
                <c:pt idx="1">
                  <c:v>NO</c:v>
                </c:pt>
              </c:strCache>
            </c:strRef>
          </c:cat>
          <c:val>
            <c:numRef>
              <c:f>'Medicina Humana'!$E$468:$E$469</c:f>
              <c:numCache>
                <c:formatCode>0</c:formatCode>
                <c:ptCount val="2"/>
                <c:pt idx="0">
                  <c:v>78.918918918918919</c:v>
                </c:pt>
                <c:pt idx="1">
                  <c:v>21.081081081081081</c:v>
                </c:pt>
              </c:numCache>
            </c:numRef>
          </c:val>
          <c:extLst>
            <c:ext xmlns:c16="http://schemas.microsoft.com/office/drawing/2014/chart" uri="{C3380CC4-5D6E-409C-BE32-E72D297353CC}">
              <c16:uniqueId val="{00000000-9CA2-4E29-A8F0-2D20226C215D}"/>
            </c:ext>
          </c:extLst>
        </c:ser>
        <c:dLbls>
          <c:showLegendKey val="0"/>
          <c:showVal val="0"/>
          <c:showCatName val="0"/>
          <c:showSerName val="0"/>
          <c:showPercent val="0"/>
          <c:showBubbleSize val="0"/>
        </c:dLbls>
        <c:gapWidth val="100"/>
        <c:overlap val="-24"/>
        <c:axId val="559988208"/>
        <c:axId val="559988528"/>
      </c:barChart>
      <c:catAx>
        <c:axId val="559988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8528"/>
        <c:crosses val="autoZero"/>
        <c:auto val="1"/>
        <c:lblAlgn val="ctr"/>
        <c:lblOffset val="100"/>
        <c:noMultiLvlLbl val="0"/>
      </c:catAx>
      <c:valAx>
        <c:axId val="559988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8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Humana'!$B$474:$B$475</c:f>
              <c:strCache>
                <c:ptCount val="2"/>
                <c:pt idx="0">
                  <c:v>SI</c:v>
                </c:pt>
                <c:pt idx="1">
                  <c:v>NO</c:v>
                </c:pt>
              </c:strCache>
            </c:strRef>
          </c:cat>
          <c:val>
            <c:numRef>
              <c:f>'Medicina Humana'!$E$474:$E$475</c:f>
              <c:numCache>
                <c:formatCode>0</c:formatCode>
                <c:ptCount val="2"/>
                <c:pt idx="0">
                  <c:v>87.567567567567579</c:v>
                </c:pt>
                <c:pt idx="1">
                  <c:v>12.432432432432433</c:v>
                </c:pt>
              </c:numCache>
            </c:numRef>
          </c:val>
          <c:extLst>
            <c:ext xmlns:c16="http://schemas.microsoft.com/office/drawing/2014/chart" uri="{C3380CC4-5D6E-409C-BE32-E72D297353CC}">
              <c16:uniqueId val="{00000000-63F9-4C50-8B41-8D86F2FC8E4C}"/>
            </c:ext>
          </c:extLst>
        </c:ser>
        <c:dLbls>
          <c:showLegendKey val="0"/>
          <c:showVal val="0"/>
          <c:showCatName val="0"/>
          <c:showSerName val="0"/>
          <c:showPercent val="0"/>
          <c:showBubbleSize val="0"/>
        </c:dLbls>
        <c:gapWidth val="100"/>
        <c:overlap val="-24"/>
        <c:axId val="559994288"/>
        <c:axId val="559993968"/>
      </c:barChart>
      <c:catAx>
        <c:axId val="559994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93968"/>
        <c:crosses val="autoZero"/>
        <c:auto val="1"/>
        <c:lblAlgn val="ctr"/>
        <c:lblOffset val="100"/>
        <c:noMultiLvlLbl val="0"/>
      </c:catAx>
      <c:valAx>
        <c:axId val="559993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94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Humana'!$B$480:$B$481</c:f>
              <c:strCache>
                <c:ptCount val="2"/>
                <c:pt idx="0">
                  <c:v>SI</c:v>
                </c:pt>
                <c:pt idx="1">
                  <c:v>NO</c:v>
                </c:pt>
              </c:strCache>
            </c:strRef>
          </c:cat>
          <c:val>
            <c:numRef>
              <c:f>'Medicina Humana'!$E$480:$E$481</c:f>
              <c:numCache>
                <c:formatCode>0</c:formatCode>
                <c:ptCount val="2"/>
                <c:pt idx="0">
                  <c:v>78.918918918918919</c:v>
                </c:pt>
                <c:pt idx="1">
                  <c:v>21.081081081081081</c:v>
                </c:pt>
              </c:numCache>
            </c:numRef>
          </c:val>
          <c:extLst>
            <c:ext xmlns:c16="http://schemas.microsoft.com/office/drawing/2014/chart" uri="{C3380CC4-5D6E-409C-BE32-E72D297353CC}">
              <c16:uniqueId val="{00000000-EA00-49C8-8905-2DC1BD7B3C08}"/>
            </c:ext>
          </c:extLst>
        </c:ser>
        <c:dLbls>
          <c:showLegendKey val="0"/>
          <c:showVal val="0"/>
          <c:showCatName val="0"/>
          <c:showSerName val="0"/>
          <c:showPercent val="0"/>
          <c:showBubbleSize val="0"/>
        </c:dLbls>
        <c:gapWidth val="100"/>
        <c:overlap val="-24"/>
        <c:axId val="559992688"/>
        <c:axId val="559995568"/>
      </c:barChart>
      <c:catAx>
        <c:axId val="55999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95568"/>
        <c:crosses val="autoZero"/>
        <c:auto val="1"/>
        <c:lblAlgn val="ctr"/>
        <c:lblOffset val="100"/>
        <c:noMultiLvlLbl val="0"/>
      </c:catAx>
      <c:valAx>
        <c:axId val="559995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9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025-4176-BFCF-B6575A13796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025-4176-BFCF-B6575A13796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Hoja1!$A$10:$A$11</c:f>
              <c:strCache>
                <c:ptCount val="2"/>
                <c:pt idx="0">
                  <c:v>MANUALES</c:v>
                </c:pt>
                <c:pt idx="1">
                  <c:v>NO ENCUESTADOS</c:v>
                </c:pt>
              </c:strCache>
            </c:strRef>
          </c:cat>
          <c:val>
            <c:numRef>
              <c:f>Hoja1!$B$10:$B$11</c:f>
              <c:numCache>
                <c:formatCode>0</c:formatCode>
                <c:ptCount val="2"/>
                <c:pt idx="0">
                  <c:v>11.627906976744185</c:v>
                </c:pt>
                <c:pt idx="1">
                  <c:v>88.3720930232558</c:v>
                </c:pt>
              </c:numCache>
            </c:numRef>
          </c:val>
          <c:extLst>
            <c:ext xmlns:c16="http://schemas.microsoft.com/office/drawing/2014/chart" uri="{C3380CC4-5D6E-409C-BE32-E72D297353CC}">
              <c16:uniqueId val="{00000004-3025-4176-BFCF-B6575A13796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Humana'!$B$486:$B$487</c:f>
              <c:strCache>
                <c:ptCount val="2"/>
                <c:pt idx="0">
                  <c:v>SI</c:v>
                </c:pt>
                <c:pt idx="1">
                  <c:v>NO</c:v>
                </c:pt>
              </c:strCache>
            </c:strRef>
          </c:cat>
          <c:val>
            <c:numRef>
              <c:f>'Medicina Humana'!$E$486:$E$487</c:f>
              <c:numCache>
                <c:formatCode>0</c:formatCode>
                <c:ptCount val="2"/>
                <c:pt idx="0">
                  <c:v>72.432432432432435</c:v>
                </c:pt>
                <c:pt idx="1">
                  <c:v>27.567567567567568</c:v>
                </c:pt>
              </c:numCache>
            </c:numRef>
          </c:val>
          <c:extLst>
            <c:ext xmlns:c16="http://schemas.microsoft.com/office/drawing/2014/chart" uri="{C3380CC4-5D6E-409C-BE32-E72D297353CC}">
              <c16:uniqueId val="{00000000-213A-4E50-B537-2AA7BE124B55}"/>
            </c:ext>
          </c:extLst>
        </c:ser>
        <c:dLbls>
          <c:showLegendKey val="0"/>
          <c:showVal val="0"/>
          <c:showCatName val="0"/>
          <c:showSerName val="0"/>
          <c:showPercent val="0"/>
          <c:showBubbleSize val="0"/>
        </c:dLbls>
        <c:gapWidth val="100"/>
        <c:overlap val="-24"/>
        <c:axId val="560003888"/>
        <c:axId val="560001968"/>
      </c:barChart>
      <c:catAx>
        <c:axId val="560003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01968"/>
        <c:crosses val="autoZero"/>
        <c:auto val="1"/>
        <c:lblAlgn val="ctr"/>
        <c:lblOffset val="100"/>
        <c:noMultiLvlLbl val="0"/>
      </c:catAx>
      <c:valAx>
        <c:axId val="560001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0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Humana'!$B$492:$B$493</c:f>
              <c:strCache>
                <c:ptCount val="2"/>
                <c:pt idx="0">
                  <c:v>SI</c:v>
                </c:pt>
                <c:pt idx="1">
                  <c:v>NO</c:v>
                </c:pt>
              </c:strCache>
            </c:strRef>
          </c:cat>
          <c:val>
            <c:numRef>
              <c:f>'Medicina Humana'!$E$492:$E$493</c:f>
              <c:numCache>
                <c:formatCode>0</c:formatCode>
                <c:ptCount val="2"/>
                <c:pt idx="0">
                  <c:v>68.108108108108112</c:v>
                </c:pt>
                <c:pt idx="1">
                  <c:v>31.891891891891895</c:v>
                </c:pt>
              </c:numCache>
            </c:numRef>
          </c:val>
          <c:extLst>
            <c:ext xmlns:c16="http://schemas.microsoft.com/office/drawing/2014/chart" uri="{C3380CC4-5D6E-409C-BE32-E72D297353CC}">
              <c16:uniqueId val="{00000000-A2C5-4335-829B-84895697864E}"/>
            </c:ext>
          </c:extLst>
        </c:ser>
        <c:dLbls>
          <c:showLegendKey val="0"/>
          <c:showVal val="0"/>
          <c:showCatName val="0"/>
          <c:showSerName val="0"/>
          <c:showPercent val="0"/>
          <c:showBubbleSize val="0"/>
        </c:dLbls>
        <c:gapWidth val="100"/>
        <c:overlap val="-24"/>
        <c:axId val="560004208"/>
        <c:axId val="560000688"/>
      </c:barChart>
      <c:catAx>
        <c:axId val="560004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00688"/>
        <c:crosses val="autoZero"/>
        <c:auto val="1"/>
        <c:lblAlgn val="ctr"/>
        <c:lblOffset val="100"/>
        <c:noMultiLvlLbl val="0"/>
      </c:catAx>
      <c:valAx>
        <c:axId val="560000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04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Humana'!$B$498:$B$499</c:f>
              <c:strCache>
                <c:ptCount val="2"/>
                <c:pt idx="0">
                  <c:v>SI</c:v>
                </c:pt>
                <c:pt idx="1">
                  <c:v>NO</c:v>
                </c:pt>
              </c:strCache>
            </c:strRef>
          </c:cat>
          <c:val>
            <c:numRef>
              <c:f>'Medicina Humana'!$E$498:$E$499</c:f>
              <c:numCache>
                <c:formatCode>0</c:formatCode>
                <c:ptCount val="2"/>
                <c:pt idx="0">
                  <c:v>71.351351351351354</c:v>
                </c:pt>
                <c:pt idx="1">
                  <c:v>28.648648648648649</c:v>
                </c:pt>
              </c:numCache>
            </c:numRef>
          </c:val>
          <c:extLst>
            <c:ext xmlns:c16="http://schemas.microsoft.com/office/drawing/2014/chart" uri="{C3380CC4-5D6E-409C-BE32-E72D297353CC}">
              <c16:uniqueId val="{00000000-442D-4AFA-AC8E-222104671E6E}"/>
            </c:ext>
          </c:extLst>
        </c:ser>
        <c:dLbls>
          <c:showLegendKey val="0"/>
          <c:showVal val="0"/>
          <c:showCatName val="0"/>
          <c:showSerName val="0"/>
          <c:showPercent val="0"/>
          <c:showBubbleSize val="0"/>
        </c:dLbls>
        <c:gapWidth val="100"/>
        <c:overlap val="-24"/>
        <c:axId val="560005488"/>
        <c:axId val="560009008"/>
      </c:barChart>
      <c:catAx>
        <c:axId val="560005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09008"/>
        <c:crosses val="autoZero"/>
        <c:auto val="1"/>
        <c:lblAlgn val="ctr"/>
        <c:lblOffset val="100"/>
        <c:noMultiLvlLbl val="0"/>
      </c:catAx>
      <c:valAx>
        <c:axId val="560009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0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Humana'!$B$504:$B$505</c:f>
              <c:strCache>
                <c:ptCount val="2"/>
                <c:pt idx="0">
                  <c:v>SI</c:v>
                </c:pt>
                <c:pt idx="1">
                  <c:v>NO</c:v>
                </c:pt>
              </c:strCache>
            </c:strRef>
          </c:cat>
          <c:val>
            <c:numRef>
              <c:f>'Medicina Humana'!$E$504:$E$505</c:f>
              <c:numCache>
                <c:formatCode>0</c:formatCode>
                <c:ptCount val="2"/>
                <c:pt idx="0">
                  <c:v>85.945945945945951</c:v>
                </c:pt>
                <c:pt idx="1">
                  <c:v>14.054054054054054</c:v>
                </c:pt>
              </c:numCache>
            </c:numRef>
          </c:val>
          <c:extLst>
            <c:ext xmlns:c16="http://schemas.microsoft.com/office/drawing/2014/chart" uri="{C3380CC4-5D6E-409C-BE32-E72D297353CC}">
              <c16:uniqueId val="{00000000-6C7E-4D8C-96E0-49B57A9CC6E3}"/>
            </c:ext>
          </c:extLst>
        </c:ser>
        <c:dLbls>
          <c:showLegendKey val="0"/>
          <c:showVal val="0"/>
          <c:showCatName val="0"/>
          <c:showSerName val="0"/>
          <c:showPercent val="0"/>
          <c:showBubbleSize val="0"/>
        </c:dLbls>
        <c:gapWidth val="100"/>
        <c:overlap val="-24"/>
        <c:axId val="560011568"/>
        <c:axId val="560014128"/>
      </c:barChart>
      <c:catAx>
        <c:axId val="560011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14128"/>
        <c:crosses val="autoZero"/>
        <c:auto val="1"/>
        <c:lblAlgn val="ctr"/>
        <c:lblOffset val="100"/>
        <c:noMultiLvlLbl val="0"/>
      </c:catAx>
      <c:valAx>
        <c:axId val="560014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1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Humana'!$B$510:$B$511</c:f>
              <c:strCache>
                <c:ptCount val="2"/>
                <c:pt idx="0">
                  <c:v>SI</c:v>
                </c:pt>
                <c:pt idx="1">
                  <c:v>NO</c:v>
                </c:pt>
              </c:strCache>
            </c:strRef>
          </c:cat>
          <c:val>
            <c:numRef>
              <c:f>'Medicina Humana'!$E$510:$E$511</c:f>
              <c:numCache>
                <c:formatCode>0</c:formatCode>
                <c:ptCount val="2"/>
                <c:pt idx="0">
                  <c:v>86.486486486486484</c:v>
                </c:pt>
                <c:pt idx="1">
                  <c:v>13.513513513513514</c:v>
                </c:pt>
              </c:numCache>
            </c:numRef>
          </c:val>
          <c:extLst>
            <c:ext xmlns:c16="http://schemas.microsoft.com/office/drawing/2014/chart" uri="{C3380CC4-5D6E-409C-BE32-E72D297353CC}">
              <c16:uniqueId val="{00000000-0673-4D6C-8947-15F664FD88EB}"/>
            </c:ext>
          </c:extLst>
        </c:ser>
        <c:dLbls>
          <c:showLegendKey val="0"/>
          <c:showVal val="0"/>
          <c:showCatName val="0"/>
          <c:showSerName val="0"/>
          <c:showPercent val="0"/>
          <c:showBubbleSize val="0"/>
        </c:dLbls>
        <c:gapWidth val="100"/>
        <c:overlap val="-24"/>
        <c:axId val="560018928"/>
        <c:axId val="560017328"/>
      </c:barChart>
      <c:catAx>
        <c:axId val="560018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17328"/>
        <c:crosses val="autoZero"/>
        <c:auto val="1"/>
        <c:lblAlgn val="ctr"/>
        <c:lblOffset val="100"/>
        <c:noMultiLvlLbl val="0"/>
      </c:catAx>
      <c:valAx>
        <c:axId val="560017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0018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996-4158-8CB2-1B47592D2AE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996-4158-8CB2-1B47592D2AE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Hoja1!$A$13:$A$14</c:f>
              <c:strCache>
                <c:ptCount val="2"/>
                <c:pt idx="0">
                  <c:v>ADMINISTRATIVA</c:v>
                </c:pt>
                <c:pt idx="1">
                  <c:v>NO ENCUESTADOS</c:v>
                </c:pt>
              </c:strCache>
            </c:strRef>
          </c:cat>
          <c:val>
            <c:numRef>
              <c:f>Hoja1!$B$13:$B$14</c:f>
              <c:numCache>
                <c:formatCode>0</c:formatCode>
                <c:ptCount val="2"/>
                <c:pt idx="0">
                  <c:v>13.953488372093023</c:v>
                </c:pt>
                <c:pt idx="1">
                  <c:v>86.046511627906966</c:v>
                </c:pt>
              </c:numCache>
            </c:numRef>
          </c:val>
          <c:extLst>
            <c:ext xmlns:c16="http://schemas.microsoft.com/office/drawing/2014/chart" uri="{C3380CC4-5D6E-409C-BE32-E72D297353CC}">
              <c16:uniqueId val="{00000004-2996-4158-8CB2-1B47592D2AE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53E-492C-83D9-F740301CAAD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53E-492C-83D9-F740301CAAD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Hoja1!$A$16:$A$17</c:f>
              <c:strCache>
                <c:ptCount val="2"/>
                <c:pt idx="0">
                  <c:v>DOCENTES</c:v>
                </c:pt>
                <c:pt idx="1">
                  <c:v>NO ENCUESTADOS</c:v>
                </c:pt>
              </c:strCache>
            </c:strRef>
          </c:cat>
          <c:val>
            <c:numRef>
              <c:f>Hoja1!$B$16:$B$17</c:f>
              <c:numCache>
                <c:formatCode>0</c:formatCode>
                <c:ptCount val="2"/>
                <c:pt idx="0">
                  <c:v>72.093023255813947</c:v>
                </c:pt>
                <c:pt idx="1">
                  <c:v>27.906976744186046</c:v>
                </c:pt>
              </c:numCache>
            </c:numRef>
          </c:val>
          <c:extLst>
            <c:ext xmlns:c16="http://schemas.microsoft.com/office/drawing/2014/chart" uri="{C3380CC4-5D6E-409C-BE32-E72D297353CC}">
              <c16:uniqueId val="{00000004-853E-492C-83D9-F740301CAAD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DIRECTIVAS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C1-487A-A7E2-1413E706439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C1-487A-A7E2-1413E706439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Hoja1!$A$19:$A$20</c:f>
              <c:strCache>
                <c:ptCount val="2"/>
                <c:pt idx="0">
                  <c:v>DIRECTIVAS</c:v>
                </c:pt>
                <c:pt idx="1">
                  <c:v>NO ENCUESTADOS</c:v>
                </c:pt>
              </c:strCache>
            </c:strRef>
          </c:cat>
          <c:val>
            <c:numRef>
              <c:f>Hoja1!$B$19:$B$20</c:f>
              <c:numCache>
                <c:formatCode>0</c:formatCode>
                <c:ptCount val="2"/>
                <c:pt idx="0">
                  <c:v>2.3255813953488373</c:v>
                </c:pt>
                <c:pt idx="1">
                  <c:v>97.674418604651152</c:v>
                </c:pt>
              </c:numCache>
            </c:numRef>
          </c:val>
          <c:extLst>
            <c:ext xmlns:c16="http://schemas.microsoft.com/office/drawing/2014/chart" uri="{C3380CC4-5D6E-409C-BE32-E72D297353CC}">
              <c16:uniqueId val="{00000004-B2C1-487A-A7E2-1413E706439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6">
  <a:schemeClr val="accent3"/>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withinLinear" id="17">
  <a:schemeClr val="accent4"/>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withinLinear" id="15">
  <a:schemeClr val="accent2"/>
</cs:colorStyle>
</file>

<file path=ppt/charts/colors54.xml><?xml version="1.0" encoding="utf-8"?>
<cs:colorStyle xmlns:cs="http://schemas.microsoft.com/office/drawing/2012/chartStyle" xmlns:a="http://schemas.openxmlformats.org/drawingml/2006/main" meth="withinLinear" id="15">
  <a:schemeClr val="accent2"/>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1987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2393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0603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8618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4867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321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3311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89395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249697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408537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777927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3904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 Id="rId9" Type="http://schemas.openxmlformats.org/officeDocument/2006/relationships/chart" Target="../charts/chart9.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4.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DE UNIDAD ACADÉMICA DE MEDICINA HUMANA</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69758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05097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64812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2348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id="{D40988EF-B573-4569-A4EC-7E8E58A16015}"/>
              </a:ext>
            </a:extLst>
          </p:cNvPr>
          <p:cNvGraphicFramePr>
            <a:graphicFrameLocks/>
          </p:cNvGraphicFramePr>
          <p:nvPr>
            <p:extLst>
              <p:ext uri="{D42A27DB-BD31-4B8C-83A1-F6EECF244321}">
                <p14:modId xmlns:p14="http://schemas.microsoft.com/office/powerpoint/2010/main" val="3352892318"/>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id="{32FBDF57-694A-4C4C-8DE3-F5954BB066B1}"/>
              </a:ext>
            </a:extLst>
          </p:cNvPr>
          <p:cNvGraphicFramePr>
            <a:graphicFrameLocks/>
          </p:cNvGraphicFramePr>
          <p:nvPr>
            <p:extLst>
              <p:ext uri="{D42A27DB-BD31-4B8C-83A1-F6EECF244321}">
                <p14:modId xmlns:p14="http://schemas.microsoft.com/office/powerpoint/2010/main" val="1237016404"/>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a:extLst>
              <a:ext uri="{FF2B5EF4-FFF2-40B4-BE49-F238E27FC236}">
                <a16:creationId xmlns:a16="http://schemas.microsoft.com/office/drawing/2014/main" id="{19ABCDF1-B7AF-4B1D-875B-D0853A189CFE}"/>
              </a:ext>
            </a:extLst>
          </p:cNvPr>
          <p:cNvGraphicFramePr>
            <a:graphicFrameLocks/>
          </p:cNvGraphicFramePr>
          <p:nvPr>
            <p:extLst>
              <p:ext uri="{D42A27DB-BD31-4B8C-83A1-F6EECF244321}">
                <p14:modId xmlns:p14="http://schemas.microsoft.com/office/powerpoint/2010/main" val="2652454171"/>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805264"/>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FC26E526-D6A0-47ED-95A9-142F9ABDB673}"/>
              </a:ext>
            </a:extLst>
          </p:cNvPr>
          <p:cNvGraphicFramePr>
            <a:graphicFrameLocks/>
          </p:cNvGraphicFramePr>
          <p:nvPr>
            <p:extLst>
              <p:ext uri="{D42A27DB-BD31-4B8C-83A1-F6EECF244321}">
                <p14:modId xmlns:p14="http://schemas.microsoft.com/office/powerpoint/2010/main" val="2316983219"/>
              </p:ext>
            </p:extLst>
          </p:nvPr>
        </p:nvGraphicFramePr>
        <p:xfrm>
          <a:off x="1124454" y="1485821"/>
          <a:ext cx="7691530" cy="42737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236476" y="1124744"/>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favorable debido a que el 100% de los encuestados se siente </a:t>
            </a:r>
            <a:r>
              <a:rPr lang="es-MX" b="1" dirty="0"/>
              <a:t>orgulloso</a:t>
            </a:r>
            <a:r>
              <a:rPr lang="es-MX" dirty="0"/>
              <a:t> por la institución, además de identificarse la comunidad universitaria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3.-Egresados</a:t>
            </a:r>
          </a:p>
          <a:p>
            <a:pPr algn="just"/>
            <a:r>
              <a:rPr lang="es-MX" dirty="0"/>
              <a:t>Aunque el 12% de la comunidad desconoce el </a:t>
            </a:r>
            <a:r>
              <a:rPr lang="es-MX" b="1" dirty="0"/>
              <a:t>código de ética.</a:t>
            </a:r>
          </a:p>
          <a:p>
            <a:pPr algn="just"/>
            <a:r>
              <a:rPr lang="es-MX" dirty="0"/>
              <a:t>Dentro de los </a:t>
            </a:r>
            <a:r>
              <a:rPr lang="es-MX" b="1" dirty="0"/>
              <a:t>valores</a:t>
            </a:r>
            <a:r>
              <a:rPr lang="es-MX" dirty="0"/>
              <a:t> que conforman al código de ética, se considera el siguiente orden de importancia es en el cual se tienen que ver representados:</a:t>
            </a:r>
          </a:p>
          <a:p>
            <a:pPr marL="742950" lvl="1" indent="-285750" algn="just">
              <a:buFont typeface="Arial" panose="020B0604020202020204" pitchFamily="34" charset="0"/>
              <a:buChar char="•"/>
            </a:pPr>
            <a:r>
              <a:rPr lang="es-MX" dirty="0"/>
              <a:t> 1.-Profesionalismo e integridad</a:t>
            </a:r>
          </a:p>
          <a:p>
            <a:pPr marL="742950" lvl="1" indent="-285750" algn="just">
              <a:buFont typeface="Arial" panose="020B0604020202020204" pitchFamily="34" charset="0"/>
              <a:buChar char="•"/>
            </a:pPr>
            <a:r>
              <a:rPr lang="es-MX" dirty="0"/>
              <a:t> 2.-Transparenci y Rendición</a:t>
            </a:r>
          </a:p>
          <a:p>
            <a:pPr marL="742950" lvl="1" indent="-285750" algn="just">
              <a:buFont typeface="Arial" panose="020B0604020202020204" pitchFamily="34" charset="0"/>
              <a:buChar char="•"/>
            </a:pPr>
            <a:r>
              <a:rPr lang="es-MX" dirty="0"/>
              <a:t> 3.-Responsabilidad</a:t>
            </a:r>
          </a:p>
          <a:p>
            <a:pPr marL="742950" lvl="1" indent="-285750" algn="just">
              <a:buFont typeface="Arial" panose="020B0604020202020204" pitchFamily="34" charset="0"/>
              <a:buChar char="•"/>
            </a:pPr>
            <a:r>
              <a:rPr lang="es-MX" dirty="0"/>
              <a:t> 4.-Lealtad y Compromiso</a:t>
            </a:r>
          </a:p>
          <a:p>
            <a:pPr marL="742950" lvl="1" indent="-285750" algn="just">
              <a:buFont typeface="Arial" panose="020B0604020202020204" pitchFamily="34" charset="0"/>
              <a:buChar char="•"/>
            </a:pPr>
            <a:r>
              <a:rPr lang="es-MX" dirty="0"/>
              <a:t> 5.-Justicia</a:t>
            </a:r>
          </a:p>
          <a:p>
            <a:pPr marL="742950" lvl="1" indent="-285750" algn="just">
              <a:buFont typeface="Arial" panose="020B0604020202020204" pitchFamily="34" charset="0"/>
              <a:buChar char="•"/>
            </a:pPr>
            <a:r>
              <a:rPr lang="es-MX" dirty="0"/>
              <a:t> 6.-Tolerancia</a:t>
            </a:r>
          </a:p>
          <a:p>
            <a:pPr marL="742950" lvl="1" indent="-285750" algn="just">
              <a:buFont typeface="Arial" panose="020B0604020202020204" pitchFamily="34" charset="0"/>
              <a:buChar char="•"/>
            </a:pPr>
            <a:r>
              <a:rPr lang="es-MX" dirty="0"/>
              <a:t> 7.-Equidad</a:t>
            </a:r>
          </a:p>
          <a:p>
            <a:pPr marL="742950" lvl="1" indent="-285750" algn="just">
              <a:buFont typeface="Arial" panose="020B0604020202020204" pitchFamily="34" charset="0"/>
              <a:buChar char="•"/>
            </a:pPr>
            <a:r>
              <a:rPr lang="es-MX" dirty="0"/>
              <a:t>8.-Conciencia Ecológica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6" name="Table 5">
            <a:extLst>
              <a:ext uri="{FF2B5EF4-FFF2-40B4-BE49-F238E27FC236}">
                <a16:creationId xmlns:a16="http://schemas.microsoft.com/office/drawing/2014/main" id="{E1A3DF2A-9FDD-439D-8C99-81A66A356BF0}"/>
              </a:ext>
            </a:extLst>
          </p:cNvPr>
          <p:cNvGraphicFramePr>
            <a:graphicFrameLocks noGrp="1"/>
          </p:cNvGraphicFramePr>
          <p:nvPr>
            <p:extLst>
              <p:ext uri="{D42A27DB-BD31-4B8C-83A1-F6EECF244321}">
                <p14:modId xmlns:p14="http://schemas.microsoft.com/office/powerpoint/2010/main" val="3420104830"/>
              </p:ext>
            </p:extLst>
          </p:nvPr>
        </p:nvGraphicFramePr>
        <p:xfrm>
          <a:off x="2366524" y="1373547"/>
          <a:ext cx="5116214" cy="4146806"/>
        </p:xfrm>
        <a:graphic>
          <a:graphicData uri="http://schemas.openxmlformats.org/drawingml/2006/table">
            <a:tbl>
              <a:tblPr/>
              <a:tblGrid>
                <a:gridCol w="2576871">
                  <a:extLst>
                    <a:ext uri="{9D8B030D-6E8A-4147-A177-3AD203B41FA5}">
                      <a16:colId xmlns:a16="http://schemas.microsoft.com/office/drawing/2014/main" val="1398027650"/>
                    </a:ext>
                  </a:extLst>
                </a:gridCol>
                <a:gridCol w="2539343">
                  <a:extLst>
                    <a:ext uri="{9D8B030D-6E8A-4147-A177-3AD203B41FA5}">
                      <a16:colId xmlns:a16="http://schemas.microsoft.com/office/drawing/2014/main" val="1272664283"/>
                    </a:ext>
                  </a:extLst>
                </a:gridCol>
              </a:tblGrid>
              <a:tr h="595694">
                <a:tc gridSpan="2">
                  <a:txBody>
                    <a:bodyPr/>
                    <a:lstStyle/>
                    <a:p>
                      <a:pPr algn="ctr" rtl="0" fontAlgn="t">
                        <a:spcBef>
                          <a:spcPts val="0"/>
                        </a:spcBef>
                        <a:spcAft>
                          <a:spcPts val="1000"/>
                        </a:spcAft>
                      </a:pPr>
                      <a:r>
                        <a:rPr lang="es-ES" sz="1100" b="0" i="0" u="none" strike="noStrike">
                          <a:solidFill>
                            <a:srgbClr val="000000"/>
                          </a:solidFill>
                          <a:effectLst/>
                          <a:latin typeface="Calibri" panose="020F0502020204030204" pitchFamily="34" charset="0"/>
                        </a:rPr>
                        <a:t>ÁREA : UNIDAD ACADÉMICA DE MEDICINA HUMANA</a:t>
                      </a:r>
                      <a:endParaRPr lang="es-ES">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4064442221"/>
                  </a:ext>
                </a:extLst>
              </a:tr>
              <a:tr h="376228">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TOTAL :</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237</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855107907"/>
                  </a:ext>
                </a:extLst>
              </a:tr>
              <a:tr h="376228">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185</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449438225"/>
                  </a:ext>
                </a:extLst>
              </a:tr>
              <a:tr h="376228">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PORCENTAJE: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88.94</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34641101"/>
                  </a:ext>
                </a:extLst>
              </a:tr>
              <a:tr h="917516">
                <a:tc gridSpan="2">
                  <a:txBody>
                    <a:bodyPr/>
                    <a:lstStyle/>
                    <a:p>
                      <a:pPr algn="ctr" rtl="0" fontAlgn="t">
                        <a:spcBef>
                          <a:spcPts val="0"/>
                        </a:spcBef>
                        <a:spcAft>
                          <a:spcPts val="1000"/>
                        </a:spcAft>
                      </a:pPr>
                      <a:br>
                        <a:rPr lang="es-MX">
                          <a:effectLst/>
                        </a:rPr>
                      </a:br>
                      <a:r>
                        <a:rPr lang="es-MX" sz="1100" b="0" i="0" u="none" strike="noStrike">
                          <a:solidFill>
                            <a:srgbClr val="000000"/>
                          </a:solidFill>
                          <a:effectLst/>
                          <a:latin typeface="Calibri" panose="020F0502020204030204" pitchFamily="34" charset="0"/>
                        </a:rPr>
                        <a:t>PERSONAL EN FUNCIONES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277011243"/>
                  </a:ext>
                </a:extLst>
              </a:tr>
              <a:tr h="376228">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MANUAL:</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8</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017246249"/>
                  </a:ext>
                </a:extLst>
              </a:tr>
              <a:tr h="376228">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ADMINISTRATIVO: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43</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323399455"/>
                  </a:ext>
                </a:extLst>
              </a:tr>
              <a:tr h="376228">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DOCENTE: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129</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69659204"/>
                  </a:ext>
                </a:extLst>
              </a:tr>
              <a:tr h="376228">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DIRECTIVO: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dirty="0">
                          <a:solidFill>
                            <a:srgbClr val="000000"/>
                          </a:solidFill>
                          <a:effectLst/>
                          <a:latin typeface="Calibri" panose="020F0502020204030204" pitchFamily="34" charset="0"/>
                        </a:rPr>
                        <a:t>5</a:t>
                      </a:r>
                      <a:endParaRPr lang="es-MX"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2737272323"/>
                  </a:ext>
                </a:extLst>
              </a:tr>
            </a:tbl>
          </a:graphicData>
        </a:graphic>
      </p:graphicFrame>
      <p:sp>
        <p:nvSpPr>
          <p:cNvPr id="8" name="Rectangle 1">
            <a:extLst>
              <a:ext uri="{FF2B5EF4-FFF2-40B4-BE49-F238E27FC236}">
                <a16:creationId xmlns:a16="http://schemas.microsoft.com/office/drawing/2014/main" id="{B8946FAB-383A-459C-883E-0AE5FE9CC6E3}"/>
              </a:ext>
            </a:extLst>
          </p:cNvPr>
          <p:cNvSpPr>
            <a:spLocks noChangeArrowheads="1"/>
          </p:cNvSpPr>
          <p:nvPr/>
        </p:nvSpPr>
        <p:spPr bwMode="auto">
          <a:xfrm>
            <a:off x="722296" y="2457867"/>
            <a:ext cx="12008717" cy="663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292871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a:extLst>
              <a:ext uri="{FF2B5EF4-FFF2-40B4-BE49-F238E27FC236}">
                <a16:creationId xmlns:a16="http://schemas.microsoft.com/office/drawing/2014/main" id="{0D29518A-D197-4864-9001-B9A9158D2C27}"/>
              </a:ext>
            </a:extLst>
          </p:cNvPr>
          <p:cNvGraphicFramePr>
            <a:graphicFrameLocks/>
          </p:cNvGraphicFramePr>
          <p:nvPr>
            <p:extLst>
              <p:ext uri="{D42A27DB-BD31-4B8C-83A1-F6EECF244321}">
                <p14:modId xmlns:p14="http://schemas.microsoft.com/office/powerpoint/2010/main" val="3129996880"/>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3D3CC287-384E-47B5-8EF0-CB0A5EC0709D}"/>
              </a:ext>
            </a:extLst>
          </p:cNvPr>
          <p:cNvGraphicFramePr>
            <a:graphicFrameLocks/>
          </p:cNvGraphicFramePr>
          <p:nvPr>
            <p:extLst>
              <p:ext uri="{D42A27DB-BD31-4B8C-83A1-F6EECF244321}">
                <p14:modId xmlns:p14="http://schemas.microsoft.com/office/powerpoint/2010/main" val="2216698187"/>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5" name="Gráfico 24">
            <a:extLst>
              <a:ext uri="{FF2B5EF4-FFF2-40B4-BE49-F238E27FC236}">
                <a16:creationId xmlns:a16="http://schemas.microsoft.com/office/drawing/2014/main" id="{893F3E6C-0319-47EC-BEDC-B31C5C0AC5DC}"/>
              </a:ext>
            </a:extLst>
          </p:cNvPr>
          <p:cNvGraphicFramePr>
            <a:graphicFrameLocks/>
          </p:cNvGraphicFramePr>
          <p:nvPr>
            <p:extLst>
              <p:ext uri="{D42A27DB-BD31-4B8C-83A1-F6EECF244321}">
                <p14:modId xmlns:p14="http://schemas.microsoft.com/office/powerpoint/2010/main" val="3914377754"/>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a:extLst>
              <a:ext uri="{FF2B5EF4-FFF2-40B4-BE49-F238E27FC236}">
                <a16:creationId xmlns:a16="http://schemas.microsoft.com/office/drawing/2014/main" id="{5808A757-FDB2-4E35-B609-97792DDC4633}"/>
              </a:ext>
            </a:extLst>
          </p:cNvPr>
          <p:cNvGraphicFramePr>
            <a:graphicFrameLocks/>
          </p:cNvGraphicFramePr>
          <p:nvPr>
            <p:extLst>
              <p:ext uri="{D42A27DB-BD31-4B8C-83A1-F6EECF244321}">
                <p14:modId xmlns:p14="http://schemas.microsoft.com/office/powerpoint/2010/main" val="897588932"/>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a:extLst>
              <a:ext uri="{FF2B5EF4-FFF2-40B4-BE49-F238E27FC236}">
                <a16:creationId xmlns:a16="http://schemas.microsoft.com/office/drawing/2014/main" id="{D597E981-3FAE-4FA8-87CF-154B24BB8792}"/>
              </a:ext>
            </a:extLst>
          </p:cNvPr>
          <p:cNvGraphicFramePr>
            <a:graphicFrameLocks/>
          </p:cNvGraphicFramePr>
          <p:nvPr>
            <p:extLst>
              <p:ext uri="{D42A27DB-BD31-4B8C-83A1-F6EECF244321}">
                <p14:modId xmlns:p14="http://schemas.microsoft.com/office/powerpoint/2010/main" val="1993370359"/>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5" name="Gráfico 24">
            <a:extLst>
              <a:ext uri="{FF2B5EF4-FFF2-40B4-BE49-F238E27FC236}">
                <a16:creationId xmlns:a16="http://schemas.microsoft.com/office/drawing/2014/main" id="{ED5420FE-1137-4D38-A56D-0BE529BD01E4}"/>
              </a:ext>
            </a:extLst>
          </p:cNvPr>
          <p:cNvGraphicFramePr>
            <a:graphicFrameLocks/>
          </p:cNvGraphicFramePr>
          <p:nvPr>
            <p:extLst>
              <p:ext uri="{D42A27DB-BD31-4B8C-83A1-F6EECF244321}">
                <p14:modId xmlns:p14="http://schemas.microsoft.com/office/powerpoint/2010/main" val="2641129550"/>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5" name="Gráfico 24">
            <a:extLst>
              <a:ext uri="{FF2B5EF4-FFF2-40B4-BE49-F238E27FC236}">
                <a16:creationId xmlns:a16="http://schemas.microsoft.com/office/drawing/2014/main" id="{8CB436C0-1957-4753-A22E-8A1C8C476E0D}"/>
              </a:ext>
            </a:extLst>
          </p:cNvPr>
          <p:cNvGraphicFramePr>
            <a:graphicFrameLocks/>
          </p:cNvGraphicFramePr>
          <p:nvPr>
            <p:extLst>
              <p:ext uri="{D42A27DB-BD31-4B8C-83A1-F6EECF244321}">
                <p14:modId xmlns:p14="http://schemas.microsoft.com/office/powerpoint/2010/main" val="820761373"/>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5" name="Gráfico 24">
            <a:extLst>
              <a:ext uri="{FF2B5EF4-FFF2-40B4-BE49-F238E27FC236}">
                <a16:creationId xmlns:a16="http://schemas.microsoft.com/office/drawing/2014/main" id="{5A7093B0-F795-4A6A-B48C-09E55D0E0361}"/>
              </a:ext>
            </a:extLst>
          </p:cNvPr>
          <p:cNvGraphicFramePr>
            <a:graphicFrameLocks/>
          </p:cNvGraphicFramePr>
          <p:nvPr>
            <p:extLst>
              <p:ext uri="{D42A27DB-BD31-4B8C-83A1-F6EECF244321}">
                <p14:modId xmlns:p14="http://schemas.microsoft.com/office/powerpoint/2010/main" val="2675415774"/>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5" name="Gráfico 24">
            <a:extLst>
              <a:ext uri="{FF2B5EF4-FFF2-40B4-BE49-F238E27FC236}">
                <a16:creationId xmlns:a16="http://schemas.microsoft.com/office/drawing/2014/main" id="{7E74AD2A-96EF-4758-8E0A-2521E9A38DC6}"/>
              </a:ext>
            </a:extLst>
          </p:cNvPr>
          <p:cNvGraphicFramePr>
            <a:graphicFrameLocks/>
          </p:cNvGraphicFramePr>
          <p:nvPr>
            <p:extLst>
              <p:ext uri="{D42A27DB-BD31-4B8C-83A1-F6EECF244321}">
                <p14:modId xmlns:p14="http://schemas.microsoft.com/office/powerpoint/2010/main" val="2233933029"/>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557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5" name="Gráfico 24">
            <a:extLst>
              <a:ext uri="{FF2B5EF4-FFF2-40B4-BE49-F238E27FC236}">
                <a16:creationId xmlns:a16="http://schemas.microsoft.com/office/drawing/2014/main" id="{21F25BE5-DAB1-4565-8112-5FCB0130605B}"/>
              </a:ext>
            </a:extLst>
          </p:cNvPr>
          <p:cNvGraphicFramePr>
            <a:graphicFrameLocks/>
          </p:cNvGraphicFramePr>
          <p:nvPr>
            <p:extLst>
              <p:ext uri="{D42A27DB-BD31-4B8C-83A1-F6EECF244321}">
                <p14:modId xmlns:p14="http://schemas.microsoft.com/office/powerpoint/2010/main" val="701217786"/>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97031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entre buena y excelente con oportunidad a mejorar en algunas áreas faltantes, el </a:t>
            </a:r>
            <a:r>
              <a:rPr lang="es-MX" b="1" dirty="0"/>
              <a:t>clima</a:t>
            </a:r>
            <a:r>
              <a:rPr lang="es-MX" dirty="0"/>
              <a:t> del entorno en su mayor parte se encuentra excelente pero también con una oportunidad a mejorar, el </a:t>
            </a:r>
            <a:r>
              <a:rPr lang="es-MX" b="1" dirty="0"/>
              <a:t>ruido</a:t>
            </a:r>
            <a:r>
              <a:rPr lang="es-MX" dirty="0"/>
              <a:t> es adecuado para realizar las diversas labores encomendadas, en lo referente a </a:t>
            </a:r>
            <a:r>
              <a:rPr lang="es-MX" b="1" dirty="0"/>
              <a:t>mobiliario</a:t>
            </a:r>
            <a:r>
              <a:rPr lang="es-MX" dirty="0"/>
              <a:t> se expresa que se cuenta en estado regular hasta excelente, el </a:t>
            </a:r>
            <a:r>
              <a:rPr lang="es-MX" b="1" dirty="0"/>
              <a:t>espacio</a:t>
            </a:r>
            <a:r>
              <a:rPr lang="es-MX" dirty="0"/>
              <a:t> permite realizar las actividades de forma normal, la </a:t>
            </a:r>
            <a:r>
              <a:rPr lang="es-MX" b="1" dirty="0"/>
              <a:t>higiene</a:t>
            </a:r>
            <a:r>
              <a:rPr lang="es-MX" dirty="0"/>
              <a:t> en general es buena, de igual manera la </a:t>
            </a:r>
            <a:r>
              <a:rPr lang="es-MX" b="1" dirty="0"/>
              <a:t>higiene en sanitarios </a:t>
            </a:r>
            <a:r>
              <a:rPr lang="es-MX" dirty="0"/>
              <a:t>pero con oportunidad a mejorar,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así como también la </a:t>
            </a:r>
            <a:r>
              <a:rPr lang="es-MX" b="1" dirty="0"/>
              <a:t>información que se recibe de las comisiones de seguridad e higiene </a:t>
            </a:r>
            <a:r>
              <a:rPr lang="es-MX" dirty="0"/>
              <a:t>además de contar con oportunidad de mejorar.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7390FCB0-8761-4E3C-BA8D-BF5B1A6235D9}"/>
              </a:ext>
            </a:extLst>
          </p:cNvPr>
          <p:cNvGraphicFramePr>
            <a:graphicFrameLocks/>
          </p:cNvGraphicFramePr>
          <p:nvPr>
            <p:extLst>
              <p:ext uri="{D42A27DB-BD31-4B8C-83A1-F6EECF244321}">
                <p14:modId xmlns:p14="http://schemas.microsoft.com/office/powerpoint/2010/main" val="1626143062"/>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8B3C4EB4-02D4-4328-B1CB-D3A163AF3025}"/>
              </a:ext>
            </a:extLst>
          </p:cNvPr>
          <p:cNvGraphicFramePr>
            <a:graphicFrameLocks/>
          </p:cNvGraphicFramePr>
          <p:nvPr>
            <p:extLst>
              <p:ext uri="{D42A27DB-BD31-4B8C-83A1-F6EECF244321}">
                <p14:modId xmlns:p14="http://schemas.microsoft.com/office/powerpoint/2010/main" val="1432814920"/>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a:extLst>
              <a:ext uri="{FF2B5EF4-FFF2-40B4-BE49-F238E27FC236}">
                <a16:creationId xmlns:a16="http://schemas.microsoft.com/office/drawing/2014/main" id="{772BC54C-7CBA-48FB-AA84-2F4013E0150A}"/>
              </a:ext>
            </a:extLst>
          </p:cNvPr>
          <p:cNvGraphicFramePr>
            <a:graphicFrameLocks/>
          </p:cNvGraphicFramePr>
          <p:nvPr>
            <p:extLst>
              <p:ext uri="{D42A27DB-BD31-4B8C-83A1-F6EECF244321}">
                <p14:modId xmlns:p14="http://schemas.microsoft.com/office/powerpoint/2010/main" val="1334611993"/>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6B6183A3-2660-411A-9EC4-406C7CBA3EBE}"/>
              </a:ext>
            </a:extLst>
          </p:cNvPr>
          <p:cNvGraphicFramePr>
            <a:graphicFrameLocks/>
          </p:cNvGraphicFramePr>
          <p:nvPr>
            <p:extLst>
              <p:ext uri="{D42A27DB-BD31-4B8C-83A1-F6EECF244321}">
                <p14:modId xmlns:p14="http://schemas.microsoft.com/office/powerpoint/2010/main" val="3114935801"/>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4757603E-94DB-45B0-860F-0E11A352F8CC}"/>
              </a:ext>
            </a:extLst>
          </p:cNvPr>
          <p:cNvGraphicFramePr>
            <a:graphicFrameLocks/>
          </p:cNvGraphicFramePr>
          <p:nvPr>
            <p:extLst>
              <p:ext uri="{D42A27DB-BD31-4B8C-83A1-F6EECF244321}">
                <p14:modId xmlns:p14="http://schemas.microsoft.com/office/powerpoint/2010/main" val="3406303765"/>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6AC12966-4E40-49B7-A47B-94CAA39A4073}"/>
              </a:ext>
            </a:extLst>
          </p:cNvPr>
          <p:cNvGraphicFramePr>
            <a:graphicFrameLocks/>
          </p:cNvGraphicFramePr>
          <p:nvPr>
            <p:extLst>
              <p:ext uri="{D42A27DB-BD31-4B8C-83A1-F6EECF244321}">
                <p14:modId xmlns:p14="http://schemas.microsoft.com/office/powerpoint/2010/main" val="4152096405"/>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7" name="Gráfico 26">
            <a:extLst>
              <a:ext uri="{FF2B5EF4-FFF2-40B4-BE49-F238E27FC236}">
                <a16:creationId xmlns:a16="http://schemas.microsoft.com/office/drawing/2014/main" id="{BB994E99-E8D4-4A95-B529-19194603EA8A}"/>
              </a:ext>
            </a:extLst>
          </p:cNvPr>
          <p:cNvGraphicFramePr>
            <a:graphicFrameLocks/>
          </p:cNvGraphicFramePr>
          <p:nvPr>
            <p:extLst>
              <p:ext uri="{D42A27DB-BD31-4B8C-83A1-F6EECF244321}">
                <p14:modId xmlns:p14="http://schemas.microsoft.com/office/powerpoint/2010/main" val="3073889548"/>
              </p:ext>
            </p:extLst>
          </p:nvPr>
        </p:nvGraphicFramePr>
        <p:xfrm>
          <a:off x="2286000" y="2058987"/>
          <a:ext cx="4572000" cy="2740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72074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5D5693DC-1FE5-4A80-B00A-D84C197959B6}"/>
              </a:ext>
            </a:extLst>
          </p:cNvPr>
          <p:cNvGraphicFramePr>
            <a:graphicFrameLocks/>
          </p:cNvGraphicFramePr>
          <p:nvPr>
            <p:extLst>
              <p:ext uri="{D42A27DB-BD31-4B8C-83A1-F6EECF244321}">
                <p14:modId xmlns:p14="http://schemas.microsoft.com/office/powerpoint/2010/main" val="3223276686"/>
              </p:ext>
            </p:extLst>
          </p:nvPr>
        </p:nvGraphicFramePr>
        <p:xfrm>
          <a:off x="2286000" y="2058987"/>
          <a:ext cx="4572000" cy="2740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casi el 32% menciona que es en algunas veces y un 2%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casi en su totalidad, presentándose una oportunidad de mejora ya que solo un 25% expresa que solo es en algunas ocasiones.</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5078313"/>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el 48% menciona que algunas veces.</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poco mas del 46% menciona que algunas veces.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25% menciona que algunas veces.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contando con una oportunidad a mejorar ya que el 25% indica que se le entrega en algunas veces.</a:t>
            </a:r>
          </a:p>
          <a:p>
            <a:pPr marL="285750" indent="-285750" algn="just">
              <a:buFont typeface="Arial" panose="020B0604020202020204" pitchFamily="34" charset="0"/>
              <a:buChar char="•"/>
            </a:pPr>
            <a:r>
              <a:rPr lang="es-MX" dirty="0"/>
              <a:t>De igual manera se proporciona en tiempo y forma el </a:t>
            </a:r>
            <a:r>
              <a:rPr lang="es-MX" b="1" dirty="0"/>
              <a:t>equipo o herramientas necesarias para realizar sus funciones</a:t>
            </a:r>
            <a:r>
              <a:rPr lang="es-MX" dirty="0"/>
              <a:t>, contando con oportunidad a mejorar ya que el 38% indica que se le entrega en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5" name="Gráfico 24">
            <a:extLst>
              <a:ext uri="{FF2B5EF4-FFF2-40B4-BE49-F238E27FC236}">
                <a16:creationId xmlns:a16="http://schemas.microsoft.com/office/drawing/2014/main" id="{794B068A-1423-433A-9D1A-FFDD2C88F532}"/>
              </a:ext>
            </a:extLst>
          </p:cNvPr>
          <p:cNvGraphicFramePr>
            <a:graphicFrameLocks/>
          </p:cNvGraphicFramePr>
          <p:nvPr>
            <p:extLst>
              <p:ext uri="{D42A27DB-BD31-4B8C-83A1-F6EECF244321}">
                <p14:modId xmlns:p14="http://schemas.microsoft.com/office/powerpoint/2010/main" val="1738490747"/>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a:extLst>
              <a:ext uri="{FF2B5EF4-FFF2-40B4-BE49-F238E27FC236}">
                <a16:creationId xmlns:a16="http://schemas.microsoft.com/office/drawing/2014/main" id="{396FB675-6604-438B-850B-D8313ACB429B}"/>
              </a:ext>
            </a:extLst>
          </p:cNvPr>
          <p:cNvGraphicFramePr>
            <a:graphicFrameLocks/>
          </p:cNvGraphicFramePr>
          <p:nvPr>
            <p:extLst>
              <p:ext uri="{D42A27DB-BD31-4B8C-83A1-F6EECF244321}">
                <p14:modId xmlns:p14="http://schemas.microsoft.com/office/powerpoint/2010/main" val="3134314013"/>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a:extLst>
              <a:ext uri="{FF2B5EF4-FFF2-40B4-BE49-F238E27FC236}">
                <a16:creationId xmlns:a16="http://schemas.microsoft.com/office/drawing/2014/main" id="{0A35B6E2-F097-42B1-A61E-7821D801D9A3}"/>
              </a:ext>
            </a:extLst>
          </p:cNvPr>
          <p:cNvGraphicFramePr>
            <a:graphicFrameLocks/>
          </p:cNvGraphicFramePr>
          <p:nvPr>
            <p:extLst>
              <p:ext uri="{D42A27DB-BD31-4B8C-83A1-F6EECF244321}">
                <p14:modId xmlns:p14="http://schemas.microsoft.com/office/powerpoint/2010/main" val="2174342084"/>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5" name="Gráfico 24">
            <a:extLst>
              <a:ext uri="{FF2B5EF4-FFF2-40B4-BE49-F238E27FC236}">
                <a16:creationId xmlns:a16="http://schemas.microsoft.com/office/drawing/2014/main" id="{7E1F52FA-0049-455A-94C4-32DD2E8EB9D5}"/>
              </a:ext>
            </a:extLst>
          </p:cNvPr>
          <p:cNvGraphicFramePr>
            <a:graphicFrameLocks/>
          </p:cNvGraphicFramePr>
          <p:nvPr>
            <p:extLst>
              <p:ext uri="{D42A27DB-BD31-4B8C-83A1-F6EECF244321}">
                <p14:modId xmlns:p14="http://schemas.microsoft.com/office/powerpoint/2010/main" val="3189515400"/>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5" name="Gráfico 24">
            <a:extLst>
              <a:ext uri="{FF2B5EF4-FFF2-40B4-BE49-F238E27FC236}">
                <a16:creationId xmlns:a16="http://schemas.microsoft.com/office/drawing/2014/main" id="{51475122-E5DA-4A7E-8E3F-CF57EB60A604}"/>
              </a:ext>
            </a:extLst>
          </p:cNvPr>
          <p:cNvGraphicFramePr>
            <a:graphicFrameLocks/>
          </p:cNvGraphicFramePr>
          <p:nvPr>
            <p:extLst>
              <p:ext uri="{D42A27DB-BD31-4B8C-83A1-F6EECF244321}">
                <p14:modId xmlns:p14="http://schemas.microsoft.com/office/powerpoint/2010/main" val="2471663152"/>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de Medicina Humana</a:t>
            </a:r>
          </a:p>
        </p:txBody>
      </p:sp>
    </p:spTree>
    <p:extLst>
      <p:ext uri="{BB962C8B-B14F-4D97-AF65-F5344CB8AC3E}">
        <p14:creationId xmlns:p14="http://schemas.microsoft.com/office/powerpoint/2010/main" val="1049543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8D2D2E0F-B703-4760-BCF3-F41E9BFD4DF7}"/>
              </a:ext>
            </a:extLst>
          </p:cNvPr>
          <p:cNvGraphicFramePr>
            <a:graphicFrameLocks/>
          </p:cNvGraphicFramePr>
          <p:nvPr>
            <p:extLst>
              <p:ext uri="{D42A27DB-BD31-4B8C-83A1-F6EECF244321}">
                <p14:modId xmlns:p14="http://schemas.microsoft.com/office/powerpoint/2010/main" val="1364892872"/>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5" name="Gráfico 24">
            <a:extLst>
              <a:ext uri="{FF2B5EF4-FFF2-40B4-BE49-F238E27FC236}">
                <a16:creationId xmlns:a16="http://schemas.microsoft.com/office/drawing/2014/main" id="{EA805815-29C1-4E14-AF96-83521650572D}"/>
              </a:ext>
            </a:extLst>
          </p:cNvPr>
          <p:cNvGraphicFramePr>
            <a:graphicFrameLocks/>
          </p:cNvGraphicFramePr>
          <p:nvPr>
            <p:extLst>
              <p:ext uri="{D42A27DB-BD31-4B8C-83A1-F6EECF244321}">
                <p14:modId xmlns:p14="http://schemas.microsoft.com/office/powerpoint/2010/main" val="3135477395"/>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 un bajo número de </a:t>
            </a:r>
            <a:r>
              <a:rPr lang="es-MX" b="1" dirty="0"/>
              <a:t>situaciones de conflicto </a:t>
            </a:r>
            <a:r>
              <a:rPr lang="es-MX" dirty="0"/>
              <a:t>, pero que estas situaciones de </a:t>
            </a:r>
            <a:r>
              <a:rPr lang="es-MX" b="1" dirty="0"/>
              <a:t>conflicto afectan el ambiente </a:t>
            </a:r>
            <a:r>
              <a:rPr lang="es-MX" dirty="0"/>
              <a:t>de trabajo regularmente, los encuestados clasificaron la siguiente </a:t>
            </a:r>
            <a:r>
              <a:rPr lang="es-MX" b="1" dirty="0"/>
              <a:t>tipificación</a:t>
            </a:r>
            <a:r>
              <a:rPr lang="es-MX" dirty="0"/>
              <a:t> de conflictos jerarquizándolos de la siguiente manera: 1.-conflictos con institucional, 2.-conflictos compañeros, 3.-conflictos estudiantes,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a:extLst>
              <a:ext uri="{FF2B5EF4-FFF2-40B4-BE49-F238E27FC236}">
                <a16:creationId xmlns:a16="http://schemas.microsoft.com/office/drawing/2014/main" id="{ECCF0E36-0526-4BC3-9641-A2A7363B6FE5}"/>
              </a:ext>
            </a:extLst>
          </p:cNvPr>
          <p:cNvGraphicFramePr>
            <a:graphicFrameLocks/>
          </p:cNvGraphicFramePr>
          <p:nvPr>
            <p:extLst>
              <p:ext uri="{D42A27DB-BD31-4B8C-83A1-F6EECF244321}">
                <p14:modId xmlns:p14="http://schemas.microsoft.com/office/powerpoint/2010/main" val="3036879812"/>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5" name="Gráfico 24">
            <a:extLst>
              <a:ext uri="{FF2B5EF4-FFF2-40B4-BE49-F238E27FC236}">
                <a16:creationId xmlns:a16="http://schemas.microsoft.com/office/drawing/2014/main" id="{2CE7A513-326D-4605-B557-8F0372770901}"/>
              </a:ext>
            </a:extLst>
          </p:cNvPr>
          <p:cNvGraphicFramePr>
            <a:graphicFrameLocks/>
          </p:cNvGraphicFramePr>
          <p:nvPr>
            <p:extLst>
              <p:ext uri="{D42A27DB-BD31-4B8C-83A1-F6EECF244321}">
                <p14:modId xmlns:p14="http://schemas.microsoft.com/office/powerpoint/2010/main" val="3935711242"/>
              </p:ext>
            </p:extLst>
          </p:nvPr>
        </p:nvGraphicFramePr>
        <p:xfrm>
          <a:off x="2286000" y="2058987"/>
          <a:ext cx="4572000" cy="2740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5" name="Gráfico 24">
            <a:extLst>
              <a:ext uri="{FF2B5EF4-FFF2-40B4-BE49-F238E27FC236}">
                <a16:creationId xmlns:a16="http://schemas.microsoft.com/office/drawing/2014/main" id="{A0878CC9-9BB5-4385-BD96-BF8EDBF12388}"/>
              </a:ext>
            </a:extLst>
          </p:cNvPr>
          <p:cNvGraphicFramePr>
            <a:graphicFrameLocks/>
          </p:cNvGraphicFramePr>
          <p:nvPr>
            <p:extLst>
              <p:ext uri="{D42A27DB-BD31-4B8C-83A1-F6EECF244321}">
                <p14:modId xmlns:p14="http://schemas.microsoft.com/office/powerpoint/2010/main" val="4033175787"/>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5" name="Gráfico 24">
            <a:extLst>
              <a:ext uri="{FF2B5EF4-FFF2-40B4-BE49-F238E27FC236}">
                <a16:creationId xmlns:a16="http://schemas.microsoft.com/office/drawing/2014/main" id="{9377124F-873D-4918-B2ED-CB6348EDBE12}"/>
              </a:ext>
            </a:extLst>
          </p:cNvPr>
          <p:cNvGraphicFramePr>
            <a:graphicFrameLocks/>
          </p:cNvGraphicFramePr>
          <p:nvPr>
            <p:extLst>
              <p:ext uri="{D42A27DB-BD31-4B8C-83A1-F6EECF244321}">
                <p14:modId xmlns:p14="http://schemas.microsoft.com/office/powerpoint/2010/main" val="2561848659"/>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5" name="Gráfico 24">
            <a:extLst>
              <a:ext uri="{FF2B5EF4-FFF2-40B4-BE49-F238E27FC236}">
                <a16:creationId xmlns:a16="http://schemas.microsoft.com/office/drawing/2014/main" id="{177549F4-E8EF-4830-ABAC-E2A27875B126}"/>
              </a:ext>
            </a:extLst>
          </p:cNvPr>
          <p:cNvGraphicFramePr>
            <a:graphicFrameLocks/>
          </p:cNvGraphicFramePr>
          <p:nvPr>
            <p:extLst>
              <p:ext uri="{D42A27DB-BD31-4B8C-83A1-F6EECF244321}">
                <p14:modId xmlns:p14="http://schemas.microsoft.com/office/powerpoint/2010/main" val="904827860"/>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5" name="Gráfico 24">
            <a:extLst>
              <a:ext uri="{FF2B5EF4-FFF2-40B4-BE49-F238E27FC236}">
                <a16:creationId xmlns:a16="http://schemas.microsoft.com/office/drawing/2014/main" id="{D015B322-D89B-4FE5-9EBE-1492C179E356}"/>
              </a:ext>
            </a:extLst>
          </p:cNvPr>
          <p:cNvGraphicFramePr>
            <a:graphicFrameLocks/>
          </p:cNvGraphicFramePr>
          <p:nvPr>
            <p:extLst>
              <p:ext uri="{D42A27DB-BD31-4B8C-83A1-F6EECF244321}">
                <p14:modId xmlns:p14="http://schemas.microsoft.com/office/powerpoint/2010/main" val="2247558833"/>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271047378"/>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39309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3" name="Gráfico 22">
            <a:extLst>
              <a:ext uri="{FF2B5EF4-FFF2-40B4-BE49-F238E27FC236}">
                <a16:creationId xmlns:a16="http://schemas.microsoft.com/office/drawing/2014/main" id="{7425E1D7-A6DB-46A0-ADB4-8D0C40B33E6A}"/>
              </a:ext>
            </a:extLst>
          </p:cNvPr>
          <p:cNvGraphicFramePr>
            <a:graphicFrameLocks/>
          </p:cNvGraphicFramePr>
          <p:nvPr>
            <p:extLst>
              <p:ext uri="{D42A27DB-BD31-4B8C-83A1-F6EECF244321}">
                <p14:modId xmlns:p14="http://schemas.microsoft.com/office/powerpoint/2010/main" val="2201989736"/>
              </p:ext>
            </p:extLst>
          </p:nvPr>
        </p:nvGraphicFramePr>
        <p:xfrm>
          <a:off x="2286000" y="2112962"/>
          <a:ext cx="4572000" cy="26320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 </a:t>
            </a:r>
            <a:r>
              <a:rPr lang="es-MX" dirty="0"/>
              <a:t>de forma regular,</a:t>
            </a:r>
            <a:r>
              <a:rPr lang="es-MX" b="1" dirty="0"/>
              <a:t> </a:t>
            </a:r>
            <a:r>
              <a:rPr lang="es-MX" dirty="0"/>
              <a:t>además de expresarse que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5" name="Gráfico 24">
            <a:extLst>
              <a:ext uri="{FF2B5EF4-FFF2-40B4-BE49-F238E27FC236}">
                <a16:creationId xmlns:a16="http://schemas.microsoft.com/office/drawing/2014/main" id="{14FE165E-CFEA-47F6-A355-0BFD2AECA259}"/>
              </a:ext>
            </a:extLst>
          </p:cNvPr>
          <p:cNvGraphicFramePr>
            <a:graphicFrameLocks/>
          </p:cNvGraphicFramePr>
          <p:nvPr>
            <p:extLst>
              <p:ext uri="{D42A27DB-BD31-4B8C-83A1-F6EECF244321}">
                <p14:modId xmlns:p14="http://schemas.microsoft.com/office/powerpoint/2010/main" val="2952246344"/>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5" name="Gráfico 24">
            <a:extLst>
              <a:ext uri="{FF2B5EF4-FFF2-40B4-BE49-F238E27FC236}">
                <a16:creationId xmlns:a16="http://schemas.microsoft.com/office/drawing/2014/main" id="{584608A9-06A9-492F-BC09-B28D4D38194B}"/>
              </a:ext>
            </a:extLst>
          </p:cNvPr>
          <p:cNvGraphicFramePr>
            <a:graphicFrameLocks/>
          </p:cNvGraphicFramePr>
          <p:nvPr>
            <p:extLst>
              <p:ext uri="{D42A27DB-BD31-4B8C-83A1-F6EECF244321}">
                <p14:modId xmlns:p14="http://schemas.microsoft.com/office/powerpoint/2010/main" val="298409320"/>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5" name="Gráfico 24">
            <a:extLst>
              <a:ext uri="{FF2B5EF4-FFF2-40B4-BE49-F238E27FC236}">
                <a16:creationId xmlns:a16="http://schemas.microsoft.com/office/drawing/2014/main" id="{B4522780-B40B-4814-AAED-36A029DA22D4}"/>
              </a:ext>
            </a:extLst>
          </p:cNvPr>
          <p:cNvGraphicFramePr>
            <a:graphicFrameLocks/>
          </p:cNvGraphicFramePr>
          <p:nvPr>
            <p:extLst>
              <p:ext uri="{D42A27DB-BD31-4B8C-83A1-F6EECF244321}">
                <p14:modId xmlns:p14="http://schemas.microsoft.com/office/powerpoint/2010/main" val="2570282566"/>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5" name="Gráfico 24">
            <a:extLst>
              <a:ext uri="{FF2B5EF4-FFF2-40B4-BE49-F238E27FC236}">
                <a16:creationId xmlns:a16="http://schemas.microsoft.com/office/drawing/2014/main" id="{733400F2-20A8-486F-9B7C-715E13D64903}"/>
              </a:ext>
            </a:extLst>
          </p:cNvPr>
          <p:cNvGraphicFramePr>
            <a:graphicFrameLocks/>
          </p:cNvGraphicFramePr>
          <p:nvPr>
            <p:extLst>
              <p:ext uri="{D42A27DB-BD31-4B8C-83A1-F6EECF244321}">
                <p14:modId xmlns:p14="http://schemas.microsoft.com/office/powerpoint/2010/main" val="1040474268"/>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5" name="Gráfico 24">
            <a:extLst>
              <a:ext uri="{FF2B5EF4-FFF2-40B4-BE49-F238E27FC236}">
                <a16:creationId xmlns:a16="http://schemas.microsoft.com/office/drawing/2014/main" id="{103FD564-053B-4472-9DCB-E2A4817D1166}"/>
              </a:ext>
            </a:extLst>
          </p:cNvPr>
          <p:cNvGraphicFramePr>
            <a:graphicFrameLocks/>
          </p:cNvGraphicFramePr>
          <p:nvPr>
            <p:extLst>
              <p:ext uri="{D42A27DB-BD31-4B8C-83A1-F6EECF244321}">
                <p14:modId xmlns:p14="http://schemas.microsoft.com/office/powerpoint/2010/main" val="754388378"/>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a:extLst>
              <a:ext uri="{FF2B5EF4-FFF2-40B4-BE49-F238E27FC236}">
                <a16:creationId xmlns:a16="http://schemas.microsoft.com/office/drawing/2014/main" id="{17114C6C-C1BB-4C69-9BBA-3C4F974E118E}"/>
              </a:ext>
            </a:extLst>
          </p:cNvPr>
          <p:cNvGraphicFramePr>
            <a:graphicFrameLocks/>
          </p:cNvGraphicFramePr>
          <p:nvPr>
            <p:extLst>
              <p:ext uri="{D42A27DB-BD31-4B8C-83A1-F6EECF244321}">
                <p14:modId xmlns:p14="http://schemas.microsoft.com/office/powerpoint/2010/main" val="544787511"/>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id="{6CB805F8-1099-4004-A172-9C863B833A46}"/>
              </a:ext>
            </a:extLst>
          </p:cNvPr>
          <p:cNvGraphicFramePr>
            <a:graphicFrameLocks/>
          </p:cNvGraphicFramePr>
          <p:nvPr>
            <p:extLst>
              <p:ext uri="{D42A27DB-BD31-4B8C-83A1-F6EECF244321}">
                <p14:modId xmlns:p14="http://schemas.microsoft.com/office/powerpoint/2010/main" val="1554167132"/>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3775325619"/>
              </p:ext>
            </p:extLst>
          </p:nvPr>
        </p:nvGraphicFramePr>
        <p:xfrm>
          <a:off x="535743" y="3296551"/>
          <a:ext cx="3254765" cy="21045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903805482"/>
              </p:ext>
            </p:extLst>
          </p:nvPr>
        </p:nvGraphicFramePr>
        <p:xfrm>
          <a:off x="2180090" y="4457013"/>
          <a:ext cx="3283566" cy="21125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Gráfico 25">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4184348722"/>
              </p:ext>
            </p:extLst>
          </p:nvPr>
        </p:nvGraphicFramePr>
        <p:xfrm>
          <a:off x="4036779" y="3350121"/>
          <a:ext cx="3254765" cy="210457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Gráfico 26">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1382563930"/>
              </p:ext>
            </p:extLst>
          </p:nvPr>
        </p:nvGraphicFramePr>
        <p:xfrm>
          <a:off x="5604578" y="4449531"/>
          <a:ext cx="3254765" cy="210457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635376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5" name="Gráfico 24">
            <a:extLst>
              <a:ext uri="{FF2B5EF4-FFF2-40B4-BE49-F238E27FC236}">
                <a16:creationId xmlns:a16="http://schemas.microsoft.com/office/drawing/2014/main" id="{B0561C0B-A346-4852-ADB5-FD55CC64AFC0}"/>
              </a:ext>
            </a:extLst>
          </p:cNvPr>
          <p:cNvGraphicFramePr>
            <a:graphicFrameLocks/>
          </p:cNvGraphicFramePr>
          <p:nvPr>
            <p:extLst>
              <p:ext uri="{D42A27DB-BD31-4B8C-83A1-F6EECF244321}">
                <p14:modId xmlns:p14="http://schemas.microsoft.com/office/powerpoint/2010/main" val="4037163131"/>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5" name="Gráfico 24">
            <a:extLst>
              <a:ext uri="{FF2B5EF4-FFF2-40B4-BE49-F238E27FC236}">
                <a16:creationId xmlns:a16="http://schemas.microsoft.com/office/drawing/2014/main" id="{50D22782-2BCF-4175-8E75-A7A375D66A42}"/>
              </a:ext>
            </a:extLst>
          </p:cNvPr>
          <p:cNvGraphicFramePr>
            <a:graphicFrameLocks/>
          </p:cNvGraphicFramePr>
          <p:nvPr>
            <p:extLst>
              <p:ext uri="{D42A27DB-BD31-4B8C-83A1-F6EECF244321}">
                <p14:modId xmlns:p14="http://schemas.microsoft.com/office/powerpoint/2010/main" val="771805426"/>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más del 90% de los que contestaron la encuesta no consideran algún posible </a:t>
            </a:r>
            <a:r>
              <a:rPr lang="es-MX" b="1" dirty="0"/>
              <a:t>cambio de área</a:t>
            </a:r>
            <a:r>
              <a:rPr lang="es-MX" dirty="0"/>
              <a:t>,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mas del 10%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11% no ha sido convocado, en un buen porcentaje se dice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BF35B76F-05F8-428F-9152-DBC38978FAA8}"/>
              </a:ext>
            </a:extLst>
          </p:cNvPr>
          <p:cNvGraphicFramePr>
            <a:graphicFrameLocks/>
          </p:cNvGraphicFramePr>
          <p:nvPr>
            <p:extLst>
              <p:ext uri="{D42A27DB-BD31-4B8C-83A1-F6EECF244321}">
                <p14:modId xmlns:p14="http://schemas.microsoft.com/office/powerpoint/2010/main" val="2036955932"/>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091D8814-4548-4931-A0D4-81E3E0F814FF}"/>
              </a:ext>
            </a:extLst>
          </p:cNvPr>
          <p:cNvGraphicFramePr>
            <a:graphicFrameLocks/>
          </p:cNvGraphicFramePr>
          <p:nvPr>
            <p:extLst>
              <p:ext uri="{D42A27DB-BD31-4B8C-83A1-F6EECF244321}">
                <p14:modId xmlns:p14="http://schemas.microsoft.com/office/powerpoint/2010/main" val="2467428726"/>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B8A0E58D-1DBD-420A-8E0C-69CED442131D}"/>
              </a:ext>
            </a:extLst>
          </p:cNvPr>
          <p:cNvGraphicFramePr>
            <a:graphicFrameLocks/>
          </p:cNvGraphicFramePr>
          <p:nvPr>
            <p:extLst>
              <p:ext uri="{D42A27DB-BD31-4B8C-83A1-F6EECF244321}">
                <p14:modId xmlns:p14="http://schemas.microsoft.com/office/powerpoint/2010/main" val="2194989633"/>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907704" y="5493967"/>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5C6EAE9C-7F97-4AB8-9029-FCA449417D94}"/>
              </a:ext>
            </a:extLst>
          </p:cNvPr>
          <p:cNvGraphicFramePr>
            <a:graphicFrameLocks/>
          </p:cNvGraphicFramePr>
          <p:nvPr>
            <p:extLst>
              <p:ext uri="{D42A27DB-BD31-4B8C-83A1-F6EECF244321}">
                <p14:modId xmlns:p14="http://schemas.microsoft.com/office/powerpoint/2010/main" val="983538737"/>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0A307B4-F78D-40BB-A7E0-9C948F87707D}"/>
              </a:ext>
            </a:extLst>
          </p:cNvPr>
          <p:cNvGraphicFramePr>
            <a:graphicFrameLocks/>
          </p:cNvGraphicFramePr>
          <p:nvPr>
            <p:extLst>
              <p:ext uri="{D42A27DB-BD31-4B8C-83A1-F6EECF244321}">
                <p14:modId xmlns:p14="http://schemas.microsoft.com/office/powerpoint/2010/main" val="4116371095"/>
              </p:ext>
            </p:extLst>
          </p:nvPr>
        </p:nvGraphicFramePr>
        <p:xfrm>
          <a:off x="2286000" y="2052637"/>
          <a:ext cx="4572000" cy="27527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DAF0479E-6062-4FC2-A616-4C003ABCC019}"/>
              </a:ext>
            </a:extLst>
          </p:cNvPr>
          <p:cNvGraphicFramePr>
            <a:graphicFrameLocks/>
          </p:cNvGraphicFramePr>
          <p:nvPr>
            <p:extLst>
              <p:ext uri="{D42A27DB-BD31-4B8C-83A1-F6EECF244321}">
                <p14:modId xmlns:p14="http://schemas.microsoft.com/office/powerpoint/2010/main" val="3368896308"/>
              </p:ext>
            </p:extLst>
          </p:nvPr>
        </p:nvGraphicFramePr>
        <p:xfrm>
          <a:off x="2286000" y="2052637"/>
          <a:ext cx="4572000" cy="27527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28595875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A74DF530-4A16-405C-834D-058A053501CB}"/>
              </a:ext>
            </a:extLst>
          </p:cNvPr>
          <p:cNvGraphicFramePr>
            <a:graphicFrameLocks/>
          </p:cNvGraphicFramePr>
          <p:nvPr>
            <p:extLst>
              <p:ext uri="{D42A27DB-BD31-4B8C-83A1-F6EECF244321}">
                <p14:modId xmlns:p14="http://schemas.microsoft.com/office/powerpoint/2010/main" val="1192955675"/>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9B059DEC-3D1A-48AE-AC4A-6490E251B22D}"/>
              </a:ext>
            </a:extLst>
          </p:cNvPr>
          <p:cNvGraphicFramePr>
            <a:graphicFrameLocks/>
          </p:cNvGraphicFramePr>
          <p:nvPr>
            <p:extLst>
              <p:ext uri="{D42A27DB-BD31-4B8C-83A1-F6EECF244321}">
                <p14:modId xmlns:p14="http://schemas.microsoft.com/office/powerpoint/2010/main" val="4189850674"/>
              </p:ext>
            </p:extLst>
          </p:nvPr>
        </p:nvGraphicFramePr>
        <p:xfrm>
          <a:off x="2286000" y="2054225"/>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93EBE82A-4D15-4456-B475-8938659B5E92}"/>
              </a:ext>
            </a:extLst>
          </p:cNvPr>
          <p:cNvGraphicFramePr>
            <a:graphicFrameLocks/>
          </p:cNvGraphicFramePr>
          <p:nvPr>
            <p:extLst>
              <p:ext uri="{D42A27DB-BD31-4B8C-83A1-F6EECF244321}">
                <p14:modId xmlns:p14="http://schemas.microsoft.com/office/powerpoint/2010/main" val="1437837521"/>
              </p:ext>
            </p:extLst>
          </p:nvPr>
        </p:nvGraphicFramePr>
        <p:xfrm>
          <a:off x="2286000" y="2055812"/>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a:extLst>
              <a:ext uri="{FF2B5EF4-FFF2-40B4-BE49-F238E27FC236}">
                <a16:creationId xmlns:a16="http://schemas.microsoft.com/office/drawing/2014/main" id="{05C14E5B-82E9-4532-BC0D-7BC5EFEDB901}"/>
              </a:ext>
            </a:extLst>
          </p:cNvPr>
          <p:cNvGraphicFramePr>
            <a:graphicFrameLocks/>
          </p:cNvGraphicFramePr>
          <p:nvPr>
            <p:extLst>
              <p:ext uri="{D42A27DB-BD31-4B8C-83A1-F6EECF244321}">
                <p14:modId xmlns:p14="http://schemas.microsoft.com/office/powerpoint/2010/main" val="1252873591"/>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85%</a:t>
            </a:r>
          </a:p>
          <a:p>
            <a:pPr marL="742950" lvl="1" indent="-285750" algn="just">
              <a:buFont typeface="Arial" panose="020B0604020202020204" pitchFamily="34" charset="0"/>
              <a:buChar char="•"/>
            </a:pPr>
            <a:r>
              <a:rPr lang="es-MX" b="1" dirty="0"/>
              <a:t>Olores desagradables </a:t>
            </a:r>
            <a:r>
              <a:rPr lang="es-MX" dirty="0"/>
              <a:t>en </a:t>
            </a:r>
            <a:r>
              <a:rPr lang="es-MX"/>
              <a:t>un </a:t>
            </a:r>
            <a:r>
              <a:rPr lang="es-MX" b="1"/>
              <a:t>88%</a:t>
            </a:r>
            <a:endParaRPr lang="es-MX" b="1" dirty="0"/>
          </a:p>
          <a:p>
            <a:pPr marL="742950" lvl="1" indent="-285750" algn="just">
              <a:buFont typeface="Arial" panose="020B0604020202020204" pitchFamily="34" charset="0"/>
              <a:buChar char="•"/>
            </a:pPr>
            <a:r>
              <a:rPr lang="es-MX" b="1" dirty="0"/>
              <a:t>Plagas</a:t>
            </a:r>
            <a:r>
              <a:rPr lang="es-MX" dirty="0"/>
              <a:t> en un </a:t>
            </a:r>
            <a:r>
              <a:rPr lang="es-MX" b="1" dirty="0"/>
              <a:t>79%</a:t>
            </a:r>
          </a:p>
          <a:p>
            <a:pPr marL="742950" lvl="1" indent="-285750" algn="just">
              <a:buFont typeface="Arial" panose="020B0604020202020204" pitchFamily="34" charset="0"/>
              <a:buChar char="•"/>
            </a:pPr>
            <a:r>
              <a:rPr lang="es-MX" b="1" dirty="0"/>
              <a:t>Agua estancada </a:t>
            </a:r>
            <a:r>
              <a:rPr lang="es-MX" dirty="0"/>
              <a:t>en un </a:t>
            </a:r>
            <a:r>
              <a:rPr lang="es-MX" b="1" dirty="0"/>
              <a:t>88%</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79%</a:t>
            </a:r>
          </a:p>
          <a:p>
            <a:pPr marL="742950" lvl="1" indent="-285750" algn="just">
              <a:buFont typeface="Arial" panose="020B0604020202020204" pitchFamily="34" charset="0"/>
              <a:buChar char="•"/>
            </a:pPr>
            <a:r>
              <a:rPr lang="es-MX" b="1" dirty="0"/>
              <a:t>Insumos</a:t>
            </a:r>
            <a:r>
              <a:rPr lang="es-MX" dirty="0"/>
              <a:t> en un </a:t>
            </a:r>
            <a:r>
              <a:rPr lang="es-MX" b="1" dirty="0"/>
              <a:t>72%</a:t>
            </a:r>
          </a:p>
          <a:p>
            <a:pPr marL="742950" lvl="1" indent="-285750" algn="just">
              <a:buFont typeface="Arial" panose="020B0604020202020204" pitchFamily="34" charset="0"/>
              <a:buChar char="•"/>
            </a:pPr>
            <a:r>
              <a:rPr lang="es-MX" b="1" dirty="0"/>
              <a:t>Energía eléctrica </a:t>
            </a:r>
            <a:r>
              <a:rPr lang="es-MX" dirty="0"/>
              <a:t>en un </a:t>
            </a:r>
            <a:r>
              <a:rPr lang="es-MX" b="1" dirty="0"/>
              <a:t>68%</a:t>
            </a:r>
          </a:p>
          <a:p>
            <a:pPr marL="742950" lvl="1" indent="-285750" algn="just">
              <a:buFont typeface="Arial" panose="020B0604020202020204" pitchFamily="34" charset="0"/>
              <a:buChar char="•"/>
            </a:pPr>
            <a:r>
              <a:rPr lang="es-MX" b="1" dirty="0"/>
              <a:t>Desechos</a:t>
            </a:r>
            <a:r>
              <a:rPr lang="es-MX" dirty="0"/>
              <a:t> en un </a:t>
            </a:r>
            <a:r>
              <a:rPr lang="es-MX" b="1" dirty="0"/>
              <a:t>71%</a:t>
            </a:r>
          </a:p>
          <a:p>
            <a:pPr marL="742950" lvl="1" indent="-285750" algn="just">
              <a:buFont typeface="Arial" panose="020B0604020202020204" pitchFamily="34" charset="0"/>
              <a:buChar char="•"/>
            </a:pPr>
            <a:r>
              <a:rPr lang="es-MX" b="1" dirty="0"/>
              <a:t>Áreas verdes </a:t>
            </a:r>
            <a:r>
              <a:rPr lang="es-MX" dirty="0"/>
              <a:t>en un </a:t>
            </a:r>
            <a:r>
              <a:rPr lang="es-MX" b="1" dirty="0"/>
              <a:t>86%</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5349571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7125</TotalTime>
  <Words>4120</Words>
  <Application>Microsoft Office PowerPoint</Application>
  <PresentationFormat>Presentación en pantalla (4:3)</PresentationFormat>
  <Paragraphs>514</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498</cp:revision>
  <dcterms:created xsi:type="dcterms:W3CDTF">2019-02-18T18:05:13Z</dcterms:created>
  <dcterms:modified xsi:type="dcterms:W3CDTF">2021-10-22T18:25:08Z</dcterms:modified>
</cp:coreProperties>
</file>