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'270-Derecho'!$B$3:$B$4</c:f>
              <c:strCache>
                <c:ptCount val="2"/>
                <c:pt idx="0">
                  <c:v>SI</c:v>
                </c:pt>
                <c:pt idx="1">
                  <c:v>NO</c:v>
                </c:pt>
              </c:strCache>
            </c:strRef>
          </c:cat>
          <c:val>
            <c:numRef>
              <c:f>'270-Derecho'!$E$3:$E$4</c:f>
              <c:numCache>
                <c:formatCode>0</c:formatCode>
                <c:ptCount val="2"/>
                <c:pt idx="0">
                  <c:v>100</c:v>
                </c:pt>
                <c:pt idx="1">
                  <c:v>0</c:v>
                </c:pt>
              </c:numCache>
            </c:numRef>
          </c:val>
          <c:extLst>
            <c:ext xmlns:c16="http://schemas.microsoft.com/office/drawing/2014/chart" uri="{C3380CC4-5D6E-409C-BE32-E72D297353CC}">
              <c16:uniqueId val="{00000000-081B-468A-A172-A09BEE1952C3}"/>
            </c:ext>
          </c:extLst>
        </c:ser>
        <c:dLbls>
          <c:showLegendKey val="0"/>
          <c:showVal val="0"/>
          <c:showCatName val="0"/>
          <c:showSerName val="0"/>
          <c:showPercent val="0"/>
          <c:showBubbleSize val="0"/>
        </c:dLbls>
        <c:gapWidth val="100"/>
        <c:overlap val="-24"/>
        <c:axId val="579693768"/>
        <c:axId val="579694728"/>
      </c:barChart>
      <c:catAx>
        <c:axId val="57969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94728"/>
        <c:crosses val="autoZero"/>
        <c:auto val="1"/>
        <c:lblAlgn val="ctr"/>
        <c:lblOffset val="100"/>
        <c:noMultiLvlLbl val="0"/>
      </c:catAx>
      <c:valAx>
        <c:axId val="579694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93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'270-Derecho'!$O$7:$O$9</c:f>
              <c:strCache>
                <c:ptCount val="3"/>
                <c:pt idx="0">
                  <c:v>ESCUDO</c:v>
                </c:pt>
                <c:pt idx="1">
                  <c:v>LEMA</c:v>
                </c:pt>
                <c:pt idx="2">
                  <c:v>HISTORIA</c:v>
                </c:pt>
              </c:strCache>
            </c:strRef>
          </c:cat>
          <c:val>
            <c:numRef>
              <c:f>'270-Derecho'!$P$7:$P$9</c:f>
              <c:numCache>
                <c:formatCode>0</c:formatCode>
                <c:ptCount val="3"/>
                <c:pt idx="0">
                  <c:v>74.193548387096769</c:v>
                </c:pt>
                <c:pt idx="1">
                  <c:v>43.01075268817204</c:v>
                </c:pt>
                <c:pt idx="2">
                  <c:v>44.086021505376344</c:v>
                </c:pt>
              </c:numCache>
            </c:numRef>
          </c:val>
          <c:extLst>
            <c:ext xmlns:c16="http://schemas.microsoft.com/office/drawing/2014/chart" uri="{C3380CC4-5D6E-409C-BE32-E72D297353CC}">
              <c16:uniqueId val="{00000000-0F1E-445D-95AA-EDC99A284013}"/>
            </c:ext>
          </c:extLst>
        </c:ser>
        <c:dLbls>
          <c:showLegendKey val="0"/>
          <c:showVal val="0"/>
          <c:showCatName val="0"/>
          <c:showSerName val="0"/>
          <c:showPercent val="0"/>
          <c:showBubbleSize val="0"/>
        </c:dLbls>
        <c:gapWidth val="100"/>
        <c:overlap val="-24"/>
        <c:axId val="567675760"/>
        <c:axId val="567673520"/>
      </c:barChart>
      <c:catAx>
        <c:axId val="56767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3520"/>
        <c:crosses val="autoZero"/>
        <c:auto val="1"/>
        <c:lblAlgn val="ctr"/>
        <c:lblOffset val="100"/>
        <c:noMultiLvlLbl val="0"/>
      </c:catAx>
      <c:valAx>
        <c:axId val="56767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'270-Derecho'!$B$31:$B$32</c:f>
              <c:strCache>
                <c:ptCount val="2"/>
                <c:pt idx="0">
                  <c:v>SI</c:v>
                </c:pt>
                <c:pt idx="1">
                  <c:v>NO</c:v>
                </c:pt>
              </c:strCache>
            </c:strRef>
          </c:cat>
          <c:val>
            <c:numRef>
              <c:f>'270-Derecho'!$E$31:$E$32</c:f>
              <c:numCache>
                <c:formatCode>0</c:formatCode>
                <c:ptCount val="2"/>
                <c:pt idx="0">
                  <c:v>63.44086021505376</c:v>
                </c:pt>
                <c:pt idx="1">
                  <c:v>36.55913978494624</c:v>
                </c:pt>
              </c:numCache>
            </c:numRef>
          </c:val>
          <c:extLst>
            <c:ext xmlns:c16="http://schemas.microsoft.com/office/drawing/2014/chart" uri="{C3380CC4-5D6E-409C-BE32-E72D297353CC}">
              <c16:uniqueId val="{00000000-1ADE-431C-B5CB-12034FC04356}"/>
            </c:ext>
          </c:extLst>
        </c:ser>
        <c:dLbls>
          <c:showLegendKey val="0"/>
          <c:showVal val="0"/>
          <c:showCatName val="0"/>
          <c:showSerName val="0"/>
          <c:showPercent val="0"/>
          <c:showBubbleSize val="0"/>
        </c:dLbls>
        <c:gapWidth val="100"/>
        <c:overlap val="-24"/>
        <c:axId val="579714248"/>
        <c:axId val="579716808"/>
      </c:barChart>
      <c:catAx>
        <c:axId val="579714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16808"/>
        <c:crosses val="autoZero"/>
        <c:auto val="1"/>
        <c:lblAlgn val="ctr"/>
        <c:lblOffset val="100"/>
        <c:noMultiLvlLbl val="0"/>
      </c:catAx>
      <c:valAx>
        <c:axId val="579716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14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'270-Derecho'!$T$40:$T$47</c:f>
              <c:strCache>
                <c:ptCount val="8"/>
                <c:pt idx="0">
                  <c:v>TRANSPARENCIA Y RENDICIÓN DE CUENTAS</c:v>
                </c:pt>
                <c:pt idx="1">
                  <c:v>RESPOSABILIDAD</c:v>
                </c:pt>
                <c:pt idx="2">
                  <c:v>JUSTICIA</c:v>
                </c:pt>
                <c:pt idx="3">
                  <c:v>LEALTAD Y COMPROMISO</c:v>
                </c:pt>
                <c:pt idx="4">
                  <c:v>PROFESIONALISMO E INTEGRIDAD</c:v>
                </c:pt>
                <c:pt idx="5">
                  <c:v>EQUIDAD</c:v>
                </c:pt>
                <c:pt idx="6">
                  <c:v>TOLERANCIA</c:v>
                </c:pt>
                <c:pt idx="7">
                  <c:v>CONSCIENCIA ECOLOGICA</c:v>
                </c:pt>
              </c:strCache>
            </c:strRef>
          </c:cat>
          <c:val>
            <c:numRef>
              <c:f>'270-Derecho'!$U$40:$U$47</c:f>
              <c:numCache>
                <c:formatCode>0</c:formatCode>
                <c:ptCount val="8"/>
                <c:pt idx="0">
                  <c:v>40.86021505376344</c:v>
                </c:pt>
                <c:pt idx="1">
                  <c:v>34.408602150537639</c:v>
                </c:pt>
                <c:pt idx="2">
                  <c:v>33.333333333333329</c:v>
                </c:pt>
                <c:pt idx="3">
                  <c:v>31.182795698924732</c:v>
                </c:pt>
                <c:pt idx="4">
                  <c:v>26.881720430107524</c:v>
                </c:pt>
                <c:pt idx="5">
                  <c:v>24.731182795698924</c:v>
                </c:pt>
                <c:pt idx="6">
                  <c:v>23.655913978494624</c:v>
                </c:pt>
                <c:pt idx="7">
                  <c:v>18.27956989247312</c:v>
                </c:pt>
              </c:numCache>
            </c:numRef>
          </c:val>
          <c:extLst>
            <c:ext xmlns:c16="http://schemas.microsoft.com/office/drawing/2014/chart" uri="{C3380CC4-5D6E-409C-BE32-E72D297353CC}">
              <c16:uniqueId val="{00000000-9CE0-46EB-A0B5-7D49F62FCA5D}"/>
            </c:ext>
          </c:extLst>
        </c:ser>
        <c:dLbls>
          <c:showLegendKey val="0"/>
          <c:showVal val="0"/>
          <c:showCatName val="0"/>
          <c:showSerName val="0"/>
          <c:showPercent val="0"/>
          <c:showBubbleSize val="0"/>
        </c:dLbls>
        <c:gapWidth val="100"/>
        <c:overlap val="-24"/>
        <c:axId val="567726320"/>
        <c:axId val="567724400"/>
      </c:barChart>
      <c:catAx>
        <c:axId val="56772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4400"/>
        <c:crosses val="autoZero"/>
        <c:auto val="1"/>
        <c:lblAlgn val="ctr"/>
        <c:lblOffset val="100"/>
        <c:noMultiLvlLbl val="0"/>
      </c:catAx>
      <c:valAx>
        <c:axId val="567724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'270-Derecho'!$B$132:$B$135</c:f>
              <c:strCache>
                <c:ptCount val="4"/>
                <c:pt idx="0">
                  <c:v>EXCELENTE</c:v>
                </c:pt>
                <c:pt idx="1">
                  <c:v>BUENA</c:v>
                </c:pt>
                <c:pt idx="2">
                  <c:v>REGULAR</c:v>
                </c:pt>
                <c:pt idx="3">
                  <c:v>MALA</c:v>
                </c:pt>
              </c:strCache>
            </c:strRef>
          </c:cat>
          <c:val>
            <c:numRef>
              <c:f>'270-Derecho'!$E$132:$E$135</c:f>
              <c:numCache>
                <c:formatCode>0</c:formatCode>
                <c:ptCount val="4"/>
                <c:pt idx="0">
                  <c:v>8.6021505376344098</c:v>
                </c:pt>
                <c:pt idx="1">
                  <c:v>67.741935483870961</c:v>
                </c:pt>
                <c:pt idx="2">
                  <c:v>21.50537634408602</c:v>
                </c:pt>
                <c:pt idx="3">
                  <c:v>2.1505376344086025</c:v>
                </c:pt>
              </c:numCache>
            </c:numRef>
          </c:val>
          <c:extLst>
            <c:ext xmlns:c16="http://schemas.microsoft.com/office/drawing/2014/chart" uri="{C3380CC4-5D6E-409C-BE32-E72D297353CC}">
              <c16:uniqueId val="{00000000-B7D8-40F1-91FD-C497FB6DB749}"/>
            </c:ext>
          </c:extLst>
        </c:ser>
        <c:dLbls>
          <c:showLegendKey val="0"/>
          <c:showVal val="0"/>
          <c:showCatName val="0"/>
          <c:showSerName val="0"/>
          <c:showPercent val="0"/>
          <c:showBubbleSize val="0"/>
        </c:dLbls>
        <c:gapWidth val="100"/>
        <c:overlap val="-24"/>
        <c:axId val="573845616"/>
        <c:axId val="573846256"/>
      </c:barChart>
      <c:catAx>
        <c:axId val="57384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6256"/>
        <c:crosses val="autoZero"/>
        <c:auto val="1"/>
        <c:lblAlgn val="ctr"/>
        <c:lblOffset val="100"/>
        <c:noMultiLvlLbl val="0"/>
      </c:catAx>
      <c:valAx>
        <c:axId val="57384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'270-Derecho'!$B$140:$B$143</c:f>
              <c:strCache>
                <c:ptCount val="4"/>
                <c:pt idx="0">
                  <c:v>EXCELENTE</c:v>
                </c:pt>
                <c:pt idx="1">
                  <c:v>BUENA</c:v>
                </c:pt>
                <c:pt idx="2">
                  <c:v>REGULAR</c:v>
                </c:pt>
                <c:pt idx="3">
                  <c:v>MALO</c:v>
                </c:pt>
              </c:strCache>
            </c:strRef>
          </c:cat>
          <c:val>
            <c:numRef>
              <c:f>'270-Derecho'!$E$140:$E$143</c:f>
              <c:numCache>
                <c:formatCode>0</c:formatCode>
                <c:ptCount val="4"/>
                <c:pt idx="0">
                  <c:v>7.5268817204301079</c:v>
                </c:pt>
                <c:pt idx="1">
                  <c:v>54.838709677419352</c:v>
                </c:pt>
                <c:pt idx="2">
                  <c:v>31.182795698924732</c:v>
                </c:pt>
                <c:pt idx="3">
                  <c:v>6.4516129032258061</c:v>
                </c:pt>
              </c:numCache>
            </c:numRef>
          </c:val>
          <c:extLst>
            <c:ext xmlns:c16="http://schemas.microsoft.com/office/drawing/2014/chart" uri="{C3380CC4-5D6E-409C-BE32-E72D297353CC}">
              <c16:uniqueId val="{00000000-962B-4F67-9451-24DECA8FD0FE}"/>
            </c:ext>
          </c:extLst>
        </c:ser>
        <c:dLbls>
          <c:showLegendKey val="0"/>
          <c:showVal val="0"/>
          <c:showCatName val="0"/>
          <c:showSerName val="0"/>
          <c:showPercent val="0"/>
          <c:showBubbleSize val="0"/>
        </c:dLbls>
        <c:gapWidth val="100"/>
        <c:overlap val="-24"/>
        <c:axId val="579746888"/>
        <c:axId val="550246584"/>
      </c:barChart>
      <c:catAx>
        <c:axId val="579746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584"/>
        <c:crosses val="autoZero"/>
        <c:auto val="1"/>
        <c:lblAlgn val="ctr"/>
        <c:lblOffset val="100"/>
        <c:noMultiLvlLbl val="0"/>
      </c:catAx>
      <c:valAx>
        <c:axId val="55024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46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'270-Derecho'!$B$148:$B$151</c:f>
              <c:strCache>
                <c:ptCount val="4"/>
                <c:pt idx="0">
                  <c:v>ALTO</c:v>
                </c:pt>
                <c:pt idx="1">
                  <c:v>MUY ALTO</c:v>
                </c:pt>
                <c:pt idx="2">
                  <c:v>MEDIO</c:v>
                </c:pt>
                <c:pt idx="3">
                  <c:v>BAJO</c:v>
                </c:pt>
              </c:strCache>
            </c:strRef>
          </c:cat>
          <c:val>
            <c:numRef>
              <c:f>'270-Derecho'!$E$148:$E$151</c:f>
              <c:numCache>
                <c:formatCode>0</c:formatCode>
                <c:ptCount val="4"/>
                <c:pt idx="0">
                  <c:v>19.35483870967742</c:v>
                </c:pt>
                <c:pt idx="1">
                  <c:v>2.1505376344086025</c:v>
                </c:pt>
                <c:pt idx="2">
                  <c:v>59.13978494623656</c:v>
                </c:pt>
                <c:pt idx="3">
                  <c:v>19.35483870967742</c:v>
                </c:pt>
              </c:numCache>
            </c:numRef>
          </c:val>
          <c:extLst>
            <c:ext xmlns:c16="http://schemas.microsoft.com/office/drawing/2014/chart" uri="{C3380CC4-5D6E-409C-BE32-E72D297353CC}">
              <c16:uniqueId val="{00000000-44FE-47B2-A16D-DB0FED649FB7}"/>
            </c:ext>
          </c:extLst>
        </c:ser>
        <c:dLbls>
          <c:showLegendKey val="0"/>
          <c:showVal val="0"/>
          <c:showCatName val="0"/>
          <c:showSerName val="0"/>
          <c:showPercent val="0"/>
          <c:showBubbleSize val="0"/>
        </c:dLbls>
        <c:gapWidth val="100"/>
        <c:overlap val="-24"/>
        <c:axId val="579728328"/>
        <c:axId val="579735368"/>
      </c:barChart>
      <c:catAx>
        <c:axId val="579728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35368"/>
        <c:crosses val="autoZero"/>
        <c:auto val="1"/>
        <c:lblAlgn val="ctr"/>
        <c:lblOffset val="100"/>
        <c:noMultiLvlLbl val="0"/>
      </c:catAx>
      <c:valAx>
        <c:axId val="579735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2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'270-Derecho'!$B$156:$B$159</c:f>
              <c:strCache>
                <c:ptCount val="4"/>
                <c:pt idx="0">
                  <c:v>EXCELENTE</c:v>
                </c:pt>
                <c:pt idx="1">
                  <c:v>BUENA</c:v>
                </c:pt>
                <c:pt idx="2">
                  <c:v>REGULAR</c:v>
                </c:pt>
                <c:pt idx="3">
                  <c:v>MALO</c:v>
                </c:pt>
              </c:strCache>
            </c:strRef>
          </c:cat>
          <c:val>
            <c:numRef>
              <c:f>'270-Derecho'!$E$156:$E$159</c:f>
              <c:numCache>
                <c:formatCode>0</c:formatCode>
                <c:ptCount val="4"/>
                <c:pt idx="0">
                  <c:v>3.225806451612903</c:v>
                </c:pt>
                <c:pt idx="1">
                  <c:v>67.741935483870961</c:v>
                </c:pt>
                <c:pt idx="2">
                  <c:v>24.731182795698924</c:v>
                </c:pt>
                <c:pt idx="3">
                  <c:v>4.3010752688172049</c:v>
                </c:pt>
              </c:numCache>
            </c:numRef>
          </c:val>
          <c:extLst>
            <c:ext xmlns:c16="http://schemas.microsoft.com/office/drawing/2014/chart" uri="{C3380CC4-5D6E-409C-BE32-E72D297353CC}">
              <c16:uniqueId val="{00000000-8ACD-4A8E-83D4-322AA2FAB293}"/>
            </c:ext>
          </c:extLst>
        </c:ser>
        <c:dLbls>
          <c:showLegendKey val="0"/>
          <c:showVal val="0"/>
          <c:showCatName val="0"/>
          <c:showSerName val="0"/>
          <c:showPercent val="0"/>
          <c:showBubbleSize val="0"/>
        </c:dLbls>
        <c:gapWidth val="100"/>
        <c:overlap val="-24"/>
        <c:axId val="573849136"/>
        <c:axId val="573856816"/>
      </c:barChart>
      <c:catAx>
        <c:axId val="57384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6816"/>
        <c:crosses val="autoZero"/>
        <c:auto val="1"/>
        <c:lblAlgn val="ctr"/>
        <c:lblOffset val="100"/>
        <c:noMultiLvlLbl val="0"/>
      </c:catAx>
      <c:valAx>
        <c:axId val="57385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'270-Derecho'!$B$164:$B$167</c:f>
              <c:strCache>
                <c:ptCount val="4"/>
                <c:pt idx="0">
                  <c:v>EXCELENTE</c:v>
                </c:pt>
                <c:pt idx="1">
                  <c:v>BUENA</c:v>
                </c:pt>
                <c:pt idx="2">
                  <c:v>REGULAR</c:v>
                </c:pt>
                <c:pt idx="3">
                  <c:v>MALO</c:v>
                </c:pt>
              </c:strCache>
            </c:strRef>
          </c:cat>
          <c:val>
            <c:numRef>
              <c:f>'270-Derecho'!$E$164:$E$167</c:f>
              <c:numCache>
                <c:formatCode>0</c:formatCode>
                <c:ptCount val="4"/>
                <c:pt idx="0">
                  <c:v>7.5268817204301079</c:v>
                </c:pt>
                <c:pt idx="1">
                  <c:v>75.268817204301072</c:v>
                </c:pt>
                <c:pt idx="2">
                  <c:v>13.978494623655912</c:v>
                </c:pt>
                <c:pt idx="3">
                  <c:v>3.225806451612903</c:v>
                </c:pt>
              </c:numCache>
            </c:numRef>
          </c:val>
          <c:extLst>
            <c:ext xmlns:c16="http://schemas.microsoft.com/office/drawing/2014/chart" uri="{C3380CC4-5D6E-409C-BE32-E72D297353CC}">
              <c16:uniqueId val="{00000000-D0FD-404F-B161-E07718FAADD4}"/>
            </c:ext>
          </c:extLst>
        </c:ser>
        <c:dLbls>
          <c:showLegendKey val="0"/>
          <c:showVal val="0"/>
          <c:showCatName val="0"/>
          <c:showSerName val="0"/>
          <c:showPercent val="0"/>
          <c:showBubbleSize val="0"/>
        </c:dLbls>
        <c:gapWidth val="100"/>
        <c:overlap val="-24"/>
        <c:axId val="561384136"/>
        <c:axId val="561385096"/>
      </c:barChart>
      <c:catAx>
        <c:axId val="561384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5096"/>
        <c:crosses val="autoZero"/>
        <c:auto val="1"/>
        <c:lblAlgn val="ctr"/>
        <c:lblOffset val="100"/>
        <c:noMultiLvlLbl val="0"/>
      </c:catAx>
      <c:valAx>
        <c:axId val="561385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4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'270-Derecho'!$B$172:$B$174</c:f>
              <c:strCache>
                <c:ptCount val="3"/>
                <c:pt idx="0">
                  <c:v>EXCELENTE</c:v>
                </c:pt>
                <c:pt idx="1">
                  <c:v>BUENA</c:v>
                </c:pt>
                <c:pt idx="2">
                  <c:v>REGULAR</c:v>
                </c:pt>
              </c:strCache>
            </c:strRef>
          </c:cat>
          <c:val>
            <c:numRef>
              <c:f>'270-Derecho'!$E$172:$E$174</c:f>
              <c:numCache>
                <c:formatCode>0</c:formatCode>
                <c:ptCount val="3"/>
                <c:pt idx="0">
                  <c:v>5.376344086021505</c:v>
                </c:pt>
                <c:pt idx="1">
                  <c:v>80.645161290322577</c:v>
                </c:pt>
                <c:pt idx="2">
                  <c:v>13.978494623655912</c:v>
                </c:pt>
              </c:numCache>
            </c:numRef>
          </c:val>
          <c:extLst>
            <c:ext xmlns:c16="http://schemas.microsoft.com/office/drawing/2014/chart" uri="{C3380CC4-5D6E-409C-BE32-E72D297353CC}">
              <c16:uniqueId val="{00000000-369C-49FD-8A50-019F8174FD7D}"/>
            </c:ext>
          </c:extLst>
        </c:ser>
        <c:dLbls>
          <c:showLegendKey val="0"/>
          <c:showVal val="0"/>
          <c:showCatName val="0"/>
          <c:showSerName val="0"/>
          <c:showPercent val="0"/>
          <c:showBubbleSize val="0"/>
        </c:dLbls>
        <c:gapWidth val="100"/>
        <c:overlap val="-24"/>
        <c:axId val="573851376"/>
        <c:axId val="573852016"/>
      </c:barChart>
      <c:catAx>
        <c:axId val="57385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016"/>
        <c:crosses val="autoZero"/>
        <c:auto val="1"/>
        <c:lblAlgn val="ctr"/>
        <c:lblOffset val="100"/>
        <c:noMultiLvlLbl val="0"/>
      </c:catAx>
      <c:valAx>
        <c:axId val="573852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'270-Derecho'!$B$179:$B$182</c:f>
              <c:strCache>
                <c:ptCount val="4"/>
                <c:pt idx="0">
                  <c:v>EXCELENTE</c:v>
                </c:pt>
                <c:pt idx="1">
                  <c:v>BUENA</c:v>
                </c:pt>
                <c:pt idx="2">
                  <c:v>REGULAR</c:v>
                </c:pt>
                <c:pt idx="3">
                  <c:v>MALO</c:v>
                </c:pt>
              </c:strCache>
            </c:strRef>
          </c:cat>
          <c:val>
            <c:numRef>
              <c:f>'270-Derecho'!$E$179:$E$182</c:f>
              <c:numCache>
                <c:formatCode>0</c:formatCode>
                <c:ptCount val="4"/>
                <c:pt idx="0">
                  <c:v>6.4516129032258061</c:v>
                </c:pt>
                <c:pt idx="1">
                  <c:v>66.666666666666657</c:v>
                </c:pt>
                <c:pt idx="2">
                  <c:v>22.58064516129032</c:v>
                </c:pt>
                <c:pt idx="3">
                  <c:v>4.3010752688172049</c:v>
                </c:pt>
              </c:numCache>
            </c:numRef>
          </c:val>
          <c:extLst>
            <c:ext xmlns:c16="http://schemas.microsoft.com/office/drawing/2014/chart" uri="{C3380CC4-5D6E-409C-BE32-E72D297353CC}">
              <c16:uniqueId val="{00000000-FADD-47C1-9461-F60935B2D372}"/>
            </c:ext>
          </c:extLst>
        </c:ser>
        <c:dLbls>
          <c:showLegendKey val="0"/>
          <c:showVal val="0"/>
          <c:showCatName val="0"/>
          <c:showSerName val="0"/>
          <c:showPercent val="0"/>
          <c:showBubbleSize val="0"/>
        </c:dLbls>
        <c:gapWidth val="100"/>
        <c:overlap val="-24"/>
        <c:axId val="573853296"/>
        <c:axId val="573852976"/>
      </c:barChart>
      <c:catAx>
        <c:axId val="57385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976"/>
        <c:crosses val="autoZero"/>
        <c:auto val="1"/>
        <c:lblAlgn val="ctr"/>
        <c:lblOffset val="100"/>
        <c:noMultiLvlLbl val="0"/>
      </c:catAx>
      <c:valAx>
        <c:axId val="57385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'270-Derecho'!$B$187:$B$190</c:f>
              <c:strCache>
                <c:ptCount val="4"/>
                <c:pt idx="0">
                  <c:v>EXCELENTE</c:v>
                </c:pt>
                <c:pt idx="1">
                  <c:v>BUENA</c:v>
                </c:pt>
                <c:pt idx="2">
                  <c:v>REGULAR</c:v>
                </c:pt>
                <c:pt idx="3">
                  <c:v>MALO</c:v>
                </c:pt>
              </c:strCache>
            </c:strRef>
          </c:cat>
          <c:val>
            <c:numRef>
              <c:f>'270-Derecho'!$E$187:$E$190</c:f>
              <c:numCache>
                <c:formatCode>0</c:formatCode>
                <c:ptCount val="4"/>
                <c:pt idx="0">
                  <c:v>7.5268817204301079</c:v>
                </c:pt>
                <c:pt idx="1">
                  <c:v>68.817204301075279</c:v>
                </c:pt>
                <c:pt idx="2">
                  <c:v>19.35483870967742</c:v>
                </c:pt>
                <c:pt idx="3">
                  <c:v>4.3010752688172049</c:v>
                </c:pt>
              </c:numCache>
            </c:numRef>
          </c:val>
          <c:extLst>
            <c:ext xmlns:c16="http://schemas.microsoft.com/office/drawing/2014/chart" uri="{C3380CC4-5D6E-409C-BE32-E72D297353CC}">
              <c16:uniqueId val="{00000000-EBBC-4494-8548-4B31E0529198}"/>
            </c:ext>
          </c:extLst>
        </c:ser>
        <c:dLbls>
          <c:showLegendKey val="0"/>
          <c:showVal val="0"/>
          <c:showCatName val="0"/>
          <c:showSerName val="0"/>
          <c:showPercent val="0"/>
          <c:showBubbleSize val="0"/>
        </c:dLbls>
        <c:gapWidth val="100"/>
        <c:overlap val="-24"/>
        <c:axId val="573859056"/>
        <c:axId val="573857136"/>
      </c:barChart>
      <c:catAx>
        <c:axId val="57385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7136"/>
        <c:crosses val="autoZero"/>
        <c:auto val="1"/>
        <c:lblAlgn val="ctr"/>
        <c:lblOffset val="100"/>
        <c:noMultiLvlLbl val="0"/>
      </c:catAx>
      <c:valAx>
        <c:axId val="57385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'270-Derecho'!$B$195:$B$196</c:f>
              <c:strCache>
                <c:ptCount val="2"/>
                <c:pt idx="0">
                  <c:v>SI</c:v>
                </c:pt>
                <c:pt idx="1">
                  <c:v>NO</c:v>
                </c:pt>
              </c:strCache>
            </c:strRef>
          </c:cat>
          <c:val>
            <c:numRef>
              <c:f>'270-Derecho'!$E$195:$E$196</c:f>
              <c:numCache>
                <c:formatCode>0</c:formatCode>
                <c:ptCount val="2"/>
                <c:pt idx="0">
                  <c:v>47.311827956989248</c:v>
                </c:pt>
                <c:pt idx="1">
                  <c:v>52.688172043010752</c:v>
                </c:pt>
              </c:numCache>
            </c:numRef>
          </c:val>
          <c:extLst>
            <c:ext xmlns:c16="http://schemas.microsoft.com/office/drawing/2014/chart" uri="{C3380CC4-5D6E-409C-BE32-E72D297353CC}">
              <c16:uniqueId val="{00000000-AA81-4F04-B338-DF3247F50C5F}"/>
            </c:ext>
          </c:extLst>
        </c:ser>
        <c:dLbls>
          <c:showLegendKey val="0"/>
          <c:showVal val="0"/>
          <c:showCatName val="0"/>
          <c:showSerName val="0"/>
          <c:showPercent val="0"/>
          <c:showBubbleSize val="0"/>
        </c:dLbls>
        <c:gapWidth val="100"/>
        <c:overlap val="-24"/>
        <c:axId val="573862576"/>
        <c:axId val="573865776"/>
      </c:barChart>
      <c:catAx>
        <c:axId val="57386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5776"/>
        <c:crosses val="autoZero"/>
        <c:auto val="1"/>
        <c:lblAlgn val="ctr"/>
        <c:lblOffset val="100"/>
        <c:noMultiLvlLbl val="0"/>
      </c:catAx>
      <c:valAx>
        <c:axId val="573865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'270-Derecho'!$B$201:$B$202</c:f>
              <c:strCache>
                <c:ptCount val="2"/>
                <c:pt idx="0">
                  <c:v>SI</c:v>
                </c:pt>
                <c:pt idx="1">
                  <c:v>NO</c:v>
                </c:pt>
              </c:strCache>
            </c:strRef>
          </c:cat>
          <c:val>
            <c:numRef>
              <c:f>'270-Derecho'!$E$201:$E$202</c:f>
              <c:numCache>
                <c:formatCode>0</c:formatCode>
                <c:ptCount val="2"/>
                <c:pt idx="0">
                  <c:v>21.50537634408602</c:v>
                </c:pt>
                <c:pt idx="1">
                  <c:v>78.494623655913969</c:v>
                </c:pt>
              </c:numCache>
            </c:numRef>
          </c:val>
          <c:extLst>
            <c:ext xmlns:c16="http://schemas.microsoft.com/office/drawing/2014/chart" uri="{C3380CC4-5D6E-409C-BE32-E72D297353CC}">
              <c16:uniqueId val="{00000000-FDE0-4502-95A9-E00F31A27552}"/>
            </c:ext>
          </c:extLst>
        </c:ser>
        <c:dLbls>
          <c:showLegendKey val="0"/>
          <c:showVal val="0"/>
          <c:showCatName val="0"/>
          <c:showSerName val="0"/>
          <c:showPercent val="0"/>
          <c:showBubbleSize val="0"/>
        </c:dLbls>
        <c:gapWidth val="100"/>
        <c:overlap val="-24"/>
        <c:axId val="573870256"/>
        <c:axId val="573869936"/>
      </c:barChart>
      <c:catAx>
        <c:axId val="57387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9936"/>
        <c:crosses val="autoZero"/>
        <c:auto val="1"/>
        <c:lblAlgn val="ctr"/>
        <c:lblOffset val="100"/>
        <c:noMultiLvlLbl val="0"/>
      </c:catAx>
      <c:valAx>
        <c:axId val="5738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'270-Derecho'!$B$207:$B$208</c:f>
              <c:strCache>
                <c:ptCount val="2"/>
                <c:pt idx="0">
                  <c:v>SIEMPRE</c:v>
                </c:pt>
                <c:pt idx="1">
                  <c:v>ALGUNAS VECES</c:v>
                </c:pt>
              </c:strCache>
            </c:strRef>
          </c:cat>
          <c:val>
            <c:numRef>
              <c:f>'270-Derecho'!$E$207:$E$208</c:f>
              <c:numCache>
                <c:formatCode>0</c:formatCode>
                <c:ptCount val="2"/>
                <c:pt idx="0">
                  <c:v>75.409836065573771</c:v>
                </c:pt>
                <c:pt idx="1">
                  <c:v>24.590163934426229</c:v>
                </c:pt>
              </c:numCache>
            </c:numRef>
          </c:val>
          <c:extLst>
            <c:ext xmlns:c16="http://schemas.microsoft.com/office/drawing/2014/chart" uri="{C3380CC4-5D6E-409C-BE32-E72D297353CC}">
              <c16:uniqueId val="{00000000-69C0-4C14-A6FF-0C74B9E51A1C}"/>
            </c:ext>
          </c:extLst>
        </c:ser>
        <c:dLbls>
          <c:showLegendKey val="0"/>
          <c:showVal val="0"/>
          <c:showCatName val="0"/>
          <c:showSerName val="0"/>
          <c:showPercent val="0"/>
          <c:showBubbleSize val="0"/>
        </c:dLbls>
        <c:gapWidth val="100"/>
        <c:overlap val="-24"/>
        <c:axId val="573867376"/>
        <c:axId val="573868016"/>
      </c:barChart>
      <c:catAx>
        <c:axId val="57386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8016"/>
        <c:crosses val="autoZero"/>
        <c:auto val="1"/>
        <c:lblAlgn val="ctr"/>
        <c:lblOffset val="100"/>
        <c:noMultiLvlLbl val="0"/>
      </c:catAx>
      <c:valAx>
        <c:axId val="5738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'270-Derecho'!$B$215:$B$217</c:f>
              <c:strCache>
                <c:ptCount val="3"/>
                <c:pt idx="0">
                  <c:v>SIEMPRE</c:v>
                </c:pt>
                <c:pt idx="1">
                  <c:v>ALGUNAS VECES</c:v>
                </c:pt>
                <c:pt idx="2">
                  <c:v>NUNCA</c:v>
                </c:pt>
              </c:strCache>
            </c:strRef>
          </c:cat>
          <c:val>
            <c:numRef>
              <c:f>'270-Derecho'!$E$215:$E$217</c:f>
              <c:numCache>
                <c:formatCode>0</c:formatCode>
                <c:ptCount val="3"/>
                <c:pt idx="0">
                  <c:v>83.606557377049185</c:v>
                </c:pt>
                <c:pt idx="1">
                  <c:v>13.114754098360656</c:v>
                </c:pt>
                <c:pt idx="2">
                  <c:v>3.278688524590164</c:v>
                </c:pt>
              </c:numCache>
            </c:numRef>
          </c:val>
          <c:extLst>
            <c:ext xmlns:c16="http://schemas.microsoft.com/office/drawing/2014/chart" uri="{C3380CC4-5D6E-409C-BE32-E72D297353CC}">
              <c16:uniqueId val="{00000000-1840-4482-AD84-CB39091569F0}"/>
            </c:ext>
          </c:extLst>
        </c:ser>
        <c:dLbls>
          <c:showLegendKey val="0"/>
          <c:showVal val="0"/>
          <c:showCatName val="0"/>
          <c:showSerName val="0"/>
          <c:showPercent val="0"/>
          <c:showBubbleSize val="0"/>
        </c:dLbls>
        <c:gapWidth val="100"/>
        <c:overlap val="-24"/>
        <c:axId val="573877616"/>
        <c:axId val="573882096"/>
      </c:barChart>
      <c:catAx>
        <c:axId val="573877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2096"/>
        <c:crosses val="autoZero"/>
        <c:auto val="1"/>
        <c:lblAlgn val="ctr"/>
        <c:lblOffset val="100"/>
        <c:noMultiLvlLbl val="0"/>
      </c:catAx>
      <c:valAx>
        <c:axId val="573882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'270-Derecho'!$B$224:$B$226</c:f>
              <c:strCache>
                <c:ptCount val="3"/>
                <c:pt idx="0">
                  <c:v>EXCELENTE</c:v>
                </c:pt>
                <c:pt idx="1">
                  <c:v>BUENAS</c:v>
                </c:pt>
                <c:pt idx="2">
                  <c:v>MALAS</c:v>
                </c:pt>
              </c:strCache>
            </c:strRef>
          </c:cat>
          <c:val>
            <c:numRef>
              <c:f>'270-Derecho'!$E$224:$E$226</c:f>
              <c:numCache>
                <c:formatCode>0</c:formatCode>
                <c:ptCount val="3"/>
                <c:pt idx="0">
                  <c:v>9.8360655737704921</c:v>
                </c:pt>
                <c:pt idx="1">
                  <c:v>81.967213114754102</c:v>
                </c:pt>
                <c:pt idx="2">
                  <c:v>8.1967213114754092</c:v>
                </c:pt>
              </c:numCache>
            </c:numRef>
          </c:val>
          <c:extLst>
            <c:ext xmlns:c16="http://schemas.microsoft.com/office/drawing/2014/chart" uri="{C3380CC4-5D6E-409C-BE32-E72D297353CC}">
              <c16:uniqueId val="{00000000-9A43-4D0A-B5EE-E55249FEFA79}"/>
            </c:ext>
          </c:extLst>
        </c:ser>
        <c:dLbls>
          <c:showLegendKey val="0"/>
          <c:showVal val="0"/>
          <c:showCatName val="0"/>
          <c:showSerName val="0"/>
          <c:showPercent val="0"/>
          <c:showBubbleSize val="0"/>
        </c:dLbls>
        <c:gapWidth val="100"/>
        <c:overlap val="-24"/>
        <c:axId val="573877296"/>
        <c:axId val="573873136"/>
      </c:barChart>
      <c:catAx>
        <c:axId val="57387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3136"/>
        <c:crosses val="autoZero"/>
        <c:auto val="1"/>
        <c:lblAlgn val="ctr"/>
        <c:lblOffset val="100"/>
        <c:noMultiLvlLbl val="0"/>
      </c:catAx>
      <c:valAx>
        <c:axId val="573873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'270-Derecho'!$B$233:$B$234</c:f>
              <c:strCache>
                <c:ptCount val="2"/>
                <c:pt idx="0">
                  <c:v>SIEMPRE</c:v>
                </c:pt>
                <c:pt idx="1">
                  <c:v>ALGUNAS VECES</c:v>
                </c:pt>
              </c:strCache>
            </c:strRef>
          </c:cat>
          <c:val>
            <c:numRef>
              <c:f>'270-Derecho'!$E$233:$E$234</c:f>
              <c:numCache>
                <c:formatCode>0</c:formatCode>
                <c:ptCount val="2"/>
                <c:pt idx="0">
                  <c:v>42.857142857142854</c:v>
                </c:pt>
                <c:pt idx="1">
                  <c:v>57.142857142857139</c:v>
                </c:pt>
              </c:numCache>
            </c:numRef>
          </c:val>
          <c:extLst>
            <c:ext xmlns:c16="http://schemas.microsoft.com/office/drawing/2014/chart" uri="{C3380CC4-5D6E-409C-BE32-E72D297353CC}">
              <c16:uniqueId val="{00000000-42E3-483D-AAFE-C5AC1F286989}"/>
            </c:ext>
          </c:extLst>
        </c:ser>
        <c:dLbls>
          <c:showLegendKey val="0"/>
          <c:showVal val="0"/>
          <c:showCatName val="0"/>
          <c:showSerName val="0"/>
          <c:showPercent val="0"/>
          <c:showBubbleSize val="0"/>
        </c:dLbls>
        <c:gapWidth val="100"/>
        <c:overlap val="-24"/>
        <c:axId val="573878896"/>
        <c:axId val="573879856"/>
      </c:barChart>
      <c:catAx>
        <c:axId val="57387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9856"/>
        <c:crosses val="autoZero"/>
        <c:auto val="1"/>
        <c:lblAlgn val="ctr"/>
        <c:lblOffset val="100"/>
        <c:noMultiLvlLbl val="0"/>
      </c:catAx>
      <c:valAx>
        <c:axId val="57387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'270-Derecho'!$B$241:$B$242</c:f>
              <c:strCache>
                <c:ptCount val="2"/>
                <c:pt idx="0">
                  <c:v>SIEMPRE</c:v>
                </c:pt>
                <c:pt idx="1">
                  <c:v>ALGUNAS VECES</c:v>
                </c:pt>
              </c:strCache>
            </c:strRef>
          </c:cat>
          <c:val>
            <c:numRef>
              <c:f>'270-Derecho'!$E$241:$E$242</c:f>
              <c:numCache>
                <c:formatCode>0</c:formatCode>
                <c:ptCount val="2"/>
                <c:pt idx="0">
                  <c:v>42.857142857142854</c:v>
                </c:pt>
                <c:pt idx="1">
                  <c:v>57.142857142857139</c:v>
                </c:pt>
              </c:numCache>
            </c:numRef>
          </c:val>
          <c:extLst>
            <c:ext xmlns:c16="http://schemas.microsoft.com/office/drawing/2014/chart" uri="{C3380CC4-5D6E-409C-BE32-E72D297353CC}">
              <c16:uniqueId val="{00000000-E8FA-4826-A656-88795D69A52B}"/>
            </c:ext>
          </c:extLst>
        </c:ser>
        <c:dLbls>
          <c:showLegendKey val="0"/>
          <c:showVal val="0"/>
          <c:showCatName val="0"/>
          <c:showSerName val="0"/>
          <c:showPercent val="0"/>
          <c:showBubbleSize val="0"/>
        </c:dLbls>
        <c:gapWidth val="100"/>
        <c:overlap val="-24"/>
        <c:axId val="573883376"/>
        <c:axId val="573883696"/>
      </c:barChart>
      <c:catAx>
        <c:axId val="5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696"/>
        <c:crosses val="autoZero"/>
        <c:auto val="1"/>
        <c:lblAlgn val="ctr"/>
        <c:lblOffset val="100"/>
        <c:noMultiLvlLbl val="0"/>
      </c:catAx>
      <c:valAx>
        <c:axId val="57388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'270-Derecho'!$B$249:$B$251</c:f>
              <c:strCache>
                <c:ptCount val="3"/>
                <c:pt idx="0">
                  <c:v>SIEMPRE</c:v>
                </c:pt>
                <c:pt idx="1">
                  <c:v>ALGUNAS VECES</c:v>
                </c:pt>
                <c:pt idx="2">
                  <c:v>NUNCA</c:v>
                </c:pt>
              </c:strCache>
            </c:strRef>
          </c:cat>
          <c:val>
            <c:numRef>
              <c:f>'270-Derecho'!$E$249:$E$251</c:f>
              <c:numCache>
                <c:formatCode>0</c:formatCode>
                <c:ptCount val="3"/>
                <c:pt idx="0">
                  <c:v>50</c:v>
                </c:pt>
                <c:pt idx="1">
                  <c:v>46.428571428571431</c:v>
                </c:pt>
                <c:pt idx="2">
                  <c:v>3.5714285714285712</c:v>
                </c:pt>
              </c:numCache>
            </c:numRef>
          </c:val>
          <c:extLst>
            <c:ext xmlns:c16="http://schemas.microsoft.com/office/drawing/2014/chart" uri="{C3380CC4-5D6E-409C-BE32-E72D297353CC}">
              <c16:uniqueId val="{00000000-FAA6-4D40-9CE9-97E4B2EC919D}"/>
            </c:ext>
          </c:extLst>
        </c:ser>
        <c:dLbls>
          <c:showLegendKey val="0"/>
          <c:showVal val="0"/>
          <c:showCatName val="0"/>
          <c:showSerName val="0"/>
          <c:showPercent val="0"/>
          <c:showBubbleSize val="0"/>
        </c:dLbls>
        <c:gapWidth val="100"/>
        <c:overlap val="-24"/>
        <c:axId val="573888496"/>
        <c:axId val="573891696"/>
      </c:barChart>
      <c:catAx>
        <c:axId val="57388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1696"/>
        <c:crosses val="autoZero"/>
        <c:auto val="1"/>
        <c:lblAlgn val="ctr"/>
        <c:lblOffset val="100"/>
        <c:noMultiLvlLbl val="0"/>
      </c:catAx>
      <c:valAx>
        <c:axId val="57389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'270-Derecho'!$B$258:$B$259</c:f>
              <c:strCache>
                <c:ptCount val="2"/>
                <c:pt idx="0">
                  <c:v>SIEMPRE</c:v>
                </c:pt>
                <c:pt idx="1">
                  <c:v>ALGUNAS VECES</c:v>
                </c:pt>
              </c:strCache>
            </c:strRef>
          </c:cat>
          <c:val>
            <c:numRef>
              <c:f>'270-Derecho'!$E$258:$E$259</c:f>
              <c:numCache>
                <c:formatCode>0</c:formatCode>
                <c:ptCount val="2"/>
                <c:pt idx="0">
                  <c:v>25</c:v>
                </c:pt>
                <c:pt idx="1">
                  <c:v>75</c:v>
                </c:pt>
              </c:numCache>
            </c:numRef>
          </c:val>
          <c:extLst>
            <c:ext xmlns:c16="http://schemas.microsoft.com/office/drawing/2014/chart" uri="{C3380CC4-5D6E-409C-BE32-E72D297353CC}">
              <c16:uniqueId val="{00000000-D891-43B1-8598-1B1D7379919C}"/>
            </c:ext>
          </c:extLst>
        </c:ser>
        <c:dLbls>
          <c:showLegendKey val="0"/>
          <c:showVal val="0"/>
          <c:showCatName val="0"/>
          <c:showSerName val="0"/>
          <c:showPercent val="0"/>
          <c:showBubbleSize val="0"/>
        </c:dLbls>
        <c:gapWidth val="100"/>
        <c:overlap val="-24"/>
        <c:axId val="573895536"/>
        <c:axId val="573897776"/>
      </c:barChart>
      <c:catAx>
        <c:axId val="573895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7776"/>
        <c:crosses val="autoZero"/>
        <c:auto val="1"/>
        <c:lblAlgn val="ctr"/>
        <c:lblOffset val="100"/>
        <c:noMultiLvlLbl val="0"/>
      </c:catAx>
      <c:valAx>
        <c:axId val="57389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'270-Derecho'!$B$266:$B$267</c:f>
              <c:strCache>
                <c:ptCount val="2"/>
                <c:pt idx="0">
                  <c:v>ALGUNAS VECES</c:v>
                </c:pt>
                <c:pt idx="1">
                  <c:v>SIEMPRE</c:v>
                </c:pt>
              </c:strCache>
            </c:strRef>
          </c:cat>
          <c:val>
            <c:numRef>
              <c:f>'270-Derecho'!$E$266:$E$267</c:f>
              <c:numCache>
                <c:formatCode>0</c:formatCode>
                <c:ptCount val="2"/>
                <c:pt idx="0">
                  <c:v>100</c:v>
                </c:pt>
                <c:pt idx="1">
                  <c:v>0</c:v>
                </c:pt>
              </c:numCache>
            </c:numRef>
          </c:val>
          <c:extLst>
            <c:ext xmlns:c16="http://schemas.microsoft.com/office/drawing/2014/chart" uri="{C3380CC4-5D6E-409C-BE32-E72D297353CC}">
              <c16:uniqueId val="{00000000-2636-495C-AC88-99B6D67CDD5D}"/>
            </c:ext>
          </c:extLst>
        </c:ser>
        <c:dLbls>
          <c:showLegendKey val="0"/>
          <c:showVal val="0"/>
          <c:showCatName val="0"/>
          <c:showSerName val="0"/>
          <c:showPercent val="0"/>
          <c:showBubbleSize val="0"/>
        </c:dLbls>
        <c:gapWidth val="100"/>
        <c:overlap val="-24"/>
        <c:axId val="573894896"/>
        <c:axId val="573895216"/>
      </c:barChart>
      <c:catAx>
        <c:axId val="573894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5216"/>
        <c:crosses val="autoZero"/>
        <c:auto val="1"/>
        <c:lblAlgn val="ctr"/>
        <c:lblOffset val="100"/>
        <c:noMultiLvlLbl val="0"/>
      </c:catAx>
      <c:valAx>
        <c:axId val="57389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'270-Derecho'!$B$272:$B$275</c:f>
              <c:strCache>
                <c:ptCount val="4"/>
                <c:pt idx="0">
                  <c:v>EXCELENTE</c:v>
                </c:pt>
                <c:pt idx="1">
                  <c:v>BUENAS</c:v>
                </c:pt>
                <c:pt idx="2">
                  <c:v>MALAS</c:v>
                </c:pt>
                <c:pt idx="3">
                  <c:v>PESIMAS</c:v>
                </c:pt>
              </c:strCache>
            </c:strRef>
          </c:cat>
          <c:val>
            <c:numRef>
              <c:f>'270-Derecho'!$E$272:$E$275</c:f>
              <c:numCache>
                <c:formatCode>0</c:formatCode>
                <c:ptCount val="4"/>
                <c:pt idx="0">
                  <c:v>27.956989247311824</c:v>
                </c:pt>
                <c:pt idx="1">
                  <c:v>67.741935483870961</c:v>
                </c:pt>
                <c:pt idx="2">
                  <c:v>3.225806451612903</c:v>
                </c:pt>
                <c:pt idx="3">
                  <c:v>1.0752688172043012</c:v>
                </c:pt>
              </c:numCache>
            </c:numRef>
          </c:val>
          <c:extLst>
            <c:ext xmlns:c16="http://schemas.microsoft.com/office/drawing/2014/chart" uri="{C3380CC4-5D6E-409C-BE32-E72D297353CC}">
              <c16:uniqueId val="{00000000-0337-4B75-8612-608DBF4E1FAF}"/>
            </c:ext>
          </c:extLst>
        </c:ser>
        <c:dLbls>
          <c:showLegendKey val="0"/>
          <c:showVal val="0"/>
          <c:showCatName val="0"/>
          <c:showSerName val="0"/>
          <c:showPercent val="0"/>
          <c:showBubbleSize val="0"/>
        </c:dLbls>
        <c:gapWidth val="100"/>
        <c:overlap val="-24"/>
        <c:axId val="573901296"/>
        <c:axId val="573901936"/>
      </c:barChart>
      <c:catAx>
        <c:axId val="5739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936"/>
        <c:crosses val="autoZero"/>
        <c:auto val="1"/>
        <c:lblAlgn val="ctr"/>
        <c:lblOffset val="100"/>
        <c:noMultiLvlLbl val="0"/>
      </c:catAx>
      <c:valAx>
        <c:axId val="57390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'270-Derecho'!$B$280:$B$282</c:f>
              <c:strCache>
                <c:ptCount val="3"/>
                <c:pt idx="0">
                  <c:v>SIEMPRE</c:v>
                </c:pt>
                <c:pt idx="1">
                  <c:v>ALGUNAS VECES</c:v>
                </c:pt>
                <c:pt idx="2">
                  <c:v>NUNCA</c:v>
                </c:pt>
              </c:strCache>
            </c:strRef>
          </c:cat>
          <c:val>
            <c:numRef>
              <c:f>'270-Derecho'!$E$280:$E$282</c:f>
              <c:numCache>
                <c:formatCode>0</c:formatCode>
                <c:ptCount val="3"/>
                <c:pt idx="0">
                  <c:v>43.01075268817204</c:v>
                </c:pt>
                <c:pt idx="1">
                  <c:v>45.161290322580641</c:v>
                </c:pt>
                <c:pt idx="2">
                  <c:v>11.827956989247312</c:v>
                </c:pt>
              </c:numCache>
            </c:numRef>
          </c:val>
          <c:extLst>
            <c:ext xmlns:c16="http://schemas.microsoft.com/office/drawing/2014/chart" uri="{C3380CC4-5D6E-409C-BE32-E72D297353CC}">
              <c16:uniqueId val="{00000000-397F-437E-9628-A41344041BE1}"/>
            </c:ext>
          </c:extLst>
        </c:ser>
        <c:dLbls>
          <c:showLegendKey val="0"/>
          <c:showVal val="0"/>
          <c:showCatName val="0"/>
          <c:showSerName val="0"/>
          <c:showPercent val="0"/>
          <c:showBubbleSize val="0"/>
        </c:dLbls>
        <c:gapWidth val="100"/>
        <c:overlap val="-24"/>
        <c:axId val="573903216"/>
        <c:axId val="573903536"/>
      </c:barChart>
      <c:catAx>
        <c:axId val="573903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536"/>
        <c:crosses val="autoZero"/>
        <c:auto val="1"/>
        <c:lblAlgn val="ctr"/>
        <c:lblOffset val="100"/>
        <c:noMultiLvlLbl val="0"/>
      </c:catAx>
      <c:valAx>
        <c:axId val="57390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'270-Derecho'!$B$287:$B$289</c:f>
              <c:strCache>
                <c:ptCount val="3"/>
                <c:pt idx="0">
                  <c:v>SIEMPRE</c:v>
                </c:pt>
                <c:pt idx="1">
                  <c:v>ALGUNAS VECES</c:v>
                </c:pt>
                <c:pt idx="2">
                  <c:v>NUNCA</c:v>
                </c:pt>
              </c:strCache>
            </c:strRef>
          </c:cat>
          <c:val>
            <c:numRef>
              <c:f>'270-Derecho'!$E$287:$E$289</c:f>
              <c:numCache>
                <c:formatCode>0</c:formatCode>
                <c:ptCount val="3"/>
                <c:pt idx="0">
                  <c:v>52.688172043010752</c:v>
                </c:pt>
                <c:pt idx="1">
                  <c:v>44.086021505376344</c:v>
                </c:pt>
                <c:pt idx="2">
                  <c:v>3.225806451612903</c:v>
                </c:pt>
              </c:numCache>
            </c:numRef>
          </c:val>
          <c:extLst>
            <c:ext xmlns:c16="http://schemas.microsoft.com/office/drawing/2014/chart" uri="{C3380CC4-5D6E-409C-BE32-E72D297353CC}">
              <c16:uniqueId val="{00000000-06F8-4D6B-85E9-0F3FC8A6BED4}"/>
            </c:ext>
          </c:extLst>
        </c:ser>
        <c:dLbls>
          <c:showLegendKey val="0"/>
          <c:showVal val="0"/>
          <c:showCatName val="0"/>
          <c:showSerName val="0"/>
          <c:showPercent val="0"/>
          <c:showBubbleSize val="0"/>
        </c:dLbls>
        <c:gapWidth val="100"/>
        <c:overlap val="-24"/>
        <c:axId val="573909616"/>
        <c:axId val="573911536"/>
      </c:barChart>
      <c:catAx>
        <c:axId val="57390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1536"/>
        <c:crosses val="autoZero"/>
        <c:auto val="1"/>
        <c:lblAlgn val="ctr"/>
        <c:lblOffset val="100"/>
        <c:noMultiLvlLbl val="0"/>
      </c:catAx>
      <c:valAx>
        <c:axId val="57391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'270-Derecho'!$B$294:$B$295</c:f>
              <c:strCache>
                <c:ptCount val="2"/>
                <c:pt idx="0">
                  <c:v>SI</c:v>
                </c:pt>
                <c:pt idx="1">
                  <c:v>NO</c:v>
                </c:pt>
              </c:strCache>
            </c:strRef>
          </c:cat>
          <c:val>
            <c:numRef>
              <c:f>'270-Derecho'!$E$294:$E$295</c:f>
              <c:numCache>
                <c:formatCode>0</c:formatCode>
                <c:ptCount val="2"/>
                <c:pt idx="0">
                  <c:v>60.215053763440864</c:v>
                </c:pt>
                <c:pt idx="1">
                  <c:v>39.784946236559136</c:v>
                </c:pt>
              </c:numCache>
            </c:numRef>
          </c:val>
          <c:extLst>
            <c:ext xmlns:c16="http://schemas.microsoft.com/office/drawing/2014/chart" uri="{C3380CC4-5D6E-409C-BE32-E72D297353CC}">
              <c16:uniqueId val="{00000000-9E4D-4C0B-BF44-DFFE4CC6B6AE}"/>
            </c:ext>
          </c:extLst>
        </c:ser>
        <c:dLbls>
          <c:showLegendKey val="0"/>
          <c:showVal val="0"/>
          <c:showCatName val="0"/>
          <c:showSerName val="0"/>
          <c:showPercent val="0"/>
          <c:showBubbleSize val="0"/>
        </c:dLbls>
        <c:gapWidth val="100"/>
        <c:overlap val="-24"/>
        <c:axId val="573913456"/>
        <c:axId val="573913776"/>
      </c:barChart>
      <c:catAx>
        <c:axId val="57391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776"/>
        <c:crosses val="autoZero"/>
        <c:auto val="1"/>
        <c:lblAlgn val="ctr"/>
        <c:lblOffset val="100"/>
        <c:noMultiLvlLbl val="0"/>
      </c:catAx>
      <c:valAx>
        <c:axId val="573913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'270-Derecho'!$B$300:$B$302</c:f>
              <c:strCache>
                <c:ptCount val="3"/>
                <c:pt idx="0">
                  <c:v>SIEMPRE</c:v>
                </c:pt>
                <c:pt idx="1">
                  <c:v>ALGUNAS VECES</c:v>
                </c:pt>
                <c:pt idx="2">
                  <c:v>NUNCA</c:v>
                </c:pt>
              </c:strCache>
            </c:strRef>
          </c:cat>
          <c:val>
            <c:numRef>
              <c:f>'270-Derecho'!$E$300:$E$302</c:f>
              <c:numCache>
                <c:formatCode>0</c:formatCode>
                <c:ptCount val="3"/>
                <c:pt idx="0">
                  <c:v>49.462365591397848</c:v>
                </c:pt>
                <c:pt idx="1">
                  <c:v>44.086021505376344</c:v>
                </c:pt>
                <c:pt idx="2">
                  <c:v>6.4516129032258061</c:v>
                </c:pt>
              </c:numCache>
            </c:numRef>
          </c:val>
          <c:extLst>
            <c:ext xmlns:c16="http://schemas.microsoft.com/office/drawing/2014/chart" uri="{C3380CC4-5D6E-409C-BE32-E72D297353CC}">
              <c16:uniqueId val="{00000000-E674-4787-9492-6C8CF4802DA8}"/>
            </c:ext>
          </c:extLst>
        </c:ser>
        <c:dLbls>
          <c:showLegendKey val="0"/>
          <c:showVal val="0"/>
          <c:showCatName val="0"/>
          <c:showSerName val="0"/>
          <c:showPercent val="0"/>
          <c:showBubbleSize val="0"/>
        </c:dLbls>
        <c:gapWidth val="100"/>
        <c:overlap val="-24"/>
        <c:axId val="573917296"/>
        <c:axId val="573917616"/>
      </c:barChart>
      <c:catAx>
        <c:axId val="57391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616"/>
        <c:crosses val="autoZero"/>
        <c:auto val="1"/>
        <c:lblAlgn val="ctr"/>
        <c:lblOffset val="100"/>
        <c:noMultiLvlLbl val="0"/>
      </c:catAx>
      <c:valAx>
        <c:axId val="57391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329177602799652E-2"/>
          <c:y val="5.2338145231846017E-2"/>
          <c:w val="0.87000415573053369"/>
          <c:h val="0.81013050452026825"/>
        </c:manualLayout>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'270-Derecho'!$X$310:$X$312</c:f>
              <c:strCache>
                <c:ptCount val="3"/>
                <c:pt idx="0">
                  <c:v>INSTITUCIONAL</c:v>
                </c:pt>
                <c:pt idx="1">
                  <c:v>COMPAÑEROS</c:v>
                </c:pt>
                <c:pt idx="2">
                  <c:v>PERSONALES</c:v>
                </c:pt>
              </c:strCache>
            </c:strRef>
          </c:cat>
          <c:val>
            <c:numRef>
              <c:f>'270-Derecho'!$Y$310:$Y$312</c:f>
              <c:numCache>
                <c:formatCode>0</c:formatCode>
                <c:ptCount val="3"/>
                <c:pt idx="0">
                  <c:v>51.612903225806448</c:v>
                </c:pt>
                <c:pt idx="1">
                  <c:v>46.236559139784944</c:v>
                </c:pt>
                <c:pt idx="2">
                  <c:v>39.784946236559136</c:v>
                </c:pt>
              </c:numCache>
            </c:numRef>
          </c:val>
          <c:extLst>
            <c:ext xmlns:c16="http://schemas.microsoft.com/office/drawing/2014/chart" uri="{C3380CC4-5D6E-409C-BE32-E72D297353CC}">
              <c16:uniqueId val="{00000000-162C-493A-AAF2-9102C343A687}"/>
            </c:ext>
          </c:extLst>
        </c:ser>
        <c:dLbls>
          <c:showLegendKey val="0"/>
          <c:showVal val="0"/>
          <c:showCatName val="0"/>
          <c:showSerName val="0"/>
          <c:showPercent val="0"/>
          <c:showBubbleSize val="0"/>
        </c:dLbls>
        <c:gapWidth val="100"/>
        <c:overlap val="-24"/>
        <c:axId val="480254192"/>
        <c:axId val="480254512"/>
      </c:barChart>
      <c:catAx>
        <c:axId val="480254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512"/>
        <c:crosses val="autoZero"/>
        <c:auto val="1"/>
        <c:lblAlgn val="ctr"/>
        <c:lblOffset val="100"/>
        <c:noMultiLvlLbl val="0"/>
      </c:catAx>
      <c:valAx>
        <c:axId val="48025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'270-Derecho'!$B$333:$B$335</c:f>
              <c:strCache>
                <c:ptCount val="3"/>
                <c:pt idx="0">
                  <c:v>SIEMPRE</c:v>
                </c:pt>
                <c:pt idx="1">
                  <c:v>ALGUNAS VECES</c:v>
                </c:pt>
                <c:pt idx="2">
                  <c:v>NUNCA</c:v>
                </c:pt>
              </c:strCache>
            </c:strRef>
          </c:cat>
          <c:val>
            <c:numRef>
              <c:f>'270-Derecho'!$E$333:$E$335</c:f>
              <c:numCache>
                <c:formatCode>0</c:formatCode>
                <c:ptCount val="3"/>
                <c:pt idx="0">
                  <c:v>49.462365591397848</c:v>
                </c:pt>
                <c:pt idx="1">
                  <c:v>46.236559139784944</c:v>
                </c:pt>
                <c:pt idx="2">
                  <c:v>4.3010752688172049</c:v>
                </c:pt>
              </c:numCache>
            </c:numRef>
          </c:val>
          <c:extLst>
            <c:ext xmlns:c16="http://schemas.microsoft.com/office/drawing/2014/chart" uri="{C3380CC4-5D6E-409C-BE32-E72D297353CC}">
              <c16:uniqueId val="{00000000-582F-41AB-9690-B78330C877A1}"/>
            </c:ext>
          </c:extLst>
        </c:ser>
        <c:dLbls>
          <c:showLegendKey val="0"/>
          <c:showVal val="0"/>
          <c:showCatName val="0"/>
          <c:showSerName val="0"/>
          <c:showPercent val="0"/>
          <c:showBubbleSize val="0"/>
        </c:dLbls>
        <c:gapWidth val="100"/>
        <c:overlap val="-24"/>
        <c:axId val="573929776"/>
        <c:axId val="573931376"/>
      </c:barChart>
      <c:catAx>
        <c:axId val="573929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1376"/>
        <c:crosses val="autoZero"/>
        <c:auto val="1"/>
        <c:lblAlgn val="ctr"/>
        <c:lblOffset val="100"/>
        <c:noMultiLvlLbl val="0"/>
      </c:catAx>
      <c:valAx>
        <c:axId val="573931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2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'270-Derecho'!$B$340:$B$342</c:f>
              <c:strCache>
                <c:ptCount val="3"/>
                <c:pt idx="0">
                  <c:v>SIEMPRE</c:v>
                </c:pt>
                <c:pt idx="1">
                  <c:v>ALGUNAS VECES</c:v>
                </c:pt>
                <c:pt idx="2">
                  <c:v>NUNCA</c:v>
                </c:pt>
              </c:strCache>
            </c:strRef>
          </c:cat>
          <c:val>
            <c:numRef>
              <c:f>'270-Derecho'!$E$340:$E$342</c:f>
              <c:numCache>
                <c:formatCode>0</c:formatCode>
                <c:ptCount val="3"/>
                <c:pt idx="0">
                  <c:v>59.13978494623656</c:v>
                </c:pt>
                <c:pt idx="1">
                  <c:v>37.634408602150536</c:v>
                </c:pt>
                <c:pt idx="2">
                  <c:v>3.225806451612903</c:v>
                </c:pt>
              </c:numCache>
            </c:numRef>
          </c:val>
          <c:extLst>
            <c:ext xmlns:c16="http://schemas.microsoft.com/office/drawing/2014/chart" uri="{C3380CC4-5D6E-409C-BE32-E72D297353CC}">
              <c16:uniqueId val="{00000000-3750-4FE2-B491-7688D2B48E58}"/>
            </c:ext>
          </c:extLst>
        </c:ser>
        <c:dLbls>
          <c:showLegendKey val="0"/>
          <c:showVal val="0"/>
          <c:showCatName val="0"/>
          <c:showSerName val="0"/>
          <c:showPercent val="0"/>
          <c:showBubbleSize val="0"/>
        </c:dLbls>
        <c:gapWidth val="100"/>
        <c:overlap val="-24"/>
        <c:axId val="573936496"/>
        <c:axId val="573937456"/>
      </c:barChart>
      <c:catAx>
        <c:axId val="57393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7456"/>
        <c:crosses val="autoZero"/>
        <c:auto val="1"/>
        <c:lblAlgn val="ctr"/>
        <c:lblOffset val="100"/>
        <c:noMultiLvlLbl val="0"/>
      </c:catAx>
      <c:valAx>
        <c:axId val="57393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'270-Derecho'!$B$347:$B$349</c:f>
              <c:strCache>
                <c:ptCount val="3"/>
                <c:pt idx="0">
                  <c:v>SIEMPRE</c:v>
                </c:pt>
                <c:pt idx="1">
                  <c:v>ALGUNAS VECES</c:v>
                </c:pt>
                <c:pt idx="2">
                  <c:v>NUNCA</c:v>
                </c:pt>
              </c:strCache>
            </c:strRef>
          </c:cat>
          <c:val>
            <c:numRef>
              <c:f>'270-Derecho'!$E$347:$E$349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C036-4DC6-A8CD-A89A321CAB71}"/>
            </c:ext>
          </c:extLst>
        </c:ser>
        <c:dLbls>
          <c:showLegendKey val="0"/>
          <c:showVal val="0"/>
          <c:showCatName val="0"/>
          <c:showSerName val="0"/>
          <c:showPercent val="0"/>
          <c:showBubbleSize val="0"/>
        </c:dLbls>
        <c:gapWidth val="100"/>
        <c:overlap val="-24"/>
        <c:axId val="573934576"/>
        <c:axId val="573935536"/>
      </c:barChart>
      <c:catAx>
        <c:axId val="573934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5536"/>
        <c:crosses val="autoZero"/>
        <c:auto val="1"/>
        <c:lblAlgn val="ctr"/>
        <c:lblOffset val="100"/>
        <c:noMultiLvlLbl val="0"/>
      </c:catAx>
      <c:valAx>
        <c:axId val="57393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'270-Derecho'!$B$354:$B$356</c:f>
              <c:strCache>
                <c:ptCount val="3"/>
                <c:pt idx="0">
                  <c:v>SIEMPRE</c:v>
                </c:pt>
                <c:pt idx="1">
                  <c:v>ALGUNAS VECES</c:v>
                </c:pt>
                <c:pt idx="2">
                  <c:v>NUNCA</c:v>
                </c:pt>
              </c:strCache>
            </c:strRef>
          </c:cat>
          <c:val>
            <c:numRef>
              <c:f>'270-Derecho'!$E$354:$E$356</c:f>
              <c:numCache>
                <c:formatCode>0</c:formatCode>
                <c:ptCount val="3"/>
                <c:pt idx="0">
                  <c:v>51.612903225806448</c:v>
                </c:pt>
                <c:pt idx="1">
                  <c:v>40.86021505376344</c:v>
                </c:pt>
                <c:pt idx="2">
                  <c:v>7.5268817204301079</c:v>
                </c:pt>
              </c:numCache>
            </c:numRef>
          </c:val>
          <c:extLst>
            <c:ext xmlns:c16="http://schemas.microsoft.com/office/drawing/2014/chart" uri="{C3380CC4-5D6E-409C-BE32-E72D297353CC}">
              <c16:uniqueId val="{00000000-7623-437F-809A-5D048C12E73D}"/>
            </c:ext>
          </c:extLst>
        </c:ser>
        <c:dLbls>
          <c:showLegendKey val="0"/>
          <c:showVal val="0"/>
          <c:showCatName val="0"/>
          <c:showSerName val="0"/>
          <c:showPercent val="0"/>
          <c:showBubbleSize val="0"/>
        </c:dLbls>
        <c:gapWidth val="100"/>
        <c:overlap val="-24"/>
        <c:axId val="573942896"/>
        <c:axId val="573943856"/>
      </c:barChart>
      <c:catAx>
        <c:axId val="57394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3856"/>
        <c:crosses val="autoZero"/>
        <c:auto val="1"/>
        <c:lblAlgn val="ctr"/>
        <c:lblOffset val="100"/>
        <c:noMultiLvlLbl val="0"/>
      </c:catAx>
      <c:valAx>
        <c:axId val="573943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'270-Derecho'!$B$361:$B$362</c:f>
              <c:strCache>
                <c:ptCount val="2"/>
                <c:pt idx="0">
                  <c:v>SI</c:v>
                </c:pt>
                <c:pt idx="1">
                  <c:v>NO</c:v>
                </c:pt>
              </c:strCache>
            </c:strRef>
          </c:cat>
          <c:val>
            <c:numRef>
              <c:f>'270-Derecho'!$E$361:$E$362</c:f>
              <c:numCache>
                <c:formatCode>0</c:formatCode>
                <c:ptCount val="2"/>
                <c:pt idx="0">
                  <c:v>69.892473118279568</c:v>
                </c:pt>
                <c:pt idx="1">
                  <c:v>30.107526881720432</c:v>
                </c:pt>
              </c:numCache>
            </c:numRef>
          </c:val>
          <c:extLst>
            <c:ext xmlns:c16="http://schemas.microsoft.com/office/drawing/2014/chart" uri="{C3380CC4-5D6E-409C-BE32-E72D297353CC}">
              <c16:uniqueId val="{00000000-81F5-4E7D-8F3D-4D77CD6B8A3C}"/>
            </c:ext>
          </c:extLst>
        </c:ser>
        <c:dLbls>
          <c:showLegendKey val="0"/>
          <c:showVal val="0"/>
          <c:showCatName val="0"/>
          <c:showSerName val="0"/>
          <c:showPercent val="0"/>
          <c:showBubbleSize val="0"/>
        </c:dLbls>
        <c:gapWidth val="100"/>
        <c:overlap val="-24"/>
        <c:axId val="573945776"/>
        <c:axId val="573947696"/>
      </c:barChart>
      <c:catAx>
        <c:axId val="57394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7696"/>
        <c:crosses val="autoZero"/>
        <c:auto val="1"/>
        <c:lblAlgn val="ctr"/>
        <c:lblOffset val="100"/>
        <c:noMultiLvlLbl val="0"/>
      </c:catAx>
      <c:valAx>
        <c:axId val="57394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'270-Derecho'!$B$367:$B$369</c:f>
              <c:strCache>
                <c:ptCount val="3"/>
                <c:pt idx="0">
                  <c:v>SIEMPRE</c:v>
                </c:pt>
                <c:pt idx="1">
                  <c:v>ALGUNAS VECES</c:v>
                </c:pt>
                <c:pt idx="2">
                  <c:v>NUNCA</c:v>
                </c:pt>
              </c:strCache>
            </c:strRef>
          </c:cat>
          <c:val>
            <c:numRef>
              <c:f>'270-Derecho'!$E$367:$E$369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C58F-4E4F-AE2C-2650EA136BFB}"/>
            </c:ext>
          </c:extLst>
        </c:ser>
        <c:dLbls>
          <c:showLegendKey val="0"/>
          <c:showVal val="0"/>
          <c:showCatName val="0"/>
          <c:showSerName val="0"/>
          <c:showPercent val="0"/>
          <c:showBubbleSize val="0"/>
        </c:dLbls>
        <c:gapWidth val="100"/>
        <c:overlap val="-24"/>
        <c:axId val="573950256"/>
        <c:axId val="573951536"/>
      </c:barChart>
      <c:catAx>
        <c:axId val="57395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1536"/>
        <c:crosses val="autoZero"/>
        <c:auto val="1"/>
        <c:lblAlgn val="ctr"/>
        <c:lblOffset val="100"/>
        <c:noMultiLvlLbl val="0"/>
      </c:catAx>
      <c:valAx>
        <c:axId val="57395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'270-Derecho'!$B$374:$B$376</c:f>
              <c:strCache>
                <c:ptCount val="3"/>
                <c:pt idx="0">
                  <c:v>SIEMPRE</c:v>
                </c:pt>
                <c:pt idx="1">
                  <c:v>ALGUNAS VECES</c:v>
                </c:pt>
                <c:pt idx="2">
                  <c:v>NUNCA</c:v>
                </c:pt>
              </c:strCache>
            </c:strRef>
          </c:cat>
          <c:val>
            <c:numRef>
              <c:f>'270-Derecho'!$E$374:$E$376</c:f>
              <c:numCache>
                <c:formatCode>0</c:formatCode>
                <c:ptCount val="3"/>
                <c:pt idx="0">
                  <c:v>61.29032258064516</c:v>
                </c:pt>
                <c:pt idx="1">
                  <c:v>34.408602150537639</c:v>
                </c:pt>
                <c:pt idx="2">
                  <c:v>4.3010752688172049</c:v>
                </c:pt>
              </c:numCache>
            </c:numRef>
          </c:val>
          <c:extLst>
            <c:ext xmlns:c16="http://schemas.microsoft.com/office/drawing/2014/chart" uri="{C3380CC4-5D6E-409C-BE32-E72D297353CC}">
              <c16:uniqueId val="{00000000-09A3-438E-9F29-F9056896D7CA}"/>
            </c:ext>
          </c:extLst>
        </c:ser>
        <c:dLbls>
          <c:showLegendKey val="0"/>
          <c:showVal val="0"/>
          <c:showCatName val="0"/>
          <c:showSerName val="0"/>
          <c:showPercent val="0"/>
          <c:showBubbleSize val="0"/>
        </c:dLbls>
        <c:gapWidth val="100"/>
        <c:overlap val="-24"/>
        <c:axId val="573949936"/>
        <c:axId val="573951856"/>
      </c:barChart>
      <c:catAx>
        <c:axId val="57394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1856"/>
        <c:crosses val="autoZero"/>
        <c:auto val="1"/>
        <c:lblAlgn val="ctr"/>
        <c:lblOffset val="100"/>
        <c:noMultiLvlLbl val="0"/>
      </c:catAx>
      <c:valAx>
        <c:axId val="57395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'270-Derecho'!$B$381:$B$383</c:f>
              <c:strCache>
                <c:ptCount val="3"/>
                <c:pt idx="0">
                  <c:v>SIEMPRE</c:v>
                </c:pt>
                <c:pt idx="1">
                  <c:v>ALGUNAS VECES</c:v>
                </c:pt>
                <c:pt idx="2">
                  <c:v>NUNCA</c:v>
                </c:pt>
              </c:strCache>
            </c:strRef>
          </c:cat>
          <c:val>
            <c:numRef>
              <c:f>'270-Derecho'!$E$381:$E$383</c:f>
              <c:numCache>
                <c:formatCode>0</c:formatCode>
                <c:ptCount val="3"/>
                <c:pt idx="0">
                  <c:v>41.935483870967744</c:v>
                </c:pt>
                <c:pt idx="1">
                  <c:v>52.688172043010752</c:v>
                </c:pt>
                <c:pt idx="2">
                  <c:v>5.376344086021505</c:v>
                </c:pt>
              </c:numCache>
            </c:numRef>
          </c:val>
          <c:extLst>
            <c:ext xmlns:c16="http://schemas.microsoft.com/office/drawing/2014/chart" uri="{C3380CC4-5D6E-409C-BE32-E72D297353CC}">
              <c16:uniqueId val="{00000000-48C7-4796-81F9-9A0E62B9098F}"/>
            </c:ext>
          </c:extLst>
        </c:ser>
        <c:dLbls>
          <c:showLegendKey val="0"/>
          <c:showVal val="0"/>
          <c:showCatName val="0"/>
          <c:showSerName val="0"/>
          <c:showPercent val="0"/>
          <c:showBubbleSize val="0"/>
        </c:dLbls>
        <c:gapWidth val="100"/>
        <c:overlap val="-24"/>
        <c:axId val="573957936"/>
        <c:axId val="573958256"/>
      </c:barChart>
      <c:catAx>
        <c:axId val="57395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8256"/>
        <c:crosses val="autoZero"/>
        <c:auto val="1"/>
        <c:lblAlgn val="ctr"/>
        <c:lblOffset val="100"/>
        <c:noMultiLvlLbl val="0"/>
      </c:catAx>
      <c:valAx>
        <c:axId val="573958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'270-Derecho'!$B$388:$B$389</c:f>
              <c:strCache>
                <c:ptCount val="2"/>
                <c:pt idx="0">
                  <c:v>SIEMPRE</c:v>
                </c:pt>
                <c:pt idx="1">
                  <c:v>ALGUNAS VECES</c:v>
                </c:pt>
              </c:strCache>
            </c:strRef>
          </c:cat>
          <c:val>
            <c:numRef>
              <c:f>'270-Derecho'!$E$388:$E$389</c:f>
              <c:numCache>
                <c:formatCode>0</c:formatCode>
                <c:ptCount val="2"/>
                <c:pt idx="0">
                  <c:v>92.473118279569889</c:v>
                </c:pt>
                <c:pt idx="1">
                  <c:v>7.5268817204301079</c:v>
                </c:pt>
              </c:numCache>
            </c:numRef>
          </c:val>
          <c:extLst>
            <c:ext xmlns:c16="http://schemas.microsoft.com/office/drawing/2014/chart" uri="{C3380CC4-5D6E-409C-BE32-E72D297353CC}">
              <c16:uniqueId val="{00000000-01BD-4675-8939-539D37551A5C}"/>
            </c:ext>
          </c:extLst>
        </c:ser>
        <c:dLbls>
          <c:showLegendKey val="0"/>
          <c:showVal val="0"/>
          <c:showCatName val="0"/>
          <c:showSerName val="0"/>
          <c:showPercent val="0"/>
          <c:showBubbleSize val="0"/>
        </c:dLbls>
        <c:gapWidth val="100"/>
        <c:overlap val="-24"/>
        <c:axId val="573961136"/>
        <c:axId val="573961456"/>
      </c:barChart>
      <c:catAx>
        <c:axId val="57396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456"/>
        <c:crosses val="autoZero"/>
        <c:auto val="1"/>
        <c:lblAlgn val="ctr"/>
        <c:lblOffset val="100"/>
        <c:noMultiLvlLbl val="0"/>
      </c:catAx>
      <c:valAx>
        <c:axId val="57396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'270-Derecho'!$B$394:$B$395</c:f>
              <c:strCache>
                <c:ptCount val="2"/>
                <c:pt idx="0">
                  <c:v>SI</c:v>
                </c:pt>
                <c:pt idx="1">
                  <c:v>NO</c:v>
                </c:pt>
              </c:strCache>
            </c:strRef>
          </c:cat>
          <c:val>
            <c:numRef>
              <c:f>'270-Derecho'!$E$394:$E$395</c:f>
              <c:numCache>
                <c:formatCode>0</c:formatCode>
                <c:ptCount val="2"/>
                <c:pt idx="0">
                  <c:v>27.956989247311824</c:v>
                </c:pt>
                <c:pt idx="1">
                  <c:v>72.043010752688176</c:v>
                </c:pt>
              </c:numCache>
            </c:numRef>
          </c:val>
          <c:extLst>
            <c:ext xmlns:c16="http://schemas.microsoft.com/office/drawing/2014/chart" uri="{C3380CC4-5D6E-409C-BE32-E72D297353CC}">
              <c16:uniqueId val="{00000000-4568-46E1-A9B8-69F871EE78C2}"/>
            </c:ext>
          </c:extLst>
        </c:ser>
        <c:dLbls>
          <c:showLegendKey val="0"/>
          <c:showVal val="0"/>
          <c:showCatName val="0"/>
          <c:showSerName val="0"/>
          <c:showPercent val="0"/>
          <c:showBubbleSize val="0"/>
        </c:dLbls>
        <c:gapWidth val="100"/>
        <c:overlap val="-24"/>
        <c:axId val="573960496"/>
        <c:axId val="573963696"/>
      </c:barChart>
      <c:catAx>
        <c:axId val="57396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3696"/>
        <c:crosses val="autoZero"/>
        <c:auto val="1"/>
        <c:lblAlgn val="ctr"/>
        <c:lblOffset val="100"/>
        <c:noMultiLvlLbl val="0"/>
      </c:catAx>
      <c:valAx>
        <c:axId val="5739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'270-Derecho'!$B$400:$B$402</c:f>
              <c:strCache>
                <c:ptCount val="3"/>
                <c:pt idx="0">
                  <c:v>SIEMPRE</c:v>
                </c:pt>
                <c:pt idx="1">
                  <c:v>ALGUNAS VECES</c:v>
                </c:pt>
                <c:pt idx="2">
                  <c:v>NUNCA</c:v>
                </c:pt>
              </c:strCache>
            </c:strRef>
          </c:cat>
          <c:val>
            <c:numRef>
              <c:f>'270-Derecho'!$E$400:$E$402</c:f>
              <c:numCache>
                <c:formatCode>0</c:formatCode>
                <c:ptCount val="3"/>
                <c:pt idx="0">
                  <c:v>67.741935483870961</c:v>
                </c:pt>
                <c:pt idx="1">
                  <c:v>26.881720430107524</c:v>
                </c:pt>
                <c:pt idx="2">
                  <c:v>5.376344086021505</c:v>
                </c:pt>
              </c:numCache>
            </c:numRef>
          </c:val>
          <c:extLst>
            <c:ext xmlns:c16="http://schemas.microsoft.com/office/drawing/2014/chart" uri="{C3380CC4-5D6E-409C-BE32-E72D297353CC}">
              <c16:uniqueId val="{00000000-A63B-4ECD-9DC6-A4CC3FB45943}"/>
            </c:ext>
          </c:extLst>
        </c:ser>
        <c:dLbls>
          <c:showLegendKey val="0"/>
          <c:showVal val="0"/>
          <c:showCatName val="0"/>
          <c:showSerName val="0"/>
          <c:showPercent val="0"/>
          <c:showBubbleSize val="0"/>
        </c:dLbls>
        <c:gapWidth val="100"/>
        <c:overlap val="-24"/>
        <c:axId val="573966576"/>
        <c:axId val="573966896"/>
      </c:barChart>
      <c:catAx>
        <c:axId val="57396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896"/>
        <c:crosses val="autoZero"/>
        <c:auto val="1"/>
        <c:lblAlgn val="ctr"/>
        <c:lblOffset val="100"/>
        <c:noMultiLvlLbl val="0"/>
      </c:catAx>
      <c:valAx>
        <c:axId val="57396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'270-Derecho'!$B$407:$B$408</c:f>
              <c:strCache>
                <c:ptCount val="2"/>
                <c:pt idx="0">
                  <c:v>SI</c:v>
                </c:pt>
                <c:pt idx="1">
                  <c:v>NO</c:v>
                </c:pt>
              </c:strCache>
            </c:strRef>
          </c:cat>
          <c:val>
            <c:numRef>
              <c:f>'270-Derecho'!$E$407:$E$408</c:f>
              <c:numCache>
                <c:formatCode>0</c:formatCode>
                <c:ptCount val="2"/>
                <c:pt idx="0">
                  <c:v>95.6989247311828</c:v>
                </c:pt>
                <c:pt idx="1">
                  <c:v>4.3010752688172049</c:v>
                </c:pt>
              </c:numCache>
            </c:numRef>
          </c:val>
          <c:extLst>
            <c:ext xmlns:c16="http://schemas.microsoft.com/office/drawing/2014/chart" uri="{C3380CC4-5D6E-409C-BE32-E72D297353CC}">
              <c16:uniqueId val="{00000000-D828-4280-8CAF-8FBD94A3B6D2}"/>
            </c:ext>
          </c:extLst>
        </c:ser>
        <c:dLbls>
          <c:showLegendKey val="0"/>
          <c:showVal val="0"/>
          <c:showCatName val="0"/>
          <c:showSerName val="0"/>
          <c:showPercent val="0"/>
          <c:showBubbleSize val="0"/>
        </c:dLbls>
        <c:gapWidth val="100"/>
        <c:overlap val="-24"/>
        <c:axId val="573971376"/>
        <c:axId val="573971696"/>
      </c:barChart>
      <c:catAx>
        <c:axId val="57397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696"/>
        <c:crosses val="autoZero"/>
        <c:auto val="1"/>
        <c:lblAlgn val="ctr"/>
        <c:lblOffset val="100"/>
        <c:noMultiLvlLbl val="0"/>
      </c:catAx>
      <c:valAx>
        <c:axId val="57397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'270-Derecho'!$B$413:$B$415</c:f>
              <c:strCache>
                <c:ptCount val="3"/>
                <c:pt idx="0">
                  <c:v>SIEMPRE</c:v>
                </c:pt>
                <c:pt idx="1">
                  <c:v>ALGUNAS VECES</c:v>
                </c:pt>
                <c:pt idx="2">
                  <c:v>NUNCA</c:v>
                </c:pt>
              </c:strCache>
            </c:strRef>
          </c:cat>
          <c:val>
            <c:numRef>
              <c:f>'270-Derecho'!$E$413:$E$415</c:f>
              <c:numCache>
                <c:formatCode>0</c:formatCode>
                <c:ptCount val="3"/>
                <c:pt idx="0">
                  <c:v>73.118279569892479</c:v>
                </c:pt>
                <c:pt idx="1">
                  <c:v>19.35483870967742</c:v>
                </c:pt>
                <c:pt idx="2">
                  <c:v>7.5268817204301079</c:v>
                </c:pt>
              </c:numCache>
            </c:numRef>
          </c:val>
          <c:extLst>
            <c:ext xmlns:c16="http://schemas.microsoft.com/office/drawing/2014/chart" uri="{C3380CC4-5D6E-409C-BE32-E72D297353CC}">
              <c16:uniqueId val="{00000000-A546-4D10-ABE5-1452F407D521}"/>
            </c:ext>
          </c:extLst>
        </c:ser>
        <c:dLbls>
          <c:showLegendKey val="0"/>
          <c:showVal val="0"/>
          <c:showCatName val="0"/>
          <c:showSerName val="0"/>
          <c:showPercent val="0"/>
          <c:showBubbleSize val="0"/>
        </c:dLbls>
        <c:gapWidth val="100"/>
        <c:overlap val="-24"/>
        <c:axId val="573979696"/>
        <c:axId val="573976176"/>
      </c:barChart>
      <c:catAx>
        <c:axId val="57397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6176"/>
        <c:crosses val="autoZero"/>
        <c:auto val="1"/>
        <c:lblAlgn val="ctr"/>
        <c:lblOffset val="100"/>
        <c:noMultiLvlLbl val="0"/>
      </c:catAx>
      <c:valAx>
        <c:axId val="57397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'270-Derecho'!$B$420:$B$421</c:f>
              <c:strCache>
                <c:ptCount val="2"/>
                <c:pt idx="0">
                  <c:v>SIEMPRE</c:v>
                </c:pt>
                <c:pt idx="1">
                  <c:v>ALGUNAS VECES</c:v>
                </c:pt>
              </c:strCache>
            </c:strRef>
          </c:cat>
          <c:val>
            <c:numRef>
              <c:f>'270-Derecho'!$E$420:$E$421</c:f>
              <c:numCache>
                <c:formatCode>0</c:formatCode>
                <c:ptCount val="2"/>
                <c:pt idx="0">
                  <c:v>95.6989247311828</c:v>
                </c:pt>
                <c:pt idx="1">
                  <c:v>4.3010752688172049</c:v>
                </c:pt>
              </c:numCache>
            </c:numRef>
          </c:val>
          <c:extLst>
            <c:ext xmlns:c16="http://schemas.microsoft.com/office/drawing/2014/chart" uri="{C3380CC4-5D6E-409C-BE32-E72D297353CC}">
              <c16:uniqueId val="{00000000-A898-4CD4-85EE-FE7D995AA6AE}"/>
            </c:ext>
          </c:extLst>
        </c:ser>
        <c:dLbls>
          <c:showLegendKey val="0"/>
          <c:showVal val="0"/>
          <c:showCatName val="0"/>
          <c:showSerName val="0"/>
          <c:showPercent val="0"/>
          <c:showBubbleSize val="0"/>
        </c:dLbls>
        <c:gapWidth val="100"/>
        <c:overlap val="-24"/>
        <c:axId val="573979056"/>
        <c:axId val="573979376"/>
      </c:barChart>
      <c:catAx>
        <c:axId val="57397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376"/>
        <c:crosses val="autoZero"/>
        <c:auto val="1"/>
        <c:lblAlgn val="ctr"/>
        <c:lblOffset val="100"/>
        <c:noMultiLvlLbl val="0"/>
      </c:catAx>
      <c:valAx>
        <c:axId val="573979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'270-Derecho'!$B$426:$B$427</c:f>
              <c:strCache>
                <c:ptCount val="2"/>
                <c:pt idx="0">
                  <c:v>SI</c:v>
                </c:pt>
                <c:pt idx="1">
                  <c:v>NO</c:v>
                </c:pt>
              </c:strCache>
            </c:strRef>
          </c:cat>
          <c:val>
            <c:numRef>
              <c:f>'270-Derecho'!$E$426:$E$427</c:f>
              <c:numCache>
                <c:formatCode>0</c:formatCode>
                <c:ptCount val="2"/>
                <c:pt idx="0">
                  <c:v>81.72043010752688</c:v>
                </c:pt>
                <c:pt idx="1">
                  <c:v>18.27956989247312</c:v>
                </c:pt>
              </c:numCache>
            </c:numRef>
          </c:val>
          <c:extLst>
            <c:ext xmlns:c16="http://schemas.microsoft.com/office/drawing/2014/chart" uri="{C3380CC4-5D6E-409C-BE32-E72D297353CC}">
              <c16:uniqueId val="{00000000-B7B8-4121-88BD-1F40DBF983A6}"/>
            </c:ext>
          </c:extLst>
        </c:ser>
        <c:dLbls>
          <c:showLegendKey val="0"/>
          <c:showVal val="0"/>
          <c:showCatName val="0"/>
          <c:showSerName val="0"/>
          <c:showPercent val="0"/>
          <c:showBubbleSize val="0"/>
        </c:dLbls>
        <c:gapWidth val="100"/>
        <c:overlap val="-24"/>
        <c:axId val="573980976"/>
        <c:axId val="573981296"/>
      </c:barChart>
      <c:catAx>
        <c:axId val="57398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1296"/>
        <c:crosses val="autoZero"/>
        <c:auto val="1"/>
        <c:lblAlgn val="ctr"/>
        <c:lblOffset val="100"/>
        <c:noMultiLvlLbl val="0"/>
      </c:catAx>
      <c:valAx>
        <c:axId val="57398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'270-Derecho'!$B$432:$B$434</c:f>
              <c:strCache>
                <c:ptCount val="3"/>
                <c:pt idx="0">
                  <c:v>SIEMPRE</c:v>
                </c:pt>
                <c:pt idx="1">
                  <c:v>ALGUNAS VECES</c:v>
                </c:pt>
                <c:pt idx="2">
                  <c:v>NO HE SIDO CONVOCADO</c:v>
                </c:pt>
              </c:strCache>
            </c:strRef>
          </c:cat>
          <c:val>
            <c:numRef>
              <c:f>'270-Derecho'!$E$432:$E$434</c:f>
              <c:numCache>
                <c:formatCode>0</c:formatCode>
                <c:ptCount val="3"/>
                <c:pt idx="0">
                  <c:v>78.494623655913969</c:v>
                </c:pt>
                <c:pt idx="1">
                  <c:v>16.129032258064516</c:v>
                </c:pt>
                <c:pt idx="2">
                  <c:v>5.376344086021505</c:v>
                </c:pt>
              </c:numCache>
            </c:numRef>
          </c:val>
          <c:extLst>
            <c:ext xmlns:c16="http://schemas.microsoft.com/office/drawing/2014/chart" uri="{C3380CC4-5D6E-409C-BE32-E72D297353CC}">
              <c16:uniqueId val="{00000000-1BA8-4235-8276-27E23541EEC8}"/>
            </c:ext>
          </c:extLst>
        </c:ser>
        <c:dLbls>
          <c:showLegendKey val="0"/>
          <c:showVal val="0"/>
          <c:showCatName val="0"/>
          <c:showSerName val="0"/>
          <c:showPercent val="0"/>
          <c:showBubbleSize val="0"/>
        </c:dLbls>
        <c:gapWidth val="100"/>
        <c:overlap val="-24"/>
        <c:axId val="573985776"/>
        <c:axId val="573988016"/>
      </c:barChart>
      <c:catAx>
        <c:axId val="57398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8016"/>
        <c:crosses val="autoZero"/>
        <c:auto val="1"/>
        <c:lblAlgn val="ctr"/>
        <c:lblOffset val="100"/>
        <c:noMultiLvlLbl val="0"/>
      </c:catAx>
      <c:valAx>
        <c:axId val="57398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'270-Derecho'!$B$439:$B$441</c:f>
              <c:strCache>
                <c:ptCount val="3"/>
                <c:pt idx="0">
                  <c:v>SIEMPRE</c:v>
                </c:pt>
                <c:pt idx="1">
                  <c:v>ALGUNAS VECES</c:v>
                </c:pt>
                <c:pt idx="2">
                  <c:v>NUNCA</c:v>
                </c:pt>
              </c:strCache>
            </c:strRef>
          </c:cat>
          <c:val>
            <c:numRef>
              <c:f>'270-Derecho'!$E$439:$E$441</c:f>
              <c:numCache>
                <c:formatCode>0</c:formatCode>
                <c:ptCount val="3"/>
                <c:pt idx="0">
                  <c:v>74.193548387096769</c:v>
                </c:pt>
                <c:pt idx="1">
                  <c:v>22.58064516129032</c:v>
                </c:pt>
                <c:pt idx="2">
                  <c:v>3.225806451612903</c:v>
                </c:pt>
              </c:numCache>
            </c:numRef>
          </c:val>
          <c:extLst>
            <c:ext xmlns:c16="http://schemas.microsoft.com/office/drawing/2014/chart" uri="{C3380CC4-5D6E-409C-BE32-E72D297353CC}">
              <c16:uniqueId val="{00000000-F3E6-4947-AA93-8BF2F36441B8}"/>
            </c:ext>
          </c:extLst>
        </c:ser>
        <c:dLbls>
          <c:showLegendKey val="0"/>
          <c:showVal val="0"/>
          <c:showCatName val="0"/>
          <c:showSerName val="0"/>
          <c:showPercent val="0"/>
          <c:showBubbleSize val="0"/>
        </c:dLbls>
        <c:gapWidth val="100"/>
        <c:overlap val="-24"/>
        <c:axId val="573994416"/>
        <c:axId val="573994736"/>
      </c:barChart>
      <c:catAx>
        <c:axId val="57399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736"/>
        <c:crosses val="autoZero"/>
        <c:auto val="1"/>
        <c:lblAlgn val="ctr"/>
        <c:lblOffset val="100"/>
        <c:noMultiLvlLbl val="0"/>
      </c:catAx>
      <c:valAx>
        <c:axId val="57399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'270-Derecho'!$B$446:$B$447</c:f>
              <c:strCache>
                <c:ptCount val="2"/>
                <c:pt idx="0">
                  <c:v>SI</c:v>
                </c:pt>
                <c:pt idx="1">
                  <c:v>NO</c:v>
                </c:pt>
              </c:strCache>
            </c:strRef>
          </c:cat>
          <c:val>
            <c:numRef>
              <c:f>'270-Derecho'!$E$446:$E$447</c:f>
              <c:numCache>
                <c:formatCode>0</c:formatCode>
                <c:ptCount val="2"/>
                <c:pt idx="0">
                  <c:v>69.892473118279568</c:v>
                </c:pt>
                <c:pt idx="1">
                  <c:v>30.107526881720432</c:v>
                </c:pt>
              </c:numCache>
            </c:numRef>
          </c:val>
          <c:extLst>
            <c:ext xmlns:c16="http://schemas.microsoft.com/office/drawing/2014/chart" uri="{C3380CC4-5D6E-409C-BE32-E72D297353CC}">
              <c16:uniqueId val="{00000000-7408-42DA-A058-3F1A1051CB27}"/>
            </c:ext>
          </c:extLst>
        </c:ser>
        <c:dLbls>
          <c:showLegendKey val="0"/>
          <c:showVal val="0"/>
          <c:showCatName val="0"/>
          <c:showSerName val="0"/>
          <c:showPercent val="0"/>
          <c:showBubbleSize val="0"/>
        </c:dLbls>
        <c:gapWidth val="100"/>
        <c:overlap val="-24"/>
        <c:axId val="573990576"/>
        <c:axId val="573993776"/>
      </c:barChart>
      <c:catAx>
        <c:axId val="57399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3776"/>
        <c:crosses val="autoZero"/>
        <c:auto val="1"/>
        <c:lblAlgn val="ctr"/>
        <c:lblOffset val="100"/>
        <c:noMultiLvlLbl val="0"/>
      </c:catAx>
      <c:valAx>
        <c:axId val="573993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'270-Derecho'!$B$452:$B$453</c:f>
              <c:strCache>
                <c:ptCount val="2"/>
                <c:pt idx="0">
                  <c:v>SI</c:v>
                </c:pt>
                <c:pt idx="1">
                  <c:v>NO</c:v>
                </c:pt>
              </c:strCache>
            </c:strRef>
          </c:cat>
          <c:val>
            <c:numRef>
              <c:f>'270-Derecho'!$E$452:$E$453</c:f>
              <c:numCache>
                <c:formatCode>0</c:formatCode>
                <c:ptCount val="2"/>
                <c:pt idx="0">
                  <c:v>78.494623655913969</c:v>
                </c:pt>
                <c:pt idx="1">
                  <c:v>21.50537634408602</c:v>
                </c:pt>
              </c:numCache>
            </c:numRef>
          </c:val>
          <c:extLst>
            <c:ext xmlns:c16="http://schemas.microsoft.com/office/drawing/2014/chart" uri="{C3380CC4-5D6E-409C-BE32-E72D297353CC}">
              <c16:uniqueId val="{00000000-FB14-4A2D-8FFA-5EC54D080F33}"/>
            </c:ext>
          </c:extLst>
        </c:ser>
        <c:dLbls>
          <c:showLegendKey val="0"/>
          <c:showVal val="0"/>
          <c:showCatName val="0"/>
          <c:showSerName val="0"/>
          <c:showPercent val="0"/>
          <c:showBubbleSize val="0"/>
        </c:dLbls>
        <c:gapWidth val="100"/>
        <c:overlap val="-24"/>
        <c:axId val="573996656"/>
        <c:axId val="573999856"/>
      </c:barChart>
      <c:catAx>
        <c:axId val="57399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9856"/>
        <c:crosses val="autoZero"/>
        <c:auto val="1"/>
        <c:lblAlgn val="ctr"/>
        <c:lblOffset val="100"/>
        <c:noMultiLvlLbl val="0"/>
      </c:catAx>
      <c:valAx>
        <c:axId val="57399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'270-Derecho'!$B$458:$B$459</c:f>
              <c:strCache>
                <c:ptCount val="2"/>
                <c:pt idx="0">
                  <c:v>SI</c:v>
                </c:pt>
                <c:pt idx="1">
                  <c:v>NO</c:v>
                </c:pt>
              </c:strCache>
            </c:strRef>
          </c:cat>
          <c:val>
            <c:numRef>
              <c:f>'270-Derecho'!$E$458:$E$459</c:f>
              <c:numCache>
                <c:formatCode>0</c:formatCode>
                <c:ptCount val="2"/>
                <c:pt idx="0">
                  <c:v>80.645161290322577</c:v>
                </c:pt>
                <c:pt idx="1">
                  <c:v>19.35483870967742</c:v>
                </c:pt>
              </c:numCache>
            </c:numRef>
          </c:val>
          <c:extLst>
            <c:ext xmlns:c16="http://schemas.microsoft.com/office/drawing/2014/chart" uri="{C3380CC4-5D6E-409C-BE32-E72D297353CC}">
              <c16:uniqueId val="{00000000-4D74-4AB8-BA97-E9D84AD4F338}"/>
            </c:ext>
          </c:extLst>
        </c:ser>
        <c:dLbls>
          <c:showLegendKey val="0"/>
          <c:showVal val="0"/>
          <c:showCatName val="0"/>
          <c:showSerName val="0"/>
          <c:showPercent val="0"/>
          <c:showBubbleSize val="0"/>
        </c:dLbls>
        <c:gapWidth val="100"/>
        <c:overlap val="-24"/>
        <c:axId val="574003696"/>
        <c:axId val="574002736"/>
      </c:barChart>
      <c:catAx>
        <c:axId val="57400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2736"/>
        <c:crosses val="autoZero"/>
        <c:auto val="1"/>
        <c:lblAlgn val="ctr"/>
        <c:lblOffset val="100"/>
        <c:noMultiLvlLbl val="0"/>
      </c:catAx>
      <c:valAx>
        <c:axId val="574002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'270-Derecho'!$B$464:$B$465</c:f>
              <c:strCache>
                <c:ptCount val="2"/>
                <c:pt idx="0">
                  <c:v>SI</c:v>
                </c:pt>
                <c:pt idx="1">
                  <c:v>NO</c:v>
                </c:pt>
              </c:strCache>
            </c:strRef>
          </c:cat>
          <c:val>
            <c:numRef>
              <c:f>'270-Derecho'!$E$464:$E$465</c:f>
              <c:numCache>
                <c:formatCode>0</c:formatCode>
                <c:ptCount val="2"/>
                <c:pt idx="0">
                  <c:v>87.096774193548384</c:v>
                </c:pt>
                <c:pt idx="1">
                  <c:v>12.903225806451612</c:v>
                </c:pt>
              </c:numCache>
            </c:numRef>
          </c:val>
          <c:extLst>
            <c:ext xmlns:c16="http://schemas.microsoft.com/office/drawing/2014/chart" uri="{C3380CC4-5D6E-409C-BE32-E72D297353CC}">
              <c16:uniqueId val="{00000000-5EB7-4538-AFB6-AE147CCAE368}"/>
            </c:ext>
          </c:extLst>
        </c:ser>
        <c:dLbls>
          <c:showLegendKey val="0"/>
          <c:showVal val="0"/>
          <c:showCatName val="0"/>
          <c:showSerName val="0"/>
          <c:showPercent val="0"/>
          <c:showBubbleSize val="0"/>
        </c:dLbls>
        <c:gapWidth val="100"/>
        <c:overlap val="-24"/>
        <c:axId val="574001456"/>
        <c:axId val="574005936"/>
      </c:barChart>
      <c:catAx>
        <c:axId val="57400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5936"/>
        <c:crosses val="autoZero"/>
        <c:auto val="1"/>
        <c:lblAlgn val="ctr"/>
        <c:lblOffset val="100"/>
        <c:noMultiLvlLbl val="0"/>
      </c:catAx>
      <c:valAx>
        <c:axId val="574005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'270-Derecho'!$B$470:$B$471</c:f>
              <c:strCache>
                <c:ptCount val="2"/>
                <c:pt idx="0">
                  <c:v>SI</c:v>
                </c:pt>
                <c:pt idx="1">
                  <c:v>NO</c:v>
                </c:pt>
              </c:strCache>
            </c:strRef>
          </c:cat>
          <c:val>
            <c:numRef>
              <c:f>'270-Derecho'!$E$470:$E$471</c:f>
              <c:numCache>
                <c:formatCode>0</c:formatCode>
                <c:ptCount val="2"/>
                <c:pt idx="0">
                  <c:v>62.365591397849464</c:v>
                </c:pt>
                <c:pt idx="1">
                  <c:v>37.634408602150536</c:v>
                </c:pt>
              </c:numCache>
            </c:numRef>
          </c:val>
          <c:extLst>
            <c:ext xmlns:c16="http://schemas.microsoft.com/office/drawing/2014/chart" uri="{C3380CC4-5D6E-409C-BE32-E72D297353CC}">
              <c16:uniqueId val="{00000000-3D2C-4125-8CF6-DD9F666DC65A}"/>
            </c:ext>
          </c:extLst>
        </c:ser>
        <c:dLbls>
          <c:showLegendKey val="0"/>
          <c:showVal val="0"/>
          <c:showCatName val="0"/>
          <c:showSerName val="0"/>
          <c:showPercent val="0"/>
          <c:showBubbleSize val="0"/>
        </c:dLbls>
        <c:gapWidth val="100"/>
        <c:overlap val="-24"/>
        <c:axId val="574009456"/>
        <c:axId val="574014576"/>
      </c:barChart>
      <c:catAx>
        <c:axId val="57400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4576"/>
        <c:crosses val="autoZero"/>
        <c:auto val="1"/>
        <c:lblAlgn val="ctr"/>
        <c:lblOffset val="100"/>
        <c:noMultiLvlLbl val="0"/>
      </c:catAx>
      <c:valAx>
        <c:axId val="57401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'270-Derecho'!$B$476:$B$477</c:f>
              <c:strCache>
                <c:ptCount val="2"/>
                <c:pt idx="0">
                  <c:v>SI</c:v>
                </c:pt>
                <c:pt idx="1">
                  <c:v>NO</c:v>
                </c:pt>
              </c:strCache>
            </c:strRef>
          </c:cat>
          <c:val>
            <c:numRef>
              <c:f>'270-Derecho'!$E$476:$E$477</c:f>
              <c:numCache>
                <c:formatCode>0</c:formatCode>
                <c:ptCount val="2"/>
                <c:pt idx="0">
                  <c:v>64.516129032258064</c:v>
                </c:pt>
                <c:pt idx="1">
                  <c:v>35.483870967741936</c:v>
                </c:pt>
              </c:numCache>
            </c:numRef>
          </c:val>
          <c:extLst>
            <c:ext xmlns:c16="http://schemas.microsoft.com/office/drawing/2014/chart" uri="{C3380CC4-5D6E-409C-BE32-E72D297353CC}">
              <c16:uniqueId val="{00000000-7035-47D1-BAAE-C81D6757133C}"/>
            </c:ext>
          </c:extLst>
        </c:ser>
        <c:dLbls>
          <c:showLegendKey val="0"/>
          <c:showVal val="0"/>
          <c:showCatName val="0"/>
          <c:showSerName val="0"/>
          <c:showPercent val="0"/>
          <c:showBubbleSize val="0"/>
        </c:dLbls>
        <c:gapWidth val="100"/>
        <c:overlap val="-24"/>
        <c:axId val="574009136"/>
        <c:axId val="574006896"/>
      </c:barChart>
      <c:catAx>
        <c:axId val="57400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6896"/>
        <c:crosses val="autoZero"/>
        <c:auto val="1"/>
        <c:lblAlgn val="ctr"/>
        <c:lblOffset val="100"/>
        <c:noMultiLvlLbl val="0"/>
      </c:catAx>
      <c:valAx>
        <c:axId val="5740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'270-Derecho'!$B$482:$B$483</c:f>
              <c:strCache>
                <c:ptCount val="2"/>
                <c:pt idx="0">
                  <c:v>SI</c:v>
                </c:pt>
                <c:pt idx="1">
                  <c:v>NO</c:v>
                </c:pt>
              </c:strCache>
            </c:strRef>
          </c:cat>
          <c:val>
            <c:numRef>
              <c:f>'270-Derecho'!$E$482:$E$483</c:f>
              <c:numCache>
                <c:formatCode>0</c:formatCode>
                <c:ptCount val="2"/>
                <c:pt idx="0">
                  <c:v>62.365591397849464</c:v>
                </c:pt>
                <c:pt idx="1">
                  <c:v>37.634408602150536</c:v>
                </c:pt>
              </c:numCache>
            </c:numRef>
          </c:val>
          <c:extLst>
            <c:ext xmlns:c16="http://schemas.microsoft.com/office/drawing/2014/chart" uri="{C3380CC4-5D6E-409C-BE32-E72D297353CC}">
              <c16:uniqueId val="{00000000-FD3C-432D-936C-EBA0209AA049}"/>
            </c:ext>
          </c:extLst>
        </c:ser>
        <c:dLbls>
          <c:showLegendKey val="0"/>
          <c:showVal val="0"/>
          <c:showCatName val="0"/>
          <c:showSerName val="0"/>
          <c:showPercent val="0"/>
          <c:showBubbleSize val="0"/>
        </c:dLbls>
        <c:gapWidth val="100"/>
        <c:overlap val="-24"/>
        <c:axId val="574018096"/>
        <c:axId val="574018416"/>
      </c:barChart>
      <c:catAx>
        <c:axId val="57401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416"/>
        <c:crosses val="autoZero"/>
        <c:auto val="1"/>
        <c:lblAlgn val="ctr"/>
        <c:lblOffset val="100"/>
        <c:noMultiLvlLbl val="0"/>
      </c:catAx>
      <c:valAx>
        <c:axId val="5740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'270-Derecho'!$B$488:$B$489</c:f>
              <c:strCache>
                <c:ptCount val="2"/>
                <c:pt idx="0">
                  <c:v>SI</c:v>
                </c:pt>
                <c:pt idx="1">
                  <c:v>NO</c:v>
                </c:pt>
              </c:strCache>
            </c:strRef>
          </c:cat>
          <c:val>
            <c:numRef>
              <c:f>'270-Derecho'!$E$488:$E$489</c:f>
              <c:numCache>
                <c:formatCode>0</c:formatCode>
                <c:ptCount val="2"/>
                <c:pt idx="0">
                  <c:v>65.591397849462368</c:v>
                </c:pt>
                <c:pt idx="1">
                  <c:v>34.408602150537639</c:v>
                </c:pt>
              </c:numCache>
            </c:numRef>
          </c:val>
          <c:extLst>
            <c:ext xmlns:c16="http://schemas.microsoft.com/office/drawing/2014/chart" uri="{C3380CC4-5D6E-409C-BE32-E72D297353CC}">
              <c16:uniqueId val="{00000000-3AF4-4F94-B14C-FDE42A1731EA}"/>
            </c:ext>
          </c:extLst>
        </c:ser>
        <c:dLbls>
          <c:showLegendKey val="0"/>
          <c:showVal val="0"/>
          <c:showCatName val="0"/>
          <c:showSerName val="0"/>
          <c:showPercent val="0"/>
          <c:showBubbleSize val="0"/>
        </c:dLbls>
        <c:gapWidth val="100"/>
        <c:overlap val="-24"/>
        <c:axId val="574016176"/>
        <c:axId val="574016496"/>
      </c:barChart>
      <c:catAx>
        <c:axId val="57401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6496"/>
        <c:crosses val="autoZero"/>
        <c:auto val="1"/>
        <c:lblAlgn val="ctr"/>
        <c:lblOffset val="100"/>
        <c:noMultiLvlLbl val="0"/>
      </c:catAx>
      <c:valAx>
        <c:axId val="57401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'270-Derecho'!$B$494:$B$495</c:f>
              <c:strCache>
                <c:ptCount val="2"/>
                <c:pt idx="0">
                  <c:v>SI</c:v>
                </c:pt>
                <c:pt idx="1">
                  <c:v>NO</c:v>
                </c:pt>
              </c:strCache>
            </c:strRef>
          </c:cat>
          <c:val>
            <c:numRef>
              <c:f>'270-Derecho'!$E$494:$E$495</c:f>
              <c:numCache>
                <c:formatCode>0</c:formatCode>
                <c:ptCount val="2"/>
                <c:pt idx="0">
                  <c:v>76.344086021505376</c:v>
                </c:pt>
                <c:pt idx="1">
                  <c:v>23.655913978494624</c:v>
                </c:pt>
              </c:numCache>
            </c:numRef>
          </c:val>
          <c:extLst>
            <c:ext xmlns:c16="http://schemas.microsoft.com/office/drawing/2014/chart" uri="{C3380CC4-5D6E-409C-BE32-E72D297353CC}">
              <c16:uniqueId val="{00000000-ED00-4984-A63C-B5EA640C889D}"/>
            </c:ext>
          </c:extLst>
        </c:ser>
        <c:dLbls>
          <c:showLegendKey val="0"/>
          <c:showVal val="0"/>
          <c:showCatName val="0"/>
          <c:showSerName val="0"/>
          <c:showPercent val="0"/>
          <c:showBubbleSize val="0"/>
        </c:dLbls>
        <c:gapWidth val="100"/>
        <c:overlap val="-24"/>
        <c:axId val="574021936"/>
        <c:axId val="574022896"/>
      </c:barChart>
      <c:catAx>
        <c:axId val="57402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2896"/>
        <c:crosses val="autoZero"/>
        <c:auto val="1"/>
        <c:lblAlgn val="ctr"/>
        <c:lblOffset val="100"/>
        <c:noMultiLvlLbl val="0"/>
      </c:catAx>
      <c:valAx>
        <c:axId val="57402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'270-Derecho'!$B$500:$B$501</c:f>
              <c:strCache>
                <c:ptCount val="2"/>
                <c:pt idx="0">
                  <c:v>SI</c:v>
                </c:pt>
                <c:pt idx="1">
                  <c:v>NO</c:v>
                </c:pt>
              </c:strCache>
            </c:strRef>
          </c:cat>
          <c:val>
            <c:numRef>
              <c:f>'270-Derecho'!$E$500:$E$501</c:f>
              <c:numCache>
                <c:formatCode>0</c:formatCode>
                <c:ptCount val="2"/>
                <c:pt idx="0">
                  <c:v>87.096774193548384</c:v>
                </c:pt>
                <c:pt idx="1">
                  <c:v>12.903225806451612</c:v>
                </c:pt>
              </c:numCache>
            </c:numRef>
          </c:val>
          <c:extLst>
            <c:ext xmlns:c16="http://schemas.microsoft.com/office/drawing/2014/chart" uri="{C3380CC4-5D6E-409C-BE32-E72D297353CC}">
              <c16:uniqueId val="{00000000-23F0-4944-9C09-64C7F9A522AE}"/>
            </c:ext>
          </c:extLst>
        </c:ser>
        <c:dLbls>
          <c:showLegendKey val="0"/>
          <c:showVal val="0"/>
          <c:showCatName val="0"/>
          <c:showSerName val="0"/>
          <c:showPercent val="0"/>
          <c:showBubbleSize val="0"/>
        </c:dLbls>
        <c:gapWidth val="100"/>
        <c:overlap val="-24"/>
        <c:axId val="574026736"/>
        <c:axId val="574029296"/>
      </c:barChart>
      <c:catAx>
        <c:axId val="574026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9296"/>
        <c:crosses val="autoZero"/>
        <c:auto val="1"/>
        <c:lblAlgn val="ctr"/>
        <c:lblOffset val="100"/>
        <c:noMultiLvlLbl val="0"/>
      </c:catAx>
      <c:valAx>
        <c:axId val="574029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withinLinear" id="15">
  <a:schemeClr val="accent2"/>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0071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DE DERECHO</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79C40A36-2B70-4298-9880-44CFAAFCF10C}"/>
              </a:ext>
            </a:extLst>
          </p:cNvPr>
          <p:cNvGraphicFramePr>
            <a:graphicFrameLocks/>
          </p:cNvGraphicFramePr>
          <p:nvPr>
            <p:extLst>
              <p:ext uri="{D42A27DB-BD31-4B8C-83A1-F6EECF244321}">
                <p14:modId xmlns:p14="http://schemas.microsoft.com/office/powerpoint/2010/main" val="3148165416"/>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863110A2-5BE6-4E36-9D07-62D0FF295D1F}"/>
              </a:ext>
            </a:extLst>
          </p:cNvPr>
          <p:cNvGraphicFramePr>
            <a:graphicFrameLocks/>
          </p:cNvGraphicFramePr>
          <p:nvPr>
            <p:extLst>
              <p:ext uri="{D42A27DB-BD31-4B8C-83A1-F6EECF244321}">
                <p14:modId xmlns:p14="http://schemas.microsoft.com/office/powerpoint/2010/main" val="1451011799"/>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6248B2E-C465-46F1-9B5F-3B7FA2B9F3FF}"/>
              </a:ext>
            </a:extLst>
          </p:cNvPr>
          <p:cNvGraphicFramePr>
            <a:graphicFrameLocks/>
          </p:cNvGraphicFramePr>
          <p:nvPr>
            <p:extLst>
              <p:ext uri="{D42A27DB-BD31-4B8C-83A1-F6EECF244321}">
                <p14:modId xmlns:p14="http://schemas.microsoft.com/office/powerpoint/2010/main" val="4222390188"/>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4" name="Gráfico 23">
            <a:extLst>
              <a:ext uri="{FF2B5EF4-FFF2-40B4-BE49-F238E27FC236}">
                <a16:creationId xmlns:a16="http://schemas.microsoft.com/office/drawing/2014/main" id="{10A4D093-2A1E-4905-A8A4-EB43284E2687}"/>
              </a:ext>
            </a:extLst>
          </p:cNvPr>
          <p:cNvGraphicFramePr>
            <a:graphicFrameLocks/>
          </p:cNvGraphicFramePr>
          <p:nvPr>
            <p:extLst>
              <p:ext uri="{D42A27DB-BD31-4B8C-83A1-F6EECF244321}">
                <p14:modId xmlns:p14="http://schemas.microsoft.com/office/powerpoint/2010/main" val="3169112341"/>
              </p:ext>
            </p:extLst>
          </p:nvPr>
        </p:nvGraphicFramePr>
        <p:xfrm>
          <a:off x="1124453" y="1557831"/>
          <a:ext cx="7645812" cy="4017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comunidad universitaria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Aunque el 37%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 Responsabilidad</a:t>
            </a:r>
          </a:p>
          <a:p>
            <a:pPr marL="742950" lvl="1" indent="-285750" algn="just">
              <a:buFont typeface="Arial" panose="020B0604020202020204" pitchFamily="34" charset="0"/>
              <a:buChar char="•"/>
            </a:pPr>
            <a:r>
              <a:rPr lang="es-MX" dirty="0"/>
              <a:t> 3.-Justicia</a:t>
            </a:r>
          </a:p>
          <a:p>
            <a:pPr marL="742950" lvl="1" indent="-285750" algn="just">
              <a:buFont typeface="Arial" panose="020B0604020202020204" pitchFamily="34" charset="0"/>
              <a:buChar char="•"/>
            </a:pPr>
            <a:r>
              <a:rPr lang="es-MX" dirty="0"/>
              <a:t> 4.-Lealtad y Compromiso</a:t>
            </a:r>
          </a:p>
          <a:p>
            <a:pPr marL="742950" lvl="1" indent="-285750" algn="just">
              <a:buFont typeface="Arial" panose="020B0604020202020204" pitchFamily="34" charset="0"/>
              <a:buChar char="•"/>
            </a:pPr>
            <a:r>
              <a:rPr lang="es-MX" dirty="0"/>
              <a:t> 5.- Profesionalismo e integridad</a:t>
            </a:r>
          </a:p>
          <a:p>
            <a:pPr marL="742950" lvl="1" indent="-285750" algn="just">
              <a:buFont typeface="Arial" panose="020B0604020202020204" pitchFamily="34" charset="0"/>
              <a:buChar char="•"/>
            </a:pPr>
            <a:r>
              <a:rPr lang="es-MX" dirty="0"/>
              <a:t> 6.-Equidad</a:t>
            </a:r>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8.-Conciencia </a:t>
            </a:r>
            <a:r>
              <a:rPr lang="es-MX" dirty="0" err="1"/>
              <a:t>Ecologica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e 5">
            <a:extLst>
              <a:ext uri="{FF2B5EF4-FFF2-40B4-BE49-F238E27FC236}">
                <a16:creationId xmlns:a16="http://schemas.microsoft.com/office/drawing/2014/main" id="{EDA60879-71C2-477D-96E1-90CB39778F5E}"/>
              </a:ext>
            </a:extLst>
          </p:cNvPr>
          <p:cNvGraphicFramePr>
            <a:graphicFrameLocks noGrp="1"/>
          </p:cNvGraphicFramePr>
          <p:nvPr>
            <p:extLst>
              <p:ext uri="{D42A27DB-BD31-4B8C-83A1-F6EECF244321}">
                <p14:modId xmlns:p14="http://schemas.microsoft.com/office/powerpoint/2010/main" val="2854499710"/>
              </p:ext>
            </p:extLst>
          </p:nvPr>
        </p:nvGraphicFramePr>
        <p:xfrm>
          <a:off x="2141753" y="1238417"/>
          <a:ext cx="5528832" cy="4192526"/>
        </p:xfrm>
        <a:graphic>
          <a:graphicData uri="http://schemas.openxmlformats.org/drawingml/2006/table">
            <a:tbl>
              <a:tblPr/>
              <a:tblGrid>
                <a:gridCol w="2784693">
                  <a:extLst>
                    <a:ext uri="{9D8B030D-6E8A-4147-A177-3AD203B41FA5}">
                      <a16:colId xmlns:a16="http://schemas.microsoft.com/office/drawing/2014/main" val="3573511742"/>
                    </a:ext>
                  </a:extLst>
                </a:gridCol>
                <a:gridCol w="2744139">
                  <a:extLst>
                    <a:ext uri="{9D8B030D-6E8A-4147-A177-3AD203B41FA5}">
                      <a16:colId xmlns:a16="http://schemas.microsoft.com/office/drawing/2014/main" val="4022781006"/>
                    </a:ext>
                  </a:extLst>
                </a:gridCol>
              </a:tblGrid>
              <a:tr h="602262">
                <a:tc gridSpan="2">
                  <a:txBody>
                    <a:bodyPr/>
                    <a:lstStyle/>
                    <a:p>
                      <a:pPr algn="ctr" rtl="0" fontAlgn="t">
                        <a:spcBef>
                          <a:spcPts val="0"/>
                        </a:spcBef>
                        <a:spcAft>
                          <a:spcPts val="1000"/>
                        </a:spcAft>
                      </a:pPr>
                      <a:r>
                        <a:rPr lang="es-ES" sz="1100" b="0" i="0" u="none" strike="noStrike">
                          <a:solidFill>
                            <a:srgbClr val="000000"/>
                          </a:solidFill>
                          <a:effectLst/>
                          <a:latin typeface="Calibri" panose="020F0502020204030204" pitchFamily="34" charset="0"/>
                        </a:rPr>
                        <a:t>ÁREA : UNIDAD ACADÉMICA DE DERECHO</a:t>
                      </a:r>
                      <a:endParaRPr lang="es-ES">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591960254"/>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106</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3292887"/>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93</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87311305"/>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87.73</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55152023"/>
                  </a:ext>
                </a:extLst>
              </a:tr>
              <a:tr h="927632">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92839471"/>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03791017"/>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27</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89501861"/>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61</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54124345"/>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1</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3410819543"/>
                  </a:ext>
                </a:extLst>
              </a:tr>
            </a:tbl>
          </a:graphicData>
        </a:graphic>
      </p:graphicFrame>
      <p:sp>
        <p:nvSpPr>
          <p:cNvPr id="8" name="Rectangle 1">
            <a:extLst>
              <a:ext uri="{FF2B5EF4-FFF2-40B4-BE49-F238E27FC236}">
                <a16:creationId xmlns:a16="http://schemas.microsoft.com/office/drawing/2014/main" id="{64707A7F-DCC3-4182-B606-1015CE1D58C5}"/>
              </a:ext>
            </a:extLst>
          </p:cNvPr>
          <p:cNvSpPr>
            <a:spLocks noChangeArrowheads="1"/>
          </p:cNvSpPr>
          <p:nvPr/>
        </p:nvSpPr>
        <p:spPr bwMode="auto">
          <a:xfrm>
            <a:off x="-58350" y="2361137"/>
            <a:ext cx="12977210" cy="67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16688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4AE908B3-F42F-4C7A-B45A-DDDD0A9DC0F4}"/>
              </a:ext>
            </a:extLst>
          </p:cNvPr>
          <p:cNvGraphicFramePr>
            <a:graphicFrameLocks/>
          </p:cNvGraphicFramePr>
          <p:nvPr>
            <p:extLst>
              <p:ext uri="{D42A27DB-BD31-4B8C-83A1-F6EECF244321}">
                <p14:modId xmlns:p14="http://schemas.microsoft.com/office/powerpoint/2010/main" val="1706428535"/>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55592F5D-F69C-47A4-9D59-875BE7AA15B9}"/>
              </a:ext>
            </a:extLst>
          </p:cNvPr>
          <p:cNvGraphicFramePr>
            <a:graphicFrameLocks/>
          </p:cNvGraphicFramePr>
          <p:nvPr>
            <p:extLst>
              <p:ext uri="{D42A27DB-BD31-4B8C-83A1-F6EECF244321}">
                <p14:modId xmlns:p14="http://schemas.microsoft.com/office/powerpoint/2010/main" val="4117451344"/>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90FF009A-5AF8-42B8-994E-71E79EAF7AEB}"/>
              </a:ext>
            </a:extLst>
          </p:cNvPr>
          <p:cNvGraphicFramePr>
            <a:graphicFrameLocks/>
          </p:cNvGraphicFramePr>
          <p:nvPr>
            <p:extLst>
              <p:ext uri="{D42A27DB-BD31-4B8C-83A1-F6EECF244321}">
                <p14:modId xmlns:p14="http://schemas.microsoft.com/office/powerpoint/2010/main" val="3476517300"/>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A8089A9F-463F-48C7-BD71-5D67BB72EA21}"/>
              </a:ext>
            </a:extLst>
          </p:cNvPr>
          <p:cNvGraphicFramePr>
            <a:graphicFrameLocks/>
          </p:cNvGraphicFramePr>
          <p:nvPr>
            <p:extLst>
              <p:ext uri="{D42A27DB-BD31-4B8C-83A1-F6EECF244321}">
                <p14:modId xmlns:p14="http://schemas.microsoft.com/office/powerpoint/2010/main" val="2345956828"/>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5018B312-DBBE-4809-8DAE-7FFAFD4B75FA}"/>
              </a:ext>
            </a:extLst>
          </p:cNvPr>
          <p:cNvGraphicFramePr>
            <a:graphicFrameLocks/>
          </p:cNvGraphicFramePr>
          <p:nvPr>
            <p:extLst>
              <p:ext uri="{D42A27DB-BD31-4B8C-83A1-F6EECF244321}">
                <p14:modId xmlns:p14="http://schemas.microsoft.com/office/powerpoint/2010/main" val="1324513125"/>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B87674C5-A374-47C8-971D-632FE671605A}"/>
              </a:ext>
            </a:extLst>
          </p:cNvPr>
          <p:cNvGraphicFramePr>
            <a:graphicFrameLocks/>
          </p:cNvGraphicFramePr>
          <p:nvPr>
            <p:extLst>
              <p:ext uri="{D42A27DB-BD31-4B8C-83A1-F6EECF244321}">
                <p14:modId xmlns:p14="http://schemas.microsoft.com/office/powerpoint/2010/main" val="3434982833"/>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FF918E0-BAC4-4DE3-A793-366F89F171D5}"/>
              </a:ext>
            </a:extLst>
          </p:cNvPr>
          <p:cNvGraphicFramePr>
            <a:graphicFrameLocks/>
          </p:cNvGraphicFramePr>
          <p:nvPr>
            <p:extLst>
              <p:ext uri="{D42A27DB-BD31-4B8C-83A1-F6EECF244321}">
                <p14:modId xmlns:p14="http://schemas.microsoft.com/office/powerpoint/2010/main" val="1979474821"/>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56E9E1D4-C7FB-45AE-9D74-5C3BD10E6393}"/>
              </a:ext>
            </a:extLst>
          </p:cNvPr>
          <p:cNvGraphicFramePr>
            <a:graphicFrameLocks/>
          </p:cNvGraphicFramePr>
          <p:nvPr>
            <p:extLst>
              <p:ext uri="{D42A27DB-BD31-4B8C-83A1-F6EECF244321}">
                <p14:modId xmlns:p14="http://schemas.microsoft.com/office/powerpoint/2010/main" val="3747293315"/>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7873F09D-5915-4DA6-ABE8-1DDC981A365D}"/>
              </a:ext>
            </a:extLst>
          </p:cNvPr>
          <p:cNvGraphicFramePr>
            <a:graphicFrameLocks/>
          </p:cNvGraphicFramePr>
          <p:nvPr>
            <p:extLst>
              <p:ext uri="{D42A27DB-BD31-4B8C-83A1-F6EECF244321}">
                <p14:modId xmlns:p14="http://schemas.microsoft.com/office/powerpoint/2010/main" val="801458626"/>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48C72E1-D94B-4973-8F93-FFAACA374937}"/>
              </a:ext>
            </a:extLst>
          </p:cNvPr>
          <p:cNvGraphicFramePr>
            <a:graphicFrameLocks/>
          </p:cNvGraphicFramePr>
          <p:nvPr>
            <p:extLst>
              <p:ext uri="{D42A27DB-BD31-4B8C-83A1-F6EECF244321}">
                <p14:modId xmlns:p14="http://schemas.microsoft.com/office/powerpoint/2010/main" val="2935779981"/>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con oportunidad a mejorar en algunas áreas faltantes, el </a:t>
            </a:r>
            <a:r>
              <a:rPr lang="es-MX" b="1" dirty="0"/>
              <a:t>clima</a:t>
            </a:r>
            <a:r>
              <a:rPr lang="es-MX" dirty="0"/>
              <a:t> del entorno en su mayor parte se encuentra excelente pero también con una oportunidad a mejorar, el </a:t>
            </a:r>
            <a:r>
              <a:rPr lang="es-MX" b="1" dirty="0"/>
              <a:t>ruido</a:t>
            </a:r>
            <a:r>
              <a:rPr lang="es-MX" dirty="0"/>
              <a:t> es adecuado para realizar las diversas labores encomendadas, en lo referente a </a:t>
            </a:r>
            <a:r>
              <a:rPr lang="es-MX" b="1" dirty="0"/>
              <a:t>mobiliario</a:t>
            </a:r>
            <a:r>
              <a:rPr lang="es-MX" dirty="0"/>
              <a:t> se expresa que se cuenta en estado regular hasta excelente,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 </a:t>
            </a:r>
            <a:r>
              <a:rPr lang="es-MX" dirty="0"/>
              <a:t>pero con oportunidad a mejorar,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así como también la </a:t>
            </a:r>
            <a:r>
              <a:rPr lang="es-MX" b="1" dirty="0"/>
              <a:t>información que se recibe de las comisiones de seguridad e higiene </a:t>
            </a:r>
            <a:r>
              <a:rPr lang="es-MX" dirty="0"/>
              <a:t>además de contar con oportunidad de mejorar.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4AE832-1821-4438-BE94-AD5D47152C59}"/>
              </a:ext>
            </a:extLst>
          </p:cNvPr>
          <p:cNvGraphicFramePr>
            <a:graphicFrameLocks/>
          </p:cNvGraphicFramePr>
          <p:nvPr>
            <p:extLst>
              <p:ext uri="{D42A27DB-BD31-4B8C-83A1-F6EECF244321}">
                <p14:modId xmlns:p14="http://schemas.microsoft.com/office/powerpoint/2010/main" val="2080170596"/>
              </p:ext>
            </p:extLst>
          </p:nvPr>
        </p:nvGraphicFramePr>
        <p:xfrm>
          <a:off x="2286000" y="2006373"/>
          <a:ext cx="4572000" cy="2845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2D31EC64-2312-4F01-B9D2-A4E07A0297DC}"/>
              </a:ext>
            </a:extLst>
          </p:cNvPr>
          <p:cNvGraphicFramePr>
            <a:graphicFrameLocks/>
          </p:cNvGraphicFramePr>
          <p:nvPr>
            <p:extLst>
              <p:ext uri="{D42A27DB-BD31-4B8C-83A1-F6EECF244321}">
                <p14:modId xmlns:p14="http://schemas.microsoft.com/office/powerpoint/2010/main" val="2548021597"/>
              </p:ext>
            </p:extLst>
          </p:nvPr>
        </p:nvGraphicFramePr>
        <p:xfrm>
          <a:off x="2286000" y="2006373"/>
          <a:ext cx="4572000" cy="2845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7B9DA2FE-6B63-4BF3-A7FE-E9EE9B8B3CFE}"/>
              </a:ext>
            </a:extLst>
          </p:cNvPr>
          <p:cNvGraphicFramePr>
            <a:graphicFrameLocks/>
          </p:cNvGraphicFramePr>
          <p:nvPr>
            <p:extLst>
              <p:ext uri="{D42A27DB-BD31-4B8C-83A1-F6EECF244321}">
                <p14:modId xmlns:p14="http://schemas.microsoft.com/office/powerpoint/2010/main" val="133334190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8F663EBC-9300-4C36-BC9C-1015887A6981}"/>
              </a:ext>
            </a:extLst>
          </p:cNvPr>
          <p:cNvGraphicFramePr>
            <a:graphicFrameLocks/>
          </p:cNvGraphicFramePr>
          <p:nvPr>
            <p:extLst>
              <p:ext uri="{D42A27DB-BD31-4B8C-83A1-F6EECF244321}">
                <p14:modId xmlns:p14="http://schemas.microsoft.com/office/powerpoint/2010/main" val="3021129328"/>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223E0156-7B1B-4DCA-945B-5865F03DE013}"/>
              </a:ext>
            </a:extLst>
          </p:cNvPr>
          <p:cNvGraphicFramePr>
            <a:graphicFrameLocks/>
          </p:cNvGraphicFramePr>
          <p:nvPr>
            <p:extLst>
              <p:ext uri="{D42A27DB-BD31-4B8C-83A1-F6EECF244321}">
                <p14:modId xmlns:p14="http://schemas.microsoft.com/office/powerpoint/2010/main" val="418634735"/>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FE3512CC-90CC-43CA-9C63-E8E6508D9EBA}"/>
              </a:ext>
            </a:extLst>
          </p:cNvPr>
          <p:cNvGraphicFramePr>
            <a:graphicFrameLocks/>
          </p:cNvGraphicFramePr>
          <p:nvPr>
            <p:extLst>
              <p:ext uri="{D42A27DB-BD31-4B8C-83A1-F6EECF244321}">
                <p14:modId xmlns:p14="http://schemas.microsoft.com/office/powerpoint/2010/main" val="2760864798"/>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E1329398-2A75-43F8-A510-0C7500382169}"/>
              </a:ext>
            </a:extLst>
          </p:cNvPr>
          <p:cNvGraphicFramePr>
            <a:graphicFrameLocks/>
          </p:cNvGraphicFramePr>
          <p:nvPr>
            <p:extLst>
              <p:ext uri="{D42A27DB-BD31-4B8C-83A1-F6EECF244321}">
                <p14:modId xmlns:p14="http://schemas.microsoft.com/office/powerpoint/2010/main" val="1415856040"/>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3880B138-1F0C-42F9-BF73-8C47ADDE3D1D}"/>
              </a:ext>
            </a:extLst>
          </p:cNvPr>
          <p:cNvGraphicFramePr>
            <a:graphicFrameLocks/>
          </p:cNvGraphicFramePr>
          <p:nvPr>
            <p:extLst>
              <p:ext uri="{D42A27DB-BD31-4B8C-83A1-F6EECF244321}">
                <p14:modId xmlns:p14="http://schemas.microsoft.com/office/powerpoint/2010/main" val="2227853329"/>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75% menciona que es en algunas veces y un 25%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presentándose una oportunidad de mejora ya que solo un 13% expresa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57%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poco mas del 50%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71%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20% indica que se le entrega en algunas veces.</a:t>
            </a:r>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46%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26E28F37-8EEA-4C0F-A76B-A5908DC46C3D}"/>
              </a:ext>
            </a:extLst>
          </p:cNvPr>
          <p:cNvGraphicFramePr>
            <a:graphicFrameLocks/>
          </p:cNvGraphicFramePr>
          <p:nvPr>
            <p:extLst>
              <p:ext uri="{D42A27DB-BD31-4B8C-83A1-F6EECF244321}">
                <p14:modId xmlns:p14="http://schemas.microsoft.com/office/powerpoint/2010/main" val="76654325"/>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DA45068D-132D-4B2F-ACCF-52D65BA54282}"/>
              </a:ext>
            </a:extLst>
          </p:cNvPr>
          <p:cNvGraphicFramePr>
            <a:graphicFrameLocks/>
          </p:cNvGraphicFramePr>
          <p:nvPr>
            <p:extLst>
              <p:ext uri="{D42A27DB-BD31-4B8C-83A1-F6EECF244321}">
                <p14:modId xmlns:p14="http://schemas.microsoft.com/office/powerpoint/2010/main" val="4272811588"/>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A8EC39C-C0DA-4A9B-8CA1-4310F1F0C37D}"/>
              </a:ext>
            </a:extLst>
          </p:cNvPr>
          <p:cNvGraphicFramePr>
            <a:graphicFrameLocks/>
          </p:cNvGraphicFramePr>
          <p:nvPr>
            <p:extLst>
              <p:ext uri="{D42A27DB-BD31-4B8C-83A1-F6EECF244321}">
                <p14:modId xmlns:p14="http://schemas.microsoft.com/office/powerpoint/2010/main" val="309317904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3BB7E89B-FEBD-4409-AB04-018AA93B52DD}"/>
              </a:ext>
            </a:extLst>
          </p:cNvPr>
          <p:cNvGraphicFramePr>
            <a:graphicFrameLocks/>
          </p:cNvGraphicFramePr>
          <p:nvPr>
            <p:extLst>
              <p:ext uri="{D42A27DB-BD31-4B8C-83A1-F6EECF244321}">
                <p14:modId xmlns:p14="http://schemas.microsoft.com/office/powerpoint/2010/main" val="1050386249"/>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C2428838-558C-4A12-8077-F4D4431C831D}"/>
              </a:ext>
            </a:extLst>
          </p:cNvPr>
          <p:cNvGraphicFramePr>
            <a:graphicFrameLocks/>
          </p:cNvGraphicFramePr>
          <p:nvPr>
            <p:extLst>
              <p:ext uri="{D42A27DB-BD31-4B8C-83A1-F6EECF244321}">
                <p14:modId xmlns:p14="http://schemas.microsoft.com/office/powerpoint/2010/main" val="3973674916"/>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Derecho</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487EA46-0671-41EA-887C-196632DBBD69}"/>
              </a:ext>
            </a:extLst>
          </p:cNvPr>
          <p:cNvGraphicFramePr>
            <a:graphicFrameLocks/>
          </p:cNvGraphicFramePr>
          <p:nvPr>
            <p:extLst>
              <p:ext uri="{D42A27DB-BD31-4B8C-83A1-F6EECF244321}">
                <p14:modId xmlns:p14="http://schemas.microsoft.com/office/powerpoint/2010/main" val="230925132"/>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6" name="Gráfico 25">
            <a:extLst>
              <a:ext uri="{FF2B5EF4-FFF2-40B4-BE49-F238E27FC236}">
                <a16:creationId xmlns:a16="http://schemas.microsoft.com/office/drawing/2014/main" id="{C4203655-D88D-47BD-AA8B-9387C39B2F92}"/>
              </a:ext>
            </a:extLst>
          </p:cNvPr>
          <p:cNvGraphicFramePr>
            <a:graphicFrameLocks/>
          </p:cNvGraphicFramePr>
          <p:nvPr>
            <p:extLst>
              <p:ext uri="{D42A27DB-BD31-4B8C-83A1-F6EECF244321}">
                <p14:modId xmlns:p14="http://schemas.microsoft.com/office/powerpoint/2010/main" val="3061348984"/>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institucional, 2.-conflictos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9D9257FE-BC9B-43AC-B315-F0683249D7F0}"/>
              </a:ext>
            </a:extLst>
          </p:cNvPr>
          <p:cNvGraphicFramePr>
            <a:graphicFrameLocks/>
          </p:cNvGraphicFramePr>
          <p:nvPr>
            <p:extLst>
              <p:ext uri="{D42A27DB-BD31-4B8C-83A1-F6EECF244321}">
                <p14:modId xmlns:p14="http://schemas.microsoft.com/office/powerpoint/2010/main" val="79131725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CCCE44D1-8002-437F-8787-48D8CEB1AD49}"/>
              </a:ext>
            </a:extLst>
          </p:cNvPr>
          <p:cNvGraphicFramePr>
            <a:graphicFrameLocks/>
          </p:cNvGraphicFramePr>
          <p:nvPr>
            <p:extLst>
              <p:ext uri="{D42A27DB-BD31-4B8C-83A1-F6EECF244321}">
                <p14:modId xmlns:p14="http://schemas.microsoft.com/office/powerpoint/2010/main" val="570400721"/>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4B492CB0-CA09-4D2C-BA9D-CD23F9ACC630}"/>
              </a:ext>
            </a:extLst>
          </p:cNvPr>
          <p:cNvGraphicFramePr>
            <a:graphicFrameLocks/>
          </p:cNvGraphicFramePr>
          <p:nvPr>
            <p:extLst>
              <p:ext uri="{D42A27DB-BD31-4B8C-83A1-F6EECF244321}">
                <p14:modId xmlns:p14="http://schemas.microsoft.com/office/powerpoint/2010/main" val="397651686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7C9E3098-3D48-4F83-99EA-E353DB28A772}"/>
              </a:ext>
            </a:extLst>
          </p:cNvPr>
          <p:cNvGraphicFramePr>
            <a:graphicFrameLocks/>
          </p:cNvGraphicFramePr>
          <p:nvPr>
            <p:extLst>
              <p:ext uri="{D42A27DB-BD31-4B8C-83A1-F6EECF244321}">
                <p14:modId xmlns:p14="http://schemas.microsoft.com/office/powerpoint/2010/main" val="183335314"/>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3639ABF3-4D44-40DE-BC76-F876C88B50CF}"/>
              </a:ext>
            </a:extLst>
          </p:cNvPr>
          <p:cNvGraphicFramePr>
            <a:graphicFrameLocks/>
          </p:cNvGraphicFramePr>
          <p:nvPr>
            <p:extLst>
              <p:ext uri="{D42A27DB-BD31-4B8C-83A1-F6EECF244321}">
                <p14:modId xmlns:p14="http://schemas.microsoft.com/office/powerpoint/2010/main" val="1726552649"/>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8D92565F-983B-4F8C-A74D-099963855BA3}"/>
              </a:ext>
            </a:extLst>
          </p:cNvPr>
          <p:cNvGraphicFramePr>
            <a:graphicFrameLocks/>
          </p:cNvGraphicFramePr>
          <p:nvPr>
            <p:extLst>
              <p:ext uri="{D42A27DB-BD31-4B8C-83A1-F6EECF244321}">
                <p14:modId xmlns:p14="http://schemas.microsoft.com/office/powerpoint/2010/main" val="2503748446"/>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C43A7681-BA4A-40A1-9FEB-913D2494412B}"/>
              </a:ext>
            </a:extLst>
          </p:cNvPr>
          <p:cNvGraphicFramePr>
            <a:graphicFrameLocks/>
          </p:cNvGraphicFramePr>
          <p:nvPr>
            <p:extLst>
              <p:ext uri="{D42A27DB-BD31-4B8C-83A1-F6EECF244321}">
                <p14:modId xmlns:p14="http://schemas.microsoft.com/office/powerpoint/2010/main" val="2615520487"/>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9FF2173D-E393-4184-A470-10C4E13CFD32}"/>
              </a:ext>
            </a:extLst>
          </p:cNvPr>
          <p:cNvGraphicFramePr>
            <a:graphicFrameLocks/>
          </p:cNvGraphicFramePr>
          <p:nvPr>
            <p:extLst>
              <p:ext uri="{D42A27DB-BD31-4B8C-83A1-F6EECF244321}">
                <p14:modId xmlns:p14="http://schemas.microsoft.com/office/powerpoint/2010/main" val="1239927834"/>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F9C38544-80D4-440F-811E-3CFD74A45F09}"/>
              </a:ext>
            </a:extLst>
          </p:cNvPr>
          <p:cNvGraphicFramePr>
            <a:graphicFrameLocks/>
          </p:cNvGraphicFramePr>
          <p:nvPr>
            <p:extLst>
              <p:ext uri="{D42A27DB-BD31-4B8C-83A1-F6EECF244321}">
                <p14:modId xmlns:p14="http://schemas.microsoft.com/office/powerpoint/2010/main" val="3270796084"/>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29DF727-E3BE-4473-8D7C-A428CB78C5E4}"/>
              </a:ext>
            </a:extLst>
          </p:cNvPr>
          <p:cNvGraphicFramePr>
            <a:graphicFrameLocks/>
          </p:cNvGraphicFramePr>
          <p:nvPr>
            <p:extLst>
              <p:ext uri="{D42A27DB-BD31-4B8C-83A1-F6EECF244321}">
                <p14:modId xmlns:p14="http://schemas.microsoft.com/office/powerpoint/2010/main" val="989800670"/>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E89BC292-5807-41B1-A0F0-2585EF734E7B}"/>
              </a:ext>
            </a:extLst>
          </p:cNvPr>
          <p:cNvGraphicFramePr>
            <a:graphicFrameLocks/>
          </p:cNvGraphicFramePr>
          <p:nvPr>
            <p:extLst>
              <p:ext uri="{D42A27DB-BD31-4B8C-83A1-F6EECF244321}">
                <p14:modId xmlns:p14="http://schemas.microsoft.com/office/powerpoint/2010/main" val="4201567460"/>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18301EE-6D85-4F95-BB2B-0899296B447E}"/>
              </a:ext>
            </a:extLst>
          </p:cNvPr>
          <p:cNvGraphicFramePr>
            <a:graphicFrameLocks/>
          </p:cNvGraphicFramePr>
          <p:nvPr>
            <p:extLst>
              <p:ext uri="{D42A27DB-BD31-4B8C-83A1-F6EECF244321}">
                <p14:modId xmlns:p14="http://schemas.microsoft.com/office/powerpoint/2010/main" val="2054216662"/>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E312496-5EE6-4B3F-A0E5-C9D475024AD7}"/>
              </a:ext>
            </a:extLst>
          </p:cNvPr>
          <p:cNvGraphicFramePr>
            <a:graphicFrameLocks/>
          </p:cNvGraphicFramePr>
          <p:nvPr>
            <p:extLst>
              <p:ext uri="{D42A27DB-BD31-4B8C-83A1-F6EECF244321}">
                <p14:modId xmlns:p14="http://schemas.microsoft.com/office/powerpoint/2010/main" val="3558533450"/>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E261D52-D21B-40CA-80C5-8FFAE074AB1E}"/>
              </a:ext>
            </a:extLst>
          </p:cNvPr>
          <p:cNvGraphicFramePr>
            <a:graphicFrameLocks/>
          </p:cNvGraphicFramePr>
          <p:nvPr>
            <p:extLst>
              <p:ext uri="{D42A27DB-BD31-4B8C-83A1-F6EECF244321}">
                <p14:modId xmlns:p14="http://schemas.microsoft.com/office/powerpoint/2010/main" val="1153008517"/>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AC9A5FA6-CA54-497E-AE5A-582EF195DAA1}"/>
              </a:ext>
            </a:extLst>
          </p:cNvPr>
          <p:cNvGraphicFramePr>
            <a:graphicFrameLocks/>
          </p:cNvGraphicFramePr>
          <p:nvPr>
            <p:extLst>
              <p:ext uri="{D42A27DB-BD31-4B8C-83A1-F6EECF244321}">
                <p14:modId xmlns:p14="http://schemas.microsoft.com/office/powerpoint/2010/main" val="588600657"/>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F5BEC80C-E1FC-43A7-AC8F-8528A52DE7F8}"/>
              </a:ext>
            </a:extLst>
          </p:cNvPr>
          <p:cNvGraphicFramePr>
            <a:graphicFrameLocks/>
          </p:cNvGraphicFramePr>
          <p:nvPr>
            <p:extLst>
              <p:ext uri="{D42A27DB-BD31-4B8C-83A1-F6EECF244321}">
                <p14:modId xmlns:p14="http://schemas.microsoft.com/office/powerpoint/2010/main" val="386535862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más del 70% de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50%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23% no ha sido convocado, en </a:t>
            </a:r>
            <a:r>
              <a:rPr lang="es-MX"/>
              <a:t>un buen porcentaje </a:t>
            </a:r>
            <a:r>
              <a:rPr lang="es-MX" dirty="0"/>
              <a:t>se dice que los cursos de </a:t>
            </a:r>
            <a:r>
              <a:rPr lang="es-MX" b="1"/>
              <a:t>capacitación fortalecen </a:t>
            </a:r>
            <a:r>
              <a:rPr lang="es-MX" b="1" dirty="0"/>
              <a:t>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03AEC4BD-B7E4-453F-BA00-5F6902F51B32}"/>
              </a:ext>
            </a:extLst>
          </p:cNvPr>
          <p:cNvGraphicFramePr>
            <a:graphicFrameLocks/>
          </p:cNvGraphicFramePr>
          <p:nvPr>
            <p:extLst>
              <p:ext uri="{D42A27DB-BD31-4B8C-83A1-F6EECF244321}">
                <p14:modId xmlns:p14="http://schemas.microsoft.com/office/powerpoint/2010/main" val="86290370"/>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F17C496C-997C-41E7-857B-DF69D880865C}"/>
              </a:ext>
            </a:extLst>
          </p:cNvPr>
          <p:cNvGraphicFramePr>
            <a:graphicFrameLocks/>
          </p:cNvGraphicFramePr>
          <p:nvPr>
            <p:extLst>
              <p:ext uri="{D42A27DB-BD31-4B8C-83A1-F6EECF244321}">
                <p14:modId xmlns:p14="http://schemas.microsoft.com/office/powerpoint/2010/main" val="4238435267"/>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C115601B-2BB5-4214-A64C-D834FB1713C8}"/>
              </a:ext>
            </a:extLst>
          </p:cNvPr>
          <p:cNvGraphicFramePr>
            <a:graphicFrameLocks/>
          </p:cNvGraphicFramePr>
          <p:nvPr>
            <p:extLst>
              <p:ext uri="{D42A27DB-BD31-4B8C-83A1-F6EECF244321}">
                <p14:modId xmlns:p14="http://schemas.microsoft.com/office/powerpoint/2010/main" val="4151241681"/>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C513967C-CC39-4047-9838-90F0DC594930}"/>
              </a:ext>
            </a:extLst>
          </p:cNvPr>
          <p:cNvGraphicFramePr>
            <a:graphicFrameLocks/>
          </p:cNvGraphicFramePr>
          <p:nvPr>
            <p:extLst>
              <p:ext uri="{D42A27DB-BD31-4B8C-83A1-F6EECF244321}">
                <p14:modId xmlns:p14="http://schemas.microsoft.com/office/powerpoint/2010/main" val="637362068"/>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489FB6A-B571-4C54-B4C5-08C1624AE876}"/>
              </a:ext>
            </a:extLst>
          </p:cNvPr>
          <p:cNvGraphicFramePr>
            <a:graphicFrameLocks/>
          </p:cNvGraphicFramePr>
          <p:nvPr>
            <p:extLst>
              <p:ext uri="{D42A27DB-BD31-4B8C-83A1-F6EECF244321}">
                <p14:modId xmlns:p14="http://schemas.microsoft.com/office/powerpoint/2010/main" val="519717226"/>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BF68A431-A31C-4C25-A38D-3EC98715FA26}"/>
              </a:ext>
            </a:extLst>
          </p:cNvPr>
          <p:cNvGraphicFramePr>
            <a:graphicFrameLocks/>
          </p:cNvGraphicFramePr>
          <p:nvPr>
            <p:extLst>
              <p:ext uri="{D42A27DB-BD31-4B8C-83A1-F6EECF244321}">
                <p14:modId xmlns:p14="http://schemas.microsoft.com/office/powerpoint/2010/main" val="4176794459"/>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388AE91-FCEB-459F-AD7C-6407F920660B}"/>
              </a:ext>
            </a:extLst>
          </p:cNvPr>
          <p:cNvGraphicFramePr>
            <a:graphicFrameLocks/>
          </p:cNvGraphicFramePr>
          <p:nvPr>
            <p:extLst>
              <p:ext uri="{D42A27DB-BD31-4B8C-83A1-F6EECF244321}">
                <p14:modId xmlns:p14="http://schemas.microsoft.com/office/powerpoint/2010/main" val="3931445527"/>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830FF67-471F-422F-8E88-73A9BF79DE2A}"/>
              </a:ext>
            </a:extLst>
          </p:cNvPr>
          <p:cNvGraphicFramePr>
            <a:graphicFrameLocks/>
          </p:cNvGraphicFramePr>
          <p:nvPr>
            <p:extLst>
              <p:ext uri="{D42A27DB-BD31-4B8C-83A1-F6EECF244321}">
                <p14:modId xmlns:p14="http://schemas.microsoft.com/office/powerpoint/2010/main" val="958962013"/>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BAEA9F87-D955-401A-8EB6-DB7EEE2F265B}"/>
              </a:ext>
            </a:extLst>
          </p:cNvPr>
          <p:cNvGraphicFramePr>
            <a:graphicFrameLocks/>
          </p:cNvGraphicFramePr>
          <p:nvPr>
            <p:extLst>
              <p:ext uri="{D42A27DB-BD31-4B8C-83A1-F6EECF244321}">
                <p14:modId xmlns:p14="http://schemas.microsoft.com/office/powerpoint/2010/main" val="580509292"/>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7F612193-7794-4F15-BA88-7911EA246483}"/>
              </a:ext>
            </a:extLst>
          </p:cNvPr>
          <p:cNvGraphicFramePr>
            <a:graphicFrameLocks/>
          </p:cNvGraphicFramePr>
          <p:nvPr>
            <p:extLst>
              <p:ext uri="{D42A27DB-BD31-4B8C-83A1-F6EECF244321}">
                <p14:modId xmlns:p14="http://schemas.microsoft.com/office/powerpoint/2010/main" val="711135562"/>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70%</a:t>
            </a:r>
          </a:p>
          <a:p>
            <a:pPr marL="742950" lvl="1" indent="-285750" algn="just">
              <a:buFont typeface="Arial" panose="020B0604020202020204" pitchFamily="34" charset="0"/>
              <a:buChar char="•"/>
            </a:pPr>
            <a:r>
              <a:rPr lang="es-MX" b="1" dirty="0"/>
              <a:t>Olores desagradables </a:t>
            </a:r>
            <a:r>
              <a:rPr lang="es-MX" dirty="0"/>
              <a:t>en un </a:t>
            </a:r>
            <a:r>
              <a:rPr lang="es-MX" b="1" dirty="0"/>
              <a:t>78%</a:t>
            </a:r>
          </a:p>
          <a:p>
            <a:pPr marL="742950" lvl="1" indent="-285750" algn="just">
              <a:buFont typeface="Arial" panose="020B0604020202020204" pitchFamily="34" charset="0"/>
              <a:buChar char="•"/>
            </a:pPr>
            <a:r>
              <a:rPr lang="es-MX" b="1" dirty="0"/>
              <a:t>Plagas</a:t>
            </a:r>
            <a:r>
              <a:rPr lang="es-MX" dirty="0"/>
              <a:t> en un </a:t>
            </a:r>
            <a:r>
              <a:rPr lang="es-MX" b="1" dirty="0"/>
              <a:t>81%</a:t>
            </a:r>
          </a:p>
          <a:p>
            <a:pPr marL="742950" lvl="1" indent="-285750" algn="just">
              <a:buFont typeface="Arial" panose="020B0604020202020204" pitchFamily="34" charset="0"/>
              <a:buChar char="•"/>
            </a:pPr>
            <a:r>
              <a:rPr lang="es-MX" b="1" dirty="0"/>
              <a:t>Agua estancada </a:t>
            </a:r>
            <a:r>
              <a:rPr lang="es-MX" dirty="0"/>
              <a:t>en un </a:t>
            </a:r>
            <a:r>
              <a:rPr lang="es-MX" b="1" dirty="0"/>
              <a:t>87%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62%</a:t>
            </a:r>
          </a:p>
          <a:p>
            <a:pPr marL="742950" lvl="1" indent="-285750" algn="just">
              <a:buFont typeface="Arial" panose="020B0604020202020204" pitchFamily="34" charset="0"/>
              <a:buChar char="•"/>
            </a:pPr>
            <a:r>
              <a:rPr lang="es-MX" b="1" dirty="0"/>
              <a:t>Insumos</a:t>
            </a:r>
            <a:r>
              <a:rPr lang="es-MX" dirty="0"/>
              <a:t> en un </a:t>
            </a:r>
            <a:r>
              <a:rPr lang="es-MX" b="1" dirty="0"/>
              <a:t>65%</a:t>
            </a:r>
          </a:p>
          <a:p>
            <a:pPr marL="742950" lvl="1" indent="-285750" algn="just">
              <a:buFont typeface="Arial" panose="020B0604020202020204" pitchFamily="34" charset="0"/>
              <a:buChar char="•"/>
            </a:pPr>
            <a:r>
              <a:rPr lang="es-MX" b="1" dirty="0"/>
              <a:t>Energía eléctrica </a:t>
            </a:r>
            <a:r>
              <a:rPr lang="es-MX" dirty="0"/>
              <a:t>en un </a:t>
            </a:r>
            <a:r>
              <a:rPr lang="es-MX" b="1" dirty="0"/>
              <a:t>62%</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76%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6948</TotalTime>
  <Words>4123</Words>
  <Application>Microsoft Office PowerPoint</Application>
  <PresentationFormat>Presentación en pantalla (4:3)</PresentationFormat>
  <Paragraphs>514</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500</cp:revision>
  <dcterms:created xsi:type="dcterms:W3CDTF">2019-02-18T18:05:13Z</dcterms:created>
  <dcterms:modified xsi:type="dcterms:W3CDTF">2021-10-22T18:23:00Z</dcterms:modified>
</cp:coreProperties>
</file>