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9.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0.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7.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8.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9.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0.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4.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5.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6.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7.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8.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9.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0.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1.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5.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6.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7.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79.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0.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1.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2.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83.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25" r:id="rId3"/>
    <p:sldId id="413" r:id="rId4"/>
    <p:sldId id="414" r:id="rId5"/>
    <p:sldId id="415" r:id="rId6"/>
    <p:sldId id="417" r:id="rId7"/>
    <p:sldId id="424" r:id="rId8"/>
    <p:sldId id="418" r:id="rId9"/>
    <p:sldId id="419" r:id="rId10"/>
    <p:sldId id="420" r:id="rId11"/>
    <p:sldId id="421" r:id="rId12"/>
    <p:sldId id="422" r:id="rId13"/>
    <p:sldId id="423"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9" autoAdjust="0"/>
    <p:restoredTop sz="94629" autoAdjust="0"/>
  </p:normalViewPr>
  <p:slideViewPr>
    <p:cSldViewPr>
      <p:cViewPr varScale="1">
        <p:scale>
          <a:sx n="71" d="100"/>
          <a:sy n="71" d="100"/>
        </p:scale>
        <p:origin x="57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4.xml"/><Relationship Id="rId1" Type="http://schemas.microsoft.com/office/2011/relationships/chartStyle" Target="style6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'220-AGRICULTURA'!$B$3:$B$4</c:f>
              <c:strCache>
                <c:ptCount val="2"/>
                <c:pt idx="0">
                  <c:v>SI</c:v>
                </c:pt>
                <c:pt idx="1">
                  <c:v>NO</c:v>
                </c:pt>
              </c:strCache>
            </c:strRef>
          </c:cat>
          <c:val>
            <c:numRef>
              <c:f>'220-AGRICULTURA'!$E$3:$E$4</c:f>
              <c:numCache>
                <c:formatCode>0</c:formatCode>
                <c:ptCount val="2"/>
                <c:pt idx="0">
                  <c:v>99.056603773584911</c:v>
                </c:pt>
                <c:pt idx="1">
                  <c:v>0.94339622641509435</c:v>
                </c:pt>
              </c:numCache>
            </c:numRef>
          </c:val>
          <c:extLst>
            <c:ext xmlns:c16="http://schemas.microsoft.com/office/drawing/2014/chart" uri="{C3380CC4-5D6E-409C-BE32-E72D297353CC}">
              <c16:uniqueId val="{00000000-2DD2-4681-A7AA-08DA72A03D72}"/>
            </c:ext>
          </c:extLst>
        </c:ser>
        <c:dLbls>
          <c:showLegendKey val="0"/>
          <c:showVal val="0"/>
          <c:showCatName val="0"/>
          <c:showSerName val="0"/>
          <c:showPercent val="0"/>
          <c:showBubbleSize val="0"/>
        </c:dLbls>
        <c:gapWidth val="100"/>
        <c:overlap val="-24"/>
        <c:axId val="355440264"/>
        <c:axId val="355444104"/>
      </c:barChart>
      <c:catAx>
        <c:axId val="355440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44104"/>
        <c:crosses val="autoZero"/>
        <c:auto val="1"/>
        <c:lblAlgn val="ctr"/>
        <c:lblOffset val="100"/>
        <c:noMultiLvlLbl val="0"/>
      </c:catAx>
      <c:valAx>
        <c:axId val="355444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40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('220-AGRICULTURA'!$B$9,'220-AGRICULTURA'!$B$17,'220-AGRICULTURA'!$B$28)</c:f>
              <c:strCache>
                <c:ptCount val="3"/>
                <c:pt idx="0">
                  <c:v>ESCUDO</c:v>
                </c:pt>
                <c:pt idx="1">
                  <c:v>LEMA</c:v>
                </c:pt>
                <c:pt idx="2">
                  <c:v>INSTALACIONES</c:v>
                </c:pt>
              </c:strCache>
            </c:strRef>
          </c:cat>
          <c:val>
            <c:numRef>
              <c:f>('220-AGRICULTURA'!$E$9,'220-AGRICULTURA'!$E$17,'220-AGRICULTURA'!$E$28)</c:f>
              <c:numCache>
                <c:formatCode>0</c:formatCode>
                <c:ptCount val="3"/>
                <c:pt idx="0">
                  <c:v>80.188679245283026</c:v>
                </c:pt>
                <c:pt idx="1">
                  <c:v>44.339622641509436</c:v>
                </c:pt>
                <c:pt idx="2">
                  <c:v>30.188679245283019</c:v>
                </c:pt>
              </c:numCache>
            </c:numRef>
          </c:val>
          <c:extLst>
            <c:ext xmlns:c16="http://schemas.microsoft.com/office/drawing/2014/chart" uri="{C3380CC4-5D6E-409C-BE32-E72D297353CC}">
              <c16:uniqueId val="{00000000-39F3-474D-A4BC-1192F9BAB7F1}"/>
            </c:ext>
          </c:extLst>
        </c:ser>
        <c:dLbls>
          <c:showLegendKey val="0"/>
          <c:showVal val="0"/>
          <c:showCatName val="0"/>
          <c:showSerName val="0"/>
          <c:showPercent val="0"/>
          <c:showBubbleSize val="0"/>
        </c:dLbls>
        <c:gapWidth val="100"/>
        <c:overlap val="-24"/>
        <c:axId val="567626800"/>
        <c:axId val="567623280"/>
      </c:barChart>
      <c:catAx>
        <c:axId val="56762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23280"/>
        <c:crosses val="autoZero"/>
        <c:auto val="1"/>
        <c:lblAlgn val="ctr"/>
        <c:lblOffset val="100"/>
        <c:noMultiLvlLbl val="0"/>
      </c:catAx>
      <c:valAx>
        <c:axId val="567623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2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'220-AGRICULTURA'!$B$33:$B$34</c:f>
              <c:strCache>
                <c:ptCount val="2"/>
                <c:pt idx="0">
                  <c:v>SI</c:v>
                </c:pt>
                <c:pt idx="1">
                  <c:v>NO</c:v>
                </c:pt>
              </c:strCache>
            </c:strRef>
          </c:cat>
          <c:val>
            <c:numRef>
              <c:f>'220-AGRICULTURA'!$E$33:$E$34</c:f>
              <c:numCache>
                <c:formatCode>0</c:formatCode>
                <c:ptCount val="2"/>
                <c:pt idx="0">
                  <c:v>64.15094339622641</c:v>
                </c:pt>
                <c:pt idx="1">
                  <c:v>35.849056603773583</c:v>
                </c:pt>
              </c:numCache>
            </c:numRef>
          </c:val>
          <c:extLst>
            <c:ext xmlns:c16="http://schemas.microsoft.com/office/drawing/2014/chart" uri="{C3380CC4-5D6E-409C-BE32-E72D297353CC}">
              <c16:uniqueId val="{00000000-FA9D-4CB5-A77E-898DEAC74266}"/>
            </c:ext>
          </c:extLst>
        </c:ser>
        <c:dLbls>
          <c:showLegendKey val="0"/>
          <c:showVal val="0"/>
          <c:showCatName val="0"/>
          <c:showSerName val="0"/>
          <c:showPercent val="0"/>
          <c:showBubbleSize val="0"/>
        </c:dLbls>
        <c:gapWidth val="100"/>
        <c:overlap val="-24"/>
        <c:axId val="550213624"/>
        <c:axId val="550215864"/>
      </c:barChart>
      <c:catAx>
        <c:axId val="550213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15864"/>
        <c:crosses val="autoZero"/>
        <c:auto val="1"/>
        <c:lblAlgn val="ctr"/>
        <c:lblOffset val="100"/>
        <c:noMultiLvlLbl val="0"/>
      </c:catAx>
      <c:valAx>
        <c:axId val="550215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13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'220-AGRICULTURA'!$T$40:$T$47</c:f>
              <c:strCache>
                <c:ptCount val="8"/>
                <c:pt idx="0">
                  <c:v>TRANSPARENCIA Y RENDICIÓN DE CUENTAS</c:v>
                </c:pt>
                <c:pt idx="1">
                  <c:v>RESPOSABILIDAD</c:v>
                </c:pt>
                <c:pt idx="2">
                  <c:v>PROFESIONALISMO E INTEGRIDAD</c:v>
                </c:pt>
                <c:pt idx="3">
                  <c:v>LEALTAD Y COMPROMISO</c:v>
                </c:pt>
                <c:pt idx="4">
                  <c:v>TOLERANCIA</c:v>
                </c:pt>
                <c:pt idx="5">
                  <c:v>JUSTICIA</c:v>
                </c:pt>
                <c:pt idx="6">
                  <c:v>EQUIDAD</c:v>
                </c:pt>
                <c:pt idx="7">
                  <c:v>CONSCIENCIA ECOLOGICA</c:v>
                </c:pt>
              </c:strCache>
            </c:strRef>
          </c:cat>
          <c:val>
            <c:numRef>
              <c:f>'220-AGRICULTURA'!$U$40:$U$47</c:f>
              <c:numCache>
                <c:formatCode>0</c:formatCode>
                <c:ptCount val="8"/>
                <c:pt idx="0">
                  <c:v>36.79245283018868</c:v>
                </c:pt>
                <c:pt idx="1">
                  <c:v>34.905660377358487</c:v>
                </c:pt>
                <c:pt idx="2">
                  <c:v>33.018867924528301</c:v>
                </c:pt>
                <c:pt idx="3">
                  <c:v>33.018867924528301</c:v>
                </c:pt>
                <c:pt idx="4">
                  <c:v>26.415094339622641</c:v>
                </c:pt>
                <c:pt idx="5">
                  <c:v>21.69811320754717</c:v>
                </c:pt>
                <c:pt idx="6">
                  <c:v>21.69811320754717</c:v>
                </c:pt>
                <c:pt idx="7">
                  <c:v>20.754716981132077</c:v>
                </c:pt>
              </c:numCache>
            </c:numRef>
          </c:val>
          <c:extLst>
            <c:ext xmlns:c16="http://schemas.microsoft.com/office/drawing/2014/chart" uri="{C3380CC4-5D6E-409C-BE32-E72D297353CC}">
              <c16:uniqueId val="{00000000-9E10-4935-854A-EE87AD83FEFA}"/>
            </c:ext>
          </c:extLst>
        </c:ser>
        <c:dLbls>
          <c:showLegendKey val="0"/>
          <c:showVal val="0"/>
          <c:showCatName val="0"/>
          <c:showSerName val="0"/>
          <c:showPercent val="0"/>
          <c:showBubbleSize val="0"/>
        </c:dLbls>
        <c:gapWidth val="100"/>
        <c:overlap val="-24"/>
        <c:axId val="567636720"/>
        <c:axId val="567633200"/>
      </c:barChart>
      <c:catAx>
        <c:axId val="567636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33200"/>
        <c:crosses val="autoZero"/>
        <c:auto val="1"/>
        <c:lblAlgn val="ctr"/>
        <c:lblOffset val="100"/>
        <c:noMultiLvlLbl val="0"/>
      </c:catAx>
      <c:valAx>
        <c:axId val="567633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36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'220-AGRICULTURA'!$B$134:$B$137</c:f>
              <c:strCache>
                <c:ptCount val="4"/>
                <c:pt idx="0">
                  <c:v>EXCELENTE</c:v>
                </c:pt>
                <c:pt idx="1">
                  <c:v>BUENA</c:v>
                </c:pt>
                <c:pt idx="2">
                  <c:v>REGULAR</c:v>
                </c:pt>
                <c:pt idx="3">
                  <c:v>MALA</c:v>
                </c:pt>
              </c:strCache>
            </c:strRef>
          </c:cat>
          <c:val>
            <c:numRef>
              <c:f>'220-AGRICULTURA'!$E$134:$E$137</c:f>
              <c:numCache>
                <c:formatCode>0</c:formatCode>
                <c:ptCount val="4"/>
                <c:pt idx="0">
                  <c:v>22.641509433962266</c:v>
                </c:pt>
                <c:pt idx="1">
                  <c:v>45.283018867924532</c:v>
                </c:pt>
                <c:pt idx="2">
                  <c:v>28.30188679245283</c:v>
                </c:pt>
                <c:pt idx="3">
                  <c:v>3.7735849056603774</c:v>
                </c:pt>
              </c:numCache>
            </c:numRef>
          </c:val>
          <c:extLst>
            <c:ext xmlns:c16="http://schemas.microsoft.com/office/drawing/2014/chart" uri="{C3380CC4-5D6E-409C-BE32-E72D297353CC}">
              <c16:uniqueId val="{00000000-E57C-47B7-9ABB-4ED39B5D5048}"/>
            </c:ext>
          </c:extLst>
        </c:ser>
        <c:dLbls>
          <c:showLegendKey val="0"/>
          <c:showVal val="0"/>
          <c:showCatName val="0"/>
          <c:showSerName val="0"/>
          <c:showPercent val="0"/>
          <c:showBubbleSize val="0"/>
        </c:dLbls>
        <c:gapWidth val="100"/>
        <c:overlap val="-24"/>
        <c:axId val="550246904"/>
        <c:axId val="550248824"/>
      </c:barChart>
      <c:catAx>
        <c:axId val="550246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8824"/>
        <c:crosses val="autoZero"/>
        <c:auto val="1"/>
        <c:lblAlgn val="ctr"/>
        <c:lblOffset val="100"/>
        <c:noMultiLvlLbl val="0"/>
      </c:catAx>
      <c:valAx>
        <c:axId val="550248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6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'220-AGRICULTURA'!$B$142:$B$145</c:f>
              <c:strCache>
                <c:ptCount val="4"/>
                <c:pt idx="0">
                  <c:v>EXCELENTE</c:v>
                </c:pt>
                <c:pt idx="1">
                  <c:v>BUENA</c:v>
                </c:pt>
                <c:pt idx="2">
                  <c:v>REGULAR</c:v>
                </c:pt>
                <c:pt idx="3">
                  <c:v>MALO</c:v>
                </c:pt>
              </c:strCache>
            </c:strRef>
          </c:cat>
          <c:val>
            <c:numRef>
              <c:f>'220-AGRICULTURA'!$E$142:$E$145</c:f>
              <c:numCache>
                <c:formatCode>0</c:formatCode>
                <c:ptCount val="4"/>
                <c:pt idx="0">
                  <c:v>25.471698113207548</c:v>
                </c:pt>
                <c:pt idx="1">
                  <c:v>37.735849056603776</c:v>
                </c:pt>
                <c:pt idx="2">
                  <c:v>26.415094339622641</c:v>
                </c:pt>
                <c:pt idx="3">
                  <c:v>10.377358490566039</c:v>
                </c:pt>
              </c:numCache>
            </c:numRef>
          </c:val>
          <c:extLst>
            <c:ext xmlns:c16="http://schemas.microsoft.com/office/drawing/2014/chart" uri="{C3380CC4-5D6E-409C-BE32-E72D297353CC}">
              <c16:uniqueId val="{00000000-D146-4862-9653-FAA811049FC8}"/>
            </c:ext>
          </c:extLst>
        </c:ser>
        <c:dLbls>
          <c:showLegendKey val="0"/>
          <c:showVal val="0"/>
          <c:showCatName val="0"/>
          <c:showSerName val="0"/>
          <c:showPercent val="0"/>
          <c:showBubbleSize val="0"/>
        </c:dLbls>
        <c:gapWidth val="100"/>
        <c:overlap val="-24"/>
        <c:axId val="561273736"/>
        <c:axId val="561269896"/>
      </c:barChart>
      <c:catAx>
        <c:axId val="561273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69896"/>
        <c:crosses val="autoZero"/>
        <c:auto val="1"/>
        <c:lblAlgn val="ctr"/>
        <c:lblOffset val="100"/>
        <c:noMultiLvlLbl val="0"/>
      </c:catAx>
      <c:valAx>
        <c:axId val="561269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73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'220-AGRICULTURA'!$B$150:$B$153</c:f>
              <c:strCache>
                <c:ptCount val="4"/>
                <c:pt idx="0">
                  <c:v>MUY ALTO</c:v>
                </c:pt>
                <c:pt idx="1">
                  <c:v>ALTO</c:v>
                </c:pt>
                <c:pt idx="2">
                  <c:v>MEDIO</c:v>
                </c:pt>
                <c:pt idx="3">
                  <c:v>BAJO</c:v>
                </c:pt>
              </c:strCache>
            </c:strRef>
          </c:cat>
          <c:val>
            <c:numRef>
              <c:f>'220-AGRICULTURA'!$E$150:$E$153</c:f>
              <c:numCache>
                <c:formatCode>0</c:formatCode>
                <c:ptCount val="4"/>
                <c:pt idx="0">
                  <c:v>9.433962264150944</c:v>
                </c:pt>
                <c:pt idx="1">
                  <c:v>17.924528301886792</c:v>
                </c:pt>
                <c:pt idx="2">
                  <c:v>41.509433962264154</c:v>
                </c:pt>
                <c:pt idx="3">
                  <c:v>31.132075471698112</c:v>
                </c:pt>
              </c:numCache>
            </c:numRef>
          </c:val>
          <c:extLst>
            <c:ext xmlns:c16="http://schemas.microsoft.com/office/drawing/2014/chart" uri="{C3380CC4-5D6E-409C-BE32-E72D297353CC}">
              <c16:uniqueId val="{00000000-E8DC-4DA7-BB33-6EA353E6C03A}"/>
            </c:ext>
          </c:extLst>
        </c:ser>
        <c:dLbls>
          <c:showLegendKey val="0"/>
          <c:showVal val="0"/>
          <c:showCatName val="0"/>
          <c:showSerName val="0"/>
          <c:showPercent val="0"/>
          <c:showBubbleSize val="0"/>
        </c:dLbls>
        <c:gapWidth val="100"/>
        <c:overlap val="-24"/>
        <c:axId val="561265416"/>
        <c:axId val="561265736"/>
      </c:barChart>
      <c:catAx>
        <c:axId val="561265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65736"/>
        <c:crosses val="autoZero"/>
        <c:auto val="1"/>
        <c:lblAlgn val="ctr"/>
        <c:lblOffset val="100"/>
        <c:noMultiLvlLbl val="0"/>
      </c:catAx>
      <c:valAx>
        <c:axId val="561265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65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'220-AGRICULTURA'!$B$158:$B$161</c:f>
              <c:strCache>
                <c:ptCount val="4"/>
                <c:pt idx="0">
                  <c:v>EXCELENTE</c:v>
                </c:pt>
                <c:pt idx="1">
                  <c:v>BUENA</c:v>
                </c:pt>
                <c:pt idx="2">
                  <c:v>REGULAR</c:v>
                </c:pt>
                <c:pt idx="3">
                  <c:v>MALO</c:v>
                </c:pt>
              </c:strCache>
            </c:strRef>
          </c:cat>
          <c:val>
            <c:numRef>
              <c:f>'220-AGRICULTURA'!$E$158:$E$161</c:f>
              <c:numCache>
                <c:formatCode>0</c:formatCode>
                <c:ptCount val="4"/>
                <c:pt idx="0">
                  <c:v>5.6603773584905666</c:v>
                </c:pt>
                <c:pt idx="1">
                  <c:v>53.773584905660378</c:v>
                </c:pt>
                <c:pt idx="2">
                  <c:v>32.075471698113205</c:v>
                </c:pt>
                <c:pt idx="3">
                  <c:v>8.4905660377358494</c:v>
                </c:pt>
              </c:numCache>
            </c:numRef>
          </c:val>
          <c:extLst>
            <c:ext xmlns:c16="http://schemas.microsoft.com/office/drawing/2014/chart" uri="{C3380CC4-5D6E-409C-BE32-E72D297353CC}">
              <c16:uniqueId val="{00000000-27EB-4290-BE79-D6C1D6154C9C}"/>
            </c:ext>
          </c:extLst>
        </c:ser>
        <c:dLbls>
          <c:showLegendKey val="0"/>
          <c:showVal val="0"/>
          <c:showCatName val="0"/>
          <c:showSerName val="0"/>
          <c:showPercent val="0"/>
          <c:showBubbleSize val="0"/>
        </c:dLbls>
        <c:gapWidth val="100"/>
        <c:overlap val="-24"/>
        <c:axId val="561274056"/>
        <c:axId val="561276616"/>
      </c:barChart>
      <c:catAx>
        <c:axId val="561274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76616"/>
        <c:crosses val="autoZero"/>
        <c:auto val="1"/>
        <c:lblAlgn val="ctr"/>
        <c:lblOffset val="100"/>
        <c:noMultiLvlLbl val="0"/>
      </c:catAx>
      <c:valAx>
        <c:axId val="561276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74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'220-AGRICULTURA'!$B$166:$B$169</c:f>
              <c:strCache>
                <c:ptCount val="4"/>
                <c:pt idx="0">
                  <c:v>EXCELENTE</c:v>
                </c:pt>
                <c:pt idx="1">
                  <c:v>BUENA</c:v>
                </c:pt>
                <c:pt idx="2">
                  <c:v>REGULAR</c:v>
                </c:pt>
                <c:pt idx="3">
                  <c:v>MALO</c:v>
                </c:pt>
              </c:strCache>
            </c:strRef>
          </c:cat>
          <c:val>
            <c:numRef>
              <c:f>'220-AGRICULTURA'!$E$166:$E$169</c:f>
              <c:numCache>
                <c:formatCode>0</c:formatCode>
                <c:ptCount val="4"/>
                <c:pt idx="0">
                  <c:v>19.811320754716981</c:v>
                </c:pt>
                <c:pt idx="1">
                  <c:v>50.943396226415096</c:v>
                </c:pt>
                <c:pt idx="2">
                  <c:v>20.754716981132077</c:v>
                </c:pt>
                <c:pt idx="3">
                  <c:v>8.4905660377358494</c:v>
                </c:pt>
              </c:numCache>
            </c:numRef>
          </c:val>
          <c:extLst>
            <c:ext xmlns:c16="http://schemas.microsoft.com/office/drawing/2014/chart" uri="{C3380CC4-5D6E-409C-BE32-E72D297353CC}">
              <c16:uniqueId val="{00000000-64E1-44E9-8DA6-CD362815C9B7}"/>
            </c:ext>
          </c:extLst>
        </c:ser>
        <c:dLbls>
          <c:showLegendKey val="0"/>
          <c:showVal val="0"/>
          <c:showCatName val="0"/>
          <c:showSerName val="0"/>
          <c:showPercent val="0"/>
          <c:showBubbleSize val="0"/>
        </c:dLbls>
        <c:gapWidth val="100"/>
        <c:overlap val="-24"/>
        <c:axId val="561283976"/>
        <c:axId val="561281736"/>
      </c:barChart>
      <c:catAx>
        <c:axId val="56128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1736"/>
        <c:crosses val="autoZero"/>
        <c:auto val="1"/>
        <c:lblAlgn val="ctr"/>
        <c:lblOffset val="100"/>
        <c:noMultiLvlLbl val="0"/>
      </c:catAx>
      <c:valAx>
        <c:axId val="561281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3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'220-AGRICULTURA'!$B$174:$B$177</c:f>
              <c:strCache>
                <c:ptCount val="4"/>
                <c:pt idx="0">
                  <c:v>EXCELENTE</c:v>
                </c:pt>
                <c:pt idx="1">
                  <c:v>BUENA</c:v>
                </c:pt>
                <c:pt idx="2">
                  <c:v>REGULAR</c:v>
                </c:pt>
                <c:pt idx="3">
                  <c:v>MALO</c:v>
                </c:pt>
              </c:strCache>
            </c:strRef>
          </c:cat>
          <c:val>
            <c:numRef>
              <c:f>'220-AGRICULTURA'!$E$174:$E$177</c:f>
              <c:numCache>
                <c:formatCode>0</c:formatCode>
                <c:ptCount val="4"/>
                <c:pt idx="0">
                  <c:v>8.4905660377358494</c:v>
                </c:pt>
                <c:pt idx="1">
                  <c:v>52.830188679245282</c:v>
                </c:pt>
                <c:pt idx="2">
                  <c:v>30.188679245283019</c:v>
                </c:pt>
                <c:pt idx="3">
                  <c:v>8.4905660377358494</c:v>
                </c:pt>
              </c:numCache>
            </c:numRef>
          </c:val>
          <c:extLst>
            <c:ext xmlns:c16="http://schemas.microsoft.com/office/drawing/2014/chart" uri="{C3380CC4-5D6E-409C-BE32-E72D297353CC}">
              <c16:uniqueId val="{00000000-DB41-4319-8267-EC7A31D4561E}"/>
            </c:ext>
          </c:extLst>
        </c:ser>
        <c:dLbls>
          <c:showLegendKey val="0"/>
          <c:showVal val="0"/>
          <c:showCatName val="0"/>
          <c:showSerName val="0"/>
          <c:showPercent val="0"/>
          <c:showBubbleSize val="0"/>
        </c:dLbls>
        <c:gapWidth val="100"/>
        <c:overlap val="-24"/>
        <c:axId val="561283016"/>
        <c:axId val="561283336"/>
      </c:barChart>
      <c:catAx>
        <c:axId val="561283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3336"/>
        <c:crosses val="autoZero"/>
        <c:auto val="1"/>
        <c:lblAlgn val="ctr"/>
        <c:lblOffset val="100"/>
        <c:noMultiLvlLbl val="0"/>
      </c:catAx>
      <c:valAx>
        <c:axId val="561283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3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NIVEL MEDIA SUPERIOR</a:t>
            </a:r>
          </a:p>
        </c:rich>
      </c:tx>
      <c:layout>
        <c:manualLayout>
          <c:xMode val="edge"/>
          <c:yMode val="edge"/>
          <c:x val="0.12795712619926522"/>
          <c:y val="2.3840712503158425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'220-AGRICULTURA'!$B$182:$B$185</c:f>
              <c:strCache>
                <c:ptCount val="4"/>
                <c:pt idx="0">
                  <c:v>EXCELENTE</c:v>
                </c:pt>
                <c:pt idx="1">
                  <c:v>BUENA</c:v>
                </c:pt>
                <c:pt idx="2">
                  <c:v>REGULAR</c:v>
                </c:pt>
                <c:pt idx="3">
                  <c:v>MALO</c:v>
                </c:pt>
              </c:strCache>
            </c:strRef>
          </c:cat>
          <c:val>
            <c:numRef>
              <c:f>'220-AGRICULTURA'!$E$182:$E$185</c:f>
              <c:numCache>
                <c:formatCode>0</c:formatCode>
                <c:ptCount val="4"/>
                <c:pt idx="0">
                  <c:v>4.716981132075472</c:v>
                </c:pt>
                <c:pt idx="1">
                  <c:v>43.39622641509434</c:v>
                </c:pt>
                <c:pt idx="2">
                  <c:v>32.075471698113205</c:v>
                </c:pt>
                <c:pt idx="3">
                  <c:v>19.811320754716981</c:v>
                </c:pt>
              </c:numCache>
            </c:numRef>
          </c:val>
          <c:extLst>
            <c:ext xmlns:c16="http://schemas.microsoft.com/office/drawing/2014/chart" uri="{C3380CC4-5D6E-409C-BE32-E72D297353CC}">
              <c16:uniqueId val="{00000000-9F25-4B2B-934B-BA6857BD3091}"/>
            </c:ext>
          </c:extLst>
        </c:ser>
        <c:dLbls>
          <c:showLegendKey val="0"/>
          <c:showVal val="0"/>
          <c:showCatName val="0"/>
          <c:showSerName val="0"/>
          <c:showPercent val="0"/>
          <c:showBubbleSize val="0"/>
        </c:dLbls>
        <c:gapWidth val="100"/>
        <c:overlap val="-24"/>
        <c:axId val="561288136"/>
        <c:axId val="561288456"/>
      </c:barChart>
      <c:catAx>
        <c:axId val="561288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8456"/>
        <c:crosses val="autoZero"/>
        <c:auto val="1"/>
        <c:lblAlgn val="ctr"/>
        <c:lblOffset val="100"/>
        <c:noMultiLvlLbl val="0"/>
      </c:catAx>
      <c:valAx>
        <c:axId val="561288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8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'220-AGRICULTURA'!$B$190:$B$193</c:f>
              <c:strCache>
                <c:ptCount val="4"/>
                <c:pt idx="0">
                  <c:v>EXCELENTE</c:v>
                </c:pt>
                <c:pt idx="1">
                  <c:v>BUENA</c:v>
                </c:pt>
                <c:pt idx="2">
                  <c:v>REGULAR</c:v>
                </c:pt>
                <c:pt idx="3">
                  <c:v>MALO</c:v>
                </c:pt>
              </c:strCache>
            </c:strRef>
          </c:cat>
          <c:val>
            <c:numRef>
              <c:f>'220-AGRICULTURA'!$E$190:$E$193</c:f>
              <c:numCache>
                <c:formatCode>0</c:formatCode>
                <c:ptCount val="4"/>
                <c:pt idx="0">
                  <c:v>3.7735849056603774</c:v>
                </c:pt>
                <c:pt idx="1">
                  <c:v>36.79245283018868</c:v>
                </c:pt>
                <c:pt idx="2">
                  <c:v>39.622641509433961</c:v>
                </c:pt>
                <c:pt idx="3">
                  <c:v>19.811320754716981</c:v>
                </c:pt>
              </c:numCache>
            </c:numRef>
          </c:val>
          <c:extLst>
            <c:ext xmlns:c16="http://schemas.microsoft.com/office/drawing/2014/chart" uri="{C3380CC4-5D6E-409C-BE32-E72D297353CC}">
              <c16:uniqueId val="{00000000-DD03-4F12-87BE-EB03F465D79E}"/>
            </c:ext>
          </c:extLst>
        </c:ser>
        <c:dLbls>
          <c:showLegendKey val="0"/>
          <c:showVal val="0"/>
          <c:showCatName val="0"/>
          <c:showSerName val="0"/>
          <c:showPercent val="0"/>
          <c:showBubbleSize val="0"/>
        </c:dLbls>
        <c:gapWidth val="100"/>
        <c:overlap val="-24"/>
        <c:axId val="561292936"/>
        <c:axId val="561290696"/>
      </c:barChart>
      <c:catAx>
        <c:axId val="561292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0696"/>
        <c:crosses val="autoZero"/>
        <c:auto val="1"/>
        <c:lblAlgn val="ctr"/>
        <c:lblOffset val="100"/>
        <c:noMultiLvlLbl val="0"/>
      </c:catAx>
      <c:valAx>
        <c:axId val="561290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2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'220-AGRICULTURA'!$B$198:$B$199</c:f>
              <c:strCache>
                <c:ptCount val="2"/>
                <c:pt idx="0">
                  <c:v>SI</c:v>
                </c:pt>
                <c:pt idx="1">
                  <c:v>NO</c:v>
                </c:pt>
              </c:strCache>
            </c:strRef>
          </c:cat>
          <c:val>
            <c:numRef>
              <c:f>'220-AGRICULTURA'!$E$198:$E$199</c:f>
              <c:numCache>
                <c:formatCode>0</c:formatCode>
                <c:ptCount val="2"/>
                <c:pt idx="0">
                  <c:v>44.339622641509436</c:v>
                </c:pt>
                <c:pt idx="1">
                  <c:v>55.660377358490564</c:v>
                </c:pt>
              </c:numCache>
            </c:numRef>
          </c:val>
          <c:extLst>
            <c:ext xmlns:c16="http://schemas.microsoft.com/office/drawing/2014/chart" uri="{C3380CC4-5D6E-409C-BE32-E72D297353CC}">
              <c16:uniqueId val="{00000000-818A-4A66-8BBC-45608CF2B6B2}"/>
            </c:ext>
          </c:extLst>
        </c:ser>
        <c:dLbls>
          <c:showLegendKey val="0"/>
          <c:showVal val="0"/>
          <c:showCatName val="0"/>
          <c:showSerName val="0"/>
          <c:showPercent val="0"/>
          <c:showBubbleSize val="0"/>
        </c:dLbls>
        <c:gapWidth val="100"/>
        <c:overlap val="-24"/>
        <c:axId val="561292296"/>
        <c:axId val="561291336"/>
      </c:barChart>
      <c:catAx>
        <c:axId val="561292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1336"/>
        <c:crosses val="autoZero"/>
        <c:auto val="1"/>
        <c:lblAlgn val="ctr"/>
        <c:lblOffset val="100"/>
        <c:noMultiLvlLbl val="0"/>
      </c:catAx>
      <c:valAx>
        <c:axId val="561291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2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'220-AGRICULTURA'!$B$204:$B$205</c:f>
              <c:strCache>
                <c:ptCount val="2"/>
                <c:pt idx="0">
                  <c:v>SI</c:v>
                </c:pt>
                <c:pt idx="1">
                  <c:v>NO</c:v>
                </c:pt>
              </c:strCache>
            </c:strRef>
          </c:cat>
          <c:val>
            <c:numRef>
              <c:f>'220-AGRICULTURA'!$E$204:$E$205</c:f>
              <c:numCache>
                <c:formatCode>0</c:formatCode>
                <c:ptCount val="2"/>
                <c:pt idx="0">
                  <c:v>22.641509433962266</c:v>
                </c:pt>
                <c:pt idx="1">
                  <c:v>77.358490566037744</c:v>
                </c:pt>
              </c:numCache>
            </c:numRef>
          </c:val>
          <c:extLst>
            <c:ext xmlns:c16="http://schemas.microsoft.com/office/drawing/2014/chart" uri="{C3380CC4-5D6E-409C-BE32-E72D297353CC}">
              <c16:uniqueId val="{00000000-B852-4BF2-BF34-16E8367E6F40}"/>
            </c:ext>
          </c:extLst>
        </c:ser>
        <c:dLbls>
          <c:showLegendKey val="0"/>
          <c:showVal val="0"/>
          <c:showCatName val="0"/>
          <c:showSerName val="0"/>
          <c:showPercent val="0"/>
          <c:showBubbleSize val="0"/>
        </c:dLbls>
        <c:gapWidth val="100"/>
        <c:overlap val="-24"/>
        <c:axId val="561295496"/>
        <c:axId val="561295176"/>
      </c:barChart>
      <c:catAx>
        <c:axId val="561295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5176"/>
        <c:crosses val="autoZero"/>
        <c:auto val="1"/>
        <c:lblAlgn val="ctr"/>
        <c:lblOffset val="100"/>
        <c:noMultiLvlLbl val="0"/>
      </c:catAx>
      <c:valAx>
        <c:axId val="56129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5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'220-AGRICULTURA'!$B$210:$B$212</c:f>
              <c:strCache>
                <c:ptCount val="3"/>
                <c:pt idx="0">
                  <c:v>SIEMPRE</c:v>
                </c:pt>
                <c:pt idx="1">
                  <c:v>ALGUNAS VECES</c:v>
                </c:pt>
                <c:pt idx="2">
                  <c:v>NUNCA</c:v>
                </c:pt>
              </c:strCache>
            </c:strRef>
          </c:cat>
          <c:val>
            <c:numRef>
              <c:f>'220-AGRICULTURA'!$E$210:$E$212</c:f>
              <c:numCache>
                <c:formatCode>0</c:formatCode>
                <c:ptCount val="3"/>
                <c:pt idx="0">
                  <c:v>29.09090909090909</c:v>
                </c:pt>
                <c:pt idx="1">
                  <c:v>65.454545454545453</c:v>
                </c:pt>
                <c:pt idx="2">
                  <c:v>5.4545454545454541</c:v>
                </c:pt>
              </c:numCache>
            </c:numRef>
          </c:val>
          <c:extLst>
            <c:ext xmlns:c16="http://schemas.microsoft.com/office/drawing/2014/chart" uri="{C3380CC4-5D6E-409C-BE32-E72D297353CC}">
              <c16:uniqueId val="{00000000-CF8F-41B5-91D3-2F7084B8AFC2}"/>
            </c:ext>
          </c:extLst>
        </c:ser>
        <c:dLbls>
          <c:showLegendKey val="0"/>
          <c:showVal val="0"/>
          <c:showCatName val="0"/>
          <c:showSerName val="0"/>
          <c:showPercent val="0"/>
          <c:showBubbleSize val="0"/>
        </c:dLbls>
        <c:gapWidth val="100"/>
        <c:overlap val="-24"/>
        <c:axId val="561302216"/>
        <c:axId val="561303176"/>
      </c:barChart>
      <c:catAx>
        <c:axId val="561302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03176"/>
        <c:crosses val="autoZero"/>
        <c:auto val="1"/>
        <c:lblAlgn val="ctr"/>
        <c:lblOffset val="100"/>
        <c:noMultiLvlLbl val="0"/>
      </c:catAx>
      <c:valAx>
        <c:axId val="561303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02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'220-AGRICULTURA'!$B$219:$B$221</c:f>
              <c:strCache>
                <c:ptCount val="3"/>
                <c:pt idx="0">
                  <c:v>SIEMPRE</c:v>
                </c:pt>
                <c:pt idx="1">
                  <c:v>ALGUNAS VECES</c:v>
                </c:pt>
                <c:pt idx="2">
                  <c:v>NUNCA</c:v>
                </c:pt>
              </c:strCache>
            </c:strRef>
          </c:cat>
          <c:val>
            <c:numRef>
              <c:f>'220-AGRICULTURA'!$E$219:$E$221</c:f>
              <c:numCache>
                <c:formatCode>0</c:formatCode>
                <c:ptCount val="3"/>
                <c:pt idx="0">
                  <c:v>58.18181818181818</c:v>
                </c:pt>
                <c:pt idx="1">
                  <c:v>36.363636363636367</c:v>
                </c:pt>
                <c:pt idx="2">
                  <c:v>5.4545454545454541</c:v>
                </c:pt>
              </c:numCache>
            </c:numRef>
          </c:val>
          <c:extLst>
            <c:ext xmlns:c16="http://schemas.microsoft.com/office/drawing/2014/chart" uri="{C3380CC4-5D6E-409C-BE32-E72D297353CC}">
              <c16:uniqueId val="{00000000-5C94-4ECE-BCB9-694B0DE09F71}"/>
            </c:ext>
          </c:extLst>
        </c:ser>
        <c:dLbls>
          <c:showLegendKey val="0"/>
          <c:showVal val="0"/>
          <c:showCatName val="0"/>
          <c:showSerName val="0"/>
          <c:showPercent val="0"/>
          <c:showBubbleSize val="0"/>
        </c:dLbls>
        <c:gapWidth val="100"/>
        <c:overlap val="-24"/>
        <c:axId val="561303816"/>
        <c:axId val="561307976"/>
      </c:barChart>
      <c:catAx>
        <c:axId val="561303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07976"/>
        <c:crosses val="autoZero"/>
        <c:auto val="1"/>
        <c:lblAlgn val="ctr"/>
        <c:lblOffset val="100"/>
        <c:noMultiLvlLbl val="0"/>
      </c:catAx>
      <c:valAx>
        <c:axId val="561307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03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'220-AGRICULTURA'!$B$228:$B$231</c:f>
              <c:strCache>
                <c:ptCount val="4"/>
                <c:pt idx="0">
                  <c:v>EXCELENTE</c:v>
                </c:pt>
                <c:pt idx="1">
                  <c:v>BUENAS</c:v>
                </c:pt>
                <c:pt idx="2">
                  <c:v>MALAS</c:v>
                </c:pt>
                <c:pt idx="3">
                  <c:v>PESIMAS</c:v>
                </c:pt>
              </c:strCache>
            </c:strRef>
          </c:cat>
          <c:val>
            <c:numRef>
              <c:f>'220-AGRICULTURA'!$E$228:$E$231</c:f>
              <c:numCache>
                <c:formatCode>0</c:formatCode>
                <c:ptCount val="4"/>
                <c:pt idx="0">
                  <c:v>5.4545454545454541</c:v>
                </c:pt>
                <c:pt idx="1">
                  <c:v>67.272727272727266</c:v>
                </c:pt>
                <c:pt idx="2">
                  <c:v>18.181818181818183</c:v>
                </c:pt>
                <c:pt idx="3">
                  <c:v>9.0909090909090917</c:v>
                </c:pt>
              </c:numCache>
            </c:numRef>
          </c:val>
          <c:extLst>
            <c:ext xmlns:c16="http://schemas.microsoft.com/office/drawing/2014/chart" uri="{C3380CC4-5D6E-409C-BE32-E72D297353CC}">
              <c16:uniqueId val="{00000000-3925-4EB2-A26E-B1A39346D667}"/>
            </c:ext>
          </c:extLst>
        </c:ser>
        <c:dLbls>
          <c:showLegendKey val="0"/>
          <c:showVal val="0"/>
          <c:showCatName val="0"/>
          <c:showSerName val="0"/>
          <c:showPercent val="0"/>
          <c:showBubbleSize val="0"/>
        </c:dLbls>
        <c:gapWidth val="100"/>
        <c:overlap val="-24"/>
        <c:axId val="561307336"/>
        <c:axId val="561309256"/>
      </c:barChart>
      <c:catAx>
        <c:axId val="56130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09256"/>
        <c:crosses val="autoZero"/>
        <c:auto val="1"/>
        <c:lblAlgn val="ctr"/>
        <c:lblOffset val="100"/>
        <c:noMultiLvlLbl val="0"/>
      </c:catAx>
      <c:valAx>
        <c:axId val="561309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07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'220-AGRICULTURA'!$B$238:$B$240</c:f>
              <c:strCache>
                <c:ptCount val="3"/>
                <c:pt idx="0">
                  <c:v>SIEMPRE</c:v>
                </c:pt>
                <c:pt idx="1">
                  <c:v>ALGUNAS VECES</c:v>
                </c:pt>
                <c:pt idx="2">
                  <c:v>NUNCA</c:v>
                </c:pt>
              </c:strCache>
            </c:strRef>
          </c:cat>
          <c:val>
            <c:numRef>
              <c:f>'220-AGRICULTURA'!$E$238:$E$240</c:f>
              <c:numCache>
                <c:formatCode>0</c:formatCode>
                <c:ptCount val="3"/>
                <c:pt idx="0">
                  <c:v>54.54545454545454</c:v>
                </c:pt>
                <c:pt idx="1">
                  <c:v>42.424242424242422</c:v>
                </c:pt>
                <c:pt idx="2">
                  <c:v>3.0303030303030303</c:v>
                </c:pt>
              </c:numCache>
            </c:numRef>
          </c:val>
          <c:extLst>
            <c:ext xmlns:c16="http://schemas.microsoft.com/office/drawing/2014/chart" uri="{C3380CC4-5D6E-409C-BE32-E72D297353CC}">
              <c16:uniqueId val="{00000000-982D-4DC1-9789-7E6589670D6B}"/>
            </c:ext>
          </c:extLst>
        </c:ser>
        <c:dLbls>
          <c:showLegendKey val="0"/>
          <c:showVal val="0"/>
          <c:showCatName val="0"/>
          <c:showSerName val="0"/>
          <c:showPercent val="0"/>
          <c:showBubbleSize val="0"/>
        </c:dLbls>
        <c:gapWidth val="100"/>
        <c:overlap val="-24"/>
        <c:axId val="561310216"/>
        <c:axId val="561314696"/>
      </c:barChart>
      <c:catAx>
        <c:axId val="561310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4696"/>
        <c:crosses val="autoZero"/>
        <c:auto val="1"/>
        <c:lblAlgn val="ctr"/>
        <c:lblOffset val="100"/>
        <c:noMultiLvlLbl val="0"/>
      </c:catAx>
      <c:valAx>
        <c:axId val="561314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0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'220-AGRICULTURA'!$B$247:$B$249</c:f>
              <c:strCache>
                <c:ptCount val="3"/>
                <c:pt idx="0">
                  <c:v>SIEMPRE</c:v>
                </c:pt>
                <c:pt idx="1">
                  <c:v>ALGUNAS VECES</c:v>
                </c:pt>
                <c:pt idx="2">
                  <c:v>NUNCA</c:v>
                </c:pt>
              </c:strCache>
            </c:strRef>
          </c:cat>
          <c:val>
            <c:numRef>
              <c:f>'220-AGRICULTURA'!$E$247:$E$249</c:f>
              <c:numCache>
                <c:formatCode>0</c:formatCode>
                <c:ptCount val="3"/>
                <c:pt idx="0">
                  <c:v>54.54545454545454</c:v>
                </c:pt>
                <c:pt idx="1">
                  <c:v>42.424242424242422</c:v>
                </c:pt>
                <c:pt idx="2">
                  <c:v>3.0303030303030303</c:v>
                </c:pt>
              </c:numCache>
            </c:numRef>
          </c:val>
          <c:extLst>
            <c:ext xmlns:c16="http://schemas.microsoft.com/office/drawing/2014/chart" uri="{C3380CC4-5D6E-409C-BE32-E72D297353CC}">
              <c16:uniqueId val="{00000000-C941-4667-96F5-F3C49BDC591B}"/>
            </c:ext>
          </c:extLst>
        </c:ser>
        <c:dLbls>
          <c:showLegendKey val="0"/>
          <c:showVal val="0"/>
          <c:showCatName val="0"/>
          <c:showSerName val="0"/>
          <c:showPercent val="0"/>
          <c:showBubbleSize val="0"/>
        </c:dLbls>
        <c:gapWidth val="100"/>
        <c:overlap val="-24"/>
        <c:axId val="561312136"/>
        <c:axId val="561312776"/>
      </c:barChart>
      <c:catAx>
        <c:axId val="561312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2776"/>
        <c:crosses val="autoZero"/>
        <c:auto val="1"/>
        <c:lblAlgn val="ctr"/>
        <c:lblOffset val="100"/>
        <c:noMultiLvlLbl val="0"/>
      </c:catAx>
      <c:valAx>
        <c:axId val="561312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2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'220-AGRICULTURA'!$B$256:$B$259</c:f>
              <c:strCache>
                <c:ptCount val="4"/>
                <c:pt idx="0">
                  <c:v>SIEMPRE</c:v>
                </c:pt>
                <c:pt idx="1">
                  <c:v>ALGUNAS VECES</c:v>
                </c:pt>
                <c:pt idx="2">
                  <c:v>NUNCA</c:v>
                </c:pt>
                <c:pt idx="3">
                  <c:v>NO APLICA</c:v>
                </c:pt>
              </c:strCache>
            </c:strRef>
          </c:cat>
          <c:val>
            <c:numRef>
              <c:f>'220-AGRICULTURA'!$E$256:$E$259</c:f>
              <c:numCache>
                <c:formatCode>0</c:formatCode>
                <c:ptCount val="4"/>
                <c:pt idx="0">
                  <c:v>39.393939393939391</c:v>
                </c:pt>
                <c:pt idx="1">
                  <c:v>30.303030303030305</c:v>
                </c:pt>
                <c:pt idx="2">
                  <c:v>3.0303030303030303</c:v>
                </c:pt>
                <c:pt idx="3">
                  <c:v>27.27272727272727</c:v>
                </c:pt>
              </c:numCache>
            </c:numRef>
          </c:val>
          <c:extLst>
            <c:ext xmlns:c16="http://schemas.microsoft.com/office/drawing/2014/chart" uri="{C3380CC4-5D6E-409C-BE32-E72D297353CC}">
              <c16:uniqueId val="{00000000-04AB-4E9B-B885-979AF597816D}"/>
            </c:ext>
          </c:extLst>
        </c:ser>
        <c:dLbls>
          <c:showLegendKey val="0"/>
          <c:showVal val="0"/>
          <c:showCatName val="0"/>
          <c:showSerName val="0"/>
          <c:showPercent val="0"/>
          <c:showBubbleSize val="0"/>
        </c:dLbls>
        <c:gapWidth val="100"/>
        <c:overlap val="-24"/>
        <c:axId val="561318856"/>
        <c:axId val="561319496"/>
      </c:barChart>
      <c:catAx>
        <c:axId val="561318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9496"/>
        <c:crosses val="autoZero"/>
        <c:auto val="1"/>
        <c:lblAlgn val="ctr"/>
        <c:lblOffset val="100"/>
        <c:noMultiLvlLbl val="0"/>
      </c:catAx>
      <c:valAx>
        <c:axId val="561319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8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'220-AGRICULTURA'!$B$266:$B$267</c:f>
              <c:strCache>
                <c:ptCount val="2"/>
                <c:pt idx="0">
                  <c:v>SIEMPRE</c:v>
                </c:pt>
                <c:pt idx="1">
                  <c:v>ALGUNAS VECES</c:v>
                </c:pt>
              </c:strCache>
            </c:strRef>
          </c:cat>
          <c:val>
            <c:numRef>
              <c:f>'220-AGRICULTURA'!$E$266:$E$267</c:f>
              <c:numCache>
                <c:formatCode>0</c:formatCode>
                <c:ptCount val="2"/>
                <c:pt idx="0">
                  <c:v>50</c:v>
                </c:pt>
                <c:pt idx="1">
                  <c:v>50</c:v>
                </c:pt>
              </c:numCache>
            </c:numRef>
          </c:val>
          <c:extLst>
            <c:ext xmlns:c16="http://schemas.microsoft.com/office/drawing/2014/chart" uri="{C3380CC4-5D6E-409C-BE32-E72D297353CC}">
              <c16:uniqueId val="{00000000-B4C7-4ED7-8D40-737F35A4DB36}"/>
            </c:ext>
          </c:extLst>
        </c:ser>
        <c:dLbls>
          <c:showLegendKey val="0"/>
          <c:showVal val="0"/>
          <c:showCatName val="0"/>
          <c:showSerName val="0"/>
          <c:showPercent val="0"/>
          <c:showBubbleSize val="0"/>
        </c:dLbls>
        <c:gapWidth val="100"/>
        <c:overlap val="-24"/>
        <c:axId val="561324936"/>
        <c:axId val="561322696"/>
      </c:barChart>
      <c:catAx>
        <c:axId val="561324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22696"/>
        <c:crosses val="autoZero"/>
        <c:auto val="1"/>
        <c:lblAlgn val="ctr"/>
        <c:lblOffset val="100"/>
        <c:noMultiLvlLbl val="0"/>
      </c:catAx>
      <c:valAx>
        <c:axId val="56132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24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'220-AGRICULTURA'!$B$274:$B$275</c:f>
              <c:strCache>
                <c:ptCount val="2"/>
                <c:pt idx="0">
                  <c:v>SIEMPRE</c:v>
                </c:pt>
                <c:pt idx="1">
                  <c:v>ALGUNAS VECES</c:v>
                </c:pt>
              </c:strCache>
            </c:strRef>
          </c:cat>
          <c:val>
            <c:numRef>
              <c:f>'220-AGRICULTURA'!$E$274:$E$275</c:f>
              <c:numCache>
                <c:formatCode>0</c:formatCode>
                <c:ptCount val="2"/>
                <c:pt idx="0">
                  <c:v>50</c:v>
                </c:pt>
                <c:pt idx="1">
                  <c:v>50</c:v>
                </c:pt>
              </c:numCache>
            </c:numRef>
          </c:val>
          <c:extLst>
            <c:ext xmlns:c16="http://schemas.microsoft.com/office/drawing/2014/chart" uri="{C3380CC4-5D6E-409C-BE32-E72D297353CC}">
              <c16:uniqueId val="{00000000-2E5E-421B-9ACD-F5CBF378147C}"/>
            </c:ext>
          </c:extLst>
        </c:ser>
        <c:dLbls>
          <c:showLegendKey val="0"/>
          <c:showVal val="0"/>
          <c:showCatName val="0"/>
          <c:showSerName val="0"/>
          <c:showPercent val="0"/>
          <c:showBubbleSize val="0"/>
        </c:dLbls>
        <c:gapWidth val="100"/>
        <c:overlap val="-24"/>
        <c:axId val="561332296"/>
        <c:axId val="561331976"/>
      </c:barChart>
      <c:catAx>
        <c:axId val="561332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1976"/>
        <c:crosses val="autoZero"/>
        <c:auto val="1"/>
        <c:lblAlgn val="ctr"/>
        <c:lblOffset val="100"/>
        <c:noMultiLvlLbl val="0"/>
      </c:catAx>
      <c:valAx>
        <c:axId val="561331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2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'220-AGRICULTURA'!$B$282:$B$285</c:f>
              <c:strCache>
                <c:ptCount val="4"/>
                <c:pt idx="0">
                  <c:v>EXCELENTE</c:v>
                </c:pt>
                <c:pt idx="1">
                  <c:v>BUENAS</c:v>
                </c:pt>
                <c:pt idx="2">
                  <c:v>MALAS</c:v>
                </c:pt>
                <c:pt idx="3">
                  <c:v>PESIMAS</c:v>
                </c:pt>
              </c:strCache>
            </c:strRef>
          </c:cat>
          <c:val>
            <c:numRef>
              <c:f>'220-AGRICULTURA'!$E$282:$E$285</c:f>
              <c:numCache>
                <c:formatCode>0</c:formatCode>
                <c:ptCount val="4"/>
                <c:pt idx="0">
                  <c:v>16.981132075471699</c:v>
                </c:pt>
                <c:pt idx="1">
                  <c:v>72.641509433962256</c:v>
                </c:pt>
                <c:pt idx="2">
                  <c:v>5.6603773584905666</c:v>
                </c:pt>
                <c:pt idx="3">
                  <c:v>4.716981132075472</c:v>
                </c:pt>
              </c:numCache>
            </c:numRef>
          </c:val>
          <c:extLst>
            <c:ext xmlns:c16="http://schemas.microsoft.com/office/drawing/2014/chart" uri="{C3380CC4-5D6E-409C-BE32-E72D297353CC}">
              <c16:uniqueId val="{00000000-F77D-4A2A-A378-1B9DBCF4ECD0}"/>
            </c:ext>
          </c:extLst>
        </c:ser>
        <c:dLbls>
          <c:showLegendKey val="0"/>
          <c:showVal val="0"/>
          <c:showCatName val="0"/>
          <c:showSerName val="0"/>
          <c:showPercent val="0"/>
          <c:showBubbleSize val="0"/>
        </c:dLbls>
        <c:gapWidth val="100"/>
        <c:overlap val="-24"/>
        <c:axId val="561332616"/>
        <c:axId val="561333576"/>
      </c:barChart>
      <c:catAx>
        <c:axId val="56133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3576"/>
        <c:crosses val="autoZero"/>
        <c:auto val="1"/>
        <c:lblAlgn val="ctr"/>
        <c:lblOffset val="100"/>
        <c:noMultiLvlLbl val="0"/>
      </c:catAx>
      <c:valAx>
        <c:axId val="561333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2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'220-AGRICULTURA'!$B$290:$B$292</c:f>
              <c:strCache>
                <c:ptCount val="3"/>
                <c:pt idx="0">
                  <c:v>SIEMPRE</c:v>
                </c:pt>
                <c:pt idx="1">
                  <c:v>ALGUNAS VECES</c:v>
                </c:pt>
                <c:pt idx="2">
                  <c:v>NUNCA</c:v>
                </c:pt>
              </c:strCache>
            </c:strRef>
          </c:cat>
          <c:val>
            <c:numRef>
              <c:f>'220-AGRICULTURA'!$E$290:$E$292</c:f>
              <c:numCache>
                <c:formatCode>0</c:formatCode>
                <c:ptCount val="3"/>
                <c:pt idx="0">
                  <c:v>31.132075471698112</c:v>
                </c:pt>
                <c:pt idx="1">
                  <c:v>58.490566037735846</c:v>
                </c:pt>
                <c:pt idx="2">
                  <c:v>10.377358490566039</c:v>
                </c:pt>
              </c:numCache>
            </c:numRef>
          </c:val>
          <c:extLst>
            <c:ext xmlns:c16="http://schemas.microsoft.com/office/drawing/2014/chart" uri="{C3380CC4-5D6E-409C-BE32-E72D297353CC}">
              <c16:uniqueId val="{00000000-2FCE-4B5B-8E55-668907D2AA96}"/>
            </c:ext>
          </c:extLst>
        </c:ser>
        <c:dLbls>
          <c:showLegendKey val="0"/>
          <c:showVal val="0"/>
          <c:showCatName val="0"/>
          <c:showSerName val="0"/>
          <c:showPercent val="0"/>
          <c:showBubbleSize val="0"/>
        </c:dLbls>
        <c:gapWidth val="100"/>
        <c:overlap val="-24"/>
        <c:axId val="561335816"/>
        <c:axId val="561338056"/>
      </c:barChart>
      <c:catAx>
        <c:axId val="561335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8056"/>
        <c:crosses val="autoZero"/>
        <c:auto val="1"/>
        <c:lblAlgn val="ctr"/>
        <c:lblOffset val="100"/>
        <c:noMultiLvlLbl val="0"/>
      </c:catAx>
      <c:valAx>
        <c:axId val="561338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5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'220-AGRICULTURA'!$B$297:$B$299</c:f>
              <c:strCache>
                <c:ptCount val="3"/>
                <c:pt idx="0">
                  <c:v>SIEMPRE</c:v>
                </c:pt>
                <c:pt idx="1">
                  <c:v>ALGUNAS VECES</c:v>
                </c:pt>
                <c:pt idx="2">
                  <c:v>NUNCA</c:v>
                </c:pt>
              </c:strCache>
            </c:strRef>
          </c:cat>
          <c:val>
            <c:numRef>
              <c:f>'220-AGRICULTURA'!$E$297:$E$299</c:f>
              <c:numCache>
                <c:formatCode>0</c:formatCode>
                <c:ptCount val="3"/>
                <c:pt idx="0">
                  <c:v>51.886792452830186</c:v>
                </c:pt>
                <c:pt idx="1">
                  <c:v>44.339622641509436</c:v>
                </c:pt>
                <c:pt idx="2">
                  <c:v>3.7735849056603774</c:v>
                </c:pt>
              </c:numCache>
            </c:numRef>
          </c:val>
          <c:extLst>
            <c:ext xmlns:c16="http://schemas.microsoft.com/office/drawing/2014/chart" uri="{C3380CC4-5D6E-409C-BE32-E72D297353CC}">
              <c16:uniqueId val="{00000000-3BD0-4C00-A992-8EBB386A1C62}"/>
            </c:ext>
          </c:extLst>
        </c:ser>
        <c:dLbls>
          <c:showLegendKey val="0"/>
          <c:showVal val="0"/>
          <c:showCatName val="0"/>
          <c:showSerName val="0"/>
          <c:showPercent val="0"/>
          <c:showBubbleSize val="0"/>
        </c:dLbls>
        <c:gapWidth val="100"/>
        <c:overlap val="-24"/>
        <c:axId val="561344456"/>
        <c:axId val="561341896"/>
      </c:barChart>
      <c:catAx>
        <c:axId val="561344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41896"/>
        <c:crosses val="autoZero"/>
        <c:auto val="1"/>
        <c:lblAlgn val="ctr"/>
        <c:lblOffset val="100"/>
        <c:noMultiLvlLbl val="0"/>
      </c:catAx>
      <c:valAx>
        <c:axId val="561341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44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'220-AGRICULTURA'!$B$304:$B$305</c:f>
              <c:strCache>
                <c:ptCount val="2"/>
                <c:pt idx="0">
                  <c:v>SI</c:v>
                </c:pt>
                <c:pt idx="1">
                  <c:v>NO</c:v>
                </c:pt>
              </c:strCache>
            </c:strRef>
          </c:cat>
          <c:val>
            <c:numRef>
              <c:f>'220-AGRICULTURA'!$E$304:$E$305</c:f>
              <c:numCache>
                <c:formatCode>0</c:formatCode>
                <c:ptCount val="2"/>
                <c:pt idx="0">
                  <c:v>52.830188679245282</c:v>
                </c:pt>
                <c:pt idx="1">
                  <c:v>47.169811320754718</c:v>
                </c:pt>
              </c:numCache>
            </c:numRef>
          </c:val>
          <c:extLst>
            <c:ext xmlns:c16="http://schemas.microsoft.com/office/drawing/2014/chart" uri="{C3380CC4-5D6E-409C-BE32-E72D297353CC}">
              <c16:uniqueId val="{00000000-1CFE-4B43-B684-3357FAD1AC12}"/>
            </c:ext>
          </c:extLst>
        </c:ser>
        <c:dLbls>
          <c:showLegendKey val="0"/>
          <c:showVal val="0"/>
          <c:showCatName val="0"/>
          <c:showSerName val="0"/>
          <c:showPercent val="0"/>
          <c:showBubbleSize val="0"/>
        </c:dLbls>
        <c:gapWidth val="100"/>
        <c:overlap val="-24"/>
        <c:axId val="561347976"/>
        <c:axId val="561349256"/>
      </c:barChart>
      <c:catAx>
        <c:axId val="561347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49256"/>
        <c:crosses val="autoZero"/>
        <c:auto val="1"/>
        <c:lblAlgn val="ctr"/>
        <c:lblOffset val="100"/>
        <c:noMultiLvlLbl val="0"/>
      </c:catAx>
      <c:valAx>
        <c:axId val="561349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47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'220-AGRICULTURA'!$B$310:$B$312</c:f>
              <c:strCache>
                <c:ptCount val="3"/>
                <c:pt idx="0">
                  <c:v>SIEMPRE</c:v>
                </c:pt>
                <c:pt idx="1">
                  <c:v>ALGUNAS VECES</c:v>
                </c:pt>
                <c:pt idx="2">
                  <c:v>NUNCA</c:v>
                </c:pt>
              </c:strCache>
            </c:strRef>
          </c:cat>
          <c:val>
            <c:numRef>
              <c:f>'220-AGRICULTURA'!$E$310:$E$312</c:f>
              <c:numCache>
                <c:formatCode>0</c:formatCode>
                <c:ptCount val="3"/>
                <c:pt idx="0">
                  <c:v>34.905660377358487</c:v>
                </c:pt>
                <c:pt idx="1">
                  <c:v>54.716981132075468</c:v>
                </c:pt>
                <c:pt idx="2">
                  <c:v>10.377358490566039</c:v>
                </c:pt>
              </c:numCache>
            </c:numRef>
          </c:val>
          <c:extLst>
            <c:ext xmlns:c16="http://schemas.microsoft.com/office/drawing/2014/chart" uri="{C3380CC4-5D6E-409C-BE32-E72D297353CC}">
              <c16:uniqueId val="{00000000-D3AC-4841-9BD5-6BBCB8448B23}"/>
            </c:ext>
          </c:extLst>
        </c:ser>
        <c:dLbls>
          <c:showLegendKey val="0"/>
          <c:showVal val="0"/>
          <c:showCatName val="0"/>
          <c:showSerName val="0"/>
          <c:showPercent val="0"/>
          <c:showBubbleSize val="0"/>
        </c:dLbls>
        <c:gapWidth val="100"/>
        <c:overlap val="-24"/>
        <c:axId val="561353736"/>
        <c:axId val="561354376"/>
      </c:barChart>
      <c:catAx>
        <c:axId val="561353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54376"/>
        <c:crosses val="autoZero"/>
        <c:auto val="1"/>
        <c:lblAlgn val="ctr"/>
        <c:lblOffset val="100"/>
        <c:noMultiLvlLbl val="0"/>
      </c:catAx>
      <c:valAx>
        <c:axId val="561354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53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'220-AGRICULTURA'!$P$335:$P$337</c:f>
              <c:strCache>
                <c:ptCount val="3"/>
                <c:pt idx="0">
                  <c:v>INSTITUCIONAL</c:v>
                </c:pt>
                <c:pt idx="1">
                  <c:v>COMPAÑEROS</c:v>
                </c:pt>
                <c:pt idx="2">
                  <c:v>PERSONSALES</c:v>
                </c:pt>
              </c:strCache>
            </c:strRef>
          </c:cat>
          <c:val>
            <c:numRef>
              <c:f>'220-AGRICULTURA'!$Q$335:$Q$337</c:f>
              <c:numCache>
                <c:formatCode>0</c:formatCode>
                <c:ptCount val="3"/>
                <c:pt idx="0">
                  <c:v>46.226415094339622</c:v>
                </c:pt>
                <c:pt idx="1">
                  <c:v>43.39622641509434</c:v>
                </c:pt>
                <c:pt idx="2">
                  <c:v>27.358490566037734</c:v>
                </c:pt>
              </c:numCache>
            </c:numRef>
          </c:val>
          <c:extLst>
            <c:ext xmlns:c16="http://schemas.microsoft.com/office/drawing/2014/chart" uri="{C3380CC4-5D6E-409C-BE32-E72D297353CC}">
              <c16:uniqueId val="{00000000-BEFB-4AC1-8FCA-57083B31A572}"/>
            </c:ext>
          </c:extLst>
        </c:ser>
        <c:dLbls>
          <c:showLegendKey val="0"/>
          <c:showVal val="0"/>
          <c:showCatName val="0"/>
          <c:showSerName val="0"/>
          <c:showPercent val="0"/>
          <c:showBubbleSize val="0"/>
        </c:dLbls>
        <c:gapWidth val="100"/>
        <c:overlap val="-24"/>
        <c:axId val="567635760"/>
        <c:axId val="567635440"/>
      </c:barChart>
      <c:catAx>
        <c:axId val="567635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35440"/>
        <c:crosses val="autoZero"/>
        <c:auto val="1"/>
        <c:lblAlgn val="ctr"/>
        <c:lblOffset val="100"/>
        <c:noMultiLvlLbl val="0"/>
      </c:catAx>
      <c:valAx>
        <c:axId val="567635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3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'220-AGRICULTURA'!$B$343:$B$345</c:f>
              <c:strCache>
                <c:ptCount val="3"/>
                <c:pt idx="0">
                  <c:v>SIEMPRE</c:v>
                </c:pt>
                <c:pt idx="1">
                  <c:v>ALGUNAS VECES</c:v>
                </c:pt>
                <c:pt idx="2">
                  <c:v>NUNCA</c:v>
                </c:pt>
              </c:strCache>
            </c:strRef>
          </c:cat>
          <c:val>
            <c:numRef>
              <c:f>'220-AGRICULTURA'!$E$343:$E$345</c:f>
              <c:numCache>
                <c:formatCode>0</c:formatCode>
                <c:ptCount val="3"/>
                <c:pt idx="0">
                  <c:v>40.566037735849058</c:v>
                </c:pt>
                <c:pt idx="1">
                  <c:v>50</c:v>
                </c:pt>
                <c:pt idx="2">
                  <c:v>9.433962264150944</c:v>
                </c:pt>
              </c:numCache>
            </c:numRef>
          </c:val>
          <c:extLst>
            <c:ext xmlns:c16="http://schemas.microsoft.com/office/drawing/2014/chart" uri="{C3380CC4-5D6E-409C-BE32-E72D297353CC}">
              <c16:uniqueId val="{00000000-9F3B-4B05-BBF5-B8F4BCB24D44}"/>
            </c:ext>
          </c:extLst>
        </c:ser>
        <c:dLbls>
          <c:showLegendKey val="0"/>
          <c:showVal val="0"/>
          <c:showCatName val="0"/>
          <c:showSerName val="0"/>
          <c:showPercent val="0"/>
          <c:showBubbleSize val="0"/>
        </c:dLbls>
        <c:gapWidth val="100"/>
        <c:overlap val="-24"/>
        <c:axId val="561364616"/>
        <c:axId val="561364296"/>
      </c:barChart>
      <c:catAx>
        <c:axId val="561364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64296"/>
        <c:crosses val="autoZero"/>
        <c:auto val="1"/>
        <c:lblAlgn val="ctr"/>
        <c:lblOffset val="100"/>
        <c:noMultiLvlLbl val="0"/>
      </c:catAx>
      <c:valAx>
        <c:axId val="561364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64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'220-AGRICULTURA'!$B$350:$B$352</c:f>
              <c:strCache>
                <c:ptCount val="3"/>
                <c:pt idx="0">
                  <c:v>SIEMPRE</c:v>
                </c:pt>
                <c:pt idx="1">
                  <c:v>ALGUNAS VECES</c:v>
                </c:pt>
                <c:pt idx="2">
                  <c:v>NUNCA</c:v>
                </c:pt>
              </c:strCache>
            </c:strRef>
          </c:cat>
          <c:val>
            <c:numRef>
              <c:f>'220-AGRICULTURA'!$E$350:$E$352</c:f>
              <c:numCache>
                <c:formatCode>0</c:formatCode>
                <c:ptCount val="3"/>
                <c:pt idx="0">
                  <c:v>50</c:v>
                </c:pt>
                <c:pt idx="1">
                  <c:v>49.056603773584904</c:v>
                </c:pt>
                <c:pt idx="2">
                  <c:v>0.94339622641509435</c:v>
                </c:pt>
              </c:numCache>
            </c:numRef>
          </c:val>
          <c:extLst>
            <c:ext xmlns:c16="http://schemas.microsoft.com/office/drawing/2014/chart" uri="{C3380CC4-5D6E-409C-BE32-E72D297353CC}">
              <c16:uniqueId val="{00000000-979C-4D14-8115-14516ED8A604}"/>
            </c:ext>
          </c:extLst>
        </c:ser>
        <c:dLbls>
          <c:showLegendKey val="0"/>
          <c:showVal val="0"/>
          <c:showCatName val="0"/>
          <c:showSerName val="0"/>
          <c:showPercent val="0"/>
          <c:showBubbleSize val="0"/>
        </c:dLbls>
        <c:gapWidth val="100"/>
        <c:overlap val="-24"/>
        <c:axId val="561363336"/>
        <c:axId val="561370696"/>
      </c:barChart>
      <c:catAx>
        <c:axId val="561363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0696"/>
        <c:crosses val="autoZero"/>
        <c:auto val="1"/>
        <c:lblAlgn val="ctr"/>
        <c:lblOffset val="100"/>
        <c:noMultiLvlLbl val="0"/>
      </c:catAx>
      <c:valAx>
        <c:axId val="561370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63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'220-AGRICULTURA'!$B$357:$B$359</c:f>
              <c:strCache>
                <c:ptCount val="3"/>
                <c:pt idx="0">
                  <c:v>SIEMPRE</c:v>
                </c:pt>
                <c:pt idx="1">
                  <c:v>ALGUNAS VECES</c:v>
                </c:pt>
                <c:pt idx="2">
                  <c:v>NUNCA</c:v>
                </c:pt>
              </c:strCache>
            </c:strRef>
          </c:cat>
          <c:val>
            <c:numRef>
              <c:f>'220-AGRICULTURA'!$E$357:$E$359</c:f>
              <c:numCache>
                <c:formatCode>0</c:formatCode>
                <c:ptCount val="3"/>
                <c:pt idx="0">
                  <c:v>50.943396226415096</c:v>
                </c:pt>
                <c:pt idx="1">
                  <c:v>47.169811320754718</c:v>
                </c:pt>
                <c:pt idx="2">
                  <c:v>1.8867924528301887</c:v>
                </c:pt>
              </c:numCache>
            </c:numRef>
          </c:val>
          <c:extLst>
            <c:ext xmlns:c16="http://schemas.microsoft.com/office/drawing/2014/chart" uri="{C3380CC4-5D6E-409C-BE32-E72D297353CC}">
              <c16:uniqueId val="{00000000-C266-4A6F-8459-0AC8EA54B22A}"/>
            </c:ext>
          </c:extLst>
        </c:ser>
        <c:dLbls>
          <c:showLegendKey val="0"/>
          <c:showVal val="0"/>
          <c:showCatName val="0"/>
          <c:showSerName val="0"/>
          <c:showPercent val="0"/>
          <c:showBubbleSize val="0"/>
        </c:dLbls>
        <c:gapWidth val="100"/>
        <c:overlap val="-24"/>
        <c:axId val="561370056"/>
        <c:axId val="561371336"/>
      </c:barChart>
      <c:catAx>
        <c:axId val="561370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1336"/>
        <c:crosses val="autoZero"/>
        <c:auto val="1"/>
        <c:lblAlgn val="ctr"/>
        <c:lblOffset val="100"/>
        <c:noMultiLvlLbl val="0"/>
      </c:catAx>
      <c:valAx>
        <c:axId val="561371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0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'220-AGRICULTURA'!$B$364:$B$366</c:f>
              <c:strCache>
                <c:ptCount val="3"/>
                <c:pt idx="0">
                  <c:v>SIEMPRE</c:v>
                </c:pt>
                <c:pt idx="1">
                  <c:v>ALGUNAS VECES</c:v>
                </c:pt>
                <c:pt idx="2">
                  <c:v>NUNCA</c:v>
                </c:pt>
              </c:strCache>
            </c:strRef>
          </c:cat>
          <c:val>
            <c:numRef>
              <c:f>'220-AGRICULTURA'!$E$364:$E$366</c:f>
              <c:numCache>
                <c:formatCode>0</c:formatCode>
                <c:ptCount val="3"/>
                <c:pt idx="0">
                  <c:v>42.452830188679243</c:v>
                </c:pt>
                <c:pt idx="1">
                  <c:v>50</c:v>
                </c:pt>
                <c:pt idx="2">
                  <c:v>7.5471698113207548</c:v>
                </c:pt>
              </c:numCache>
            </c:numRef>
          </c:val>
          <c:extLst>
            <c:ext xmlns:c16="http://schemas.microsoft.com/office/drawing/2014/chart" uri="{C3380CC4-5D6E-409C-BE32-E72D297353CC}">
              <c16:uniqueId val="{00000000-B225-42BE-B5DA-7C89403CBC2F}"/>
            </c:ext>
          </c:extLst>
        </c:ser>
        <c:dLbls>
          <c:showLegendKey val="0"/>
          <c:showVal val="0"/>
          <c:showCatName val="0"/>
          <c:showSerName val="0"/>
          <c:showPercent val="0"/>
          <c:showBubbleSize val="0"/>
        </c:dLbls>
        <c:gapWidth val="100"/>
        <c:overlap val="-24"/>
        <c:axId val="561372616"/>
        <c:axId val="561374536"/>
      </c:barChart>
      <c:catAx>
        <c:axId val="56137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4536"/>
        <c:crosses val="autoZero"/>
        <c:auto val="1"/>
        <c:lblAlgn val="ctr"/>
        <c:lblOffset val="100"/>
        <c:noMultiLvlLbl val="0"/>
      </c:catAx>
      <c:valAx>
        <c:axId val="561374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2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'220-AGRICULTURA'!$B$371:$B$372</c:f>
              <c:strCache>
                <c:ptCount val="2"/>
                <c:pt idx="0">
                  <c:v>SI</c:v>
                </c:pt>
                <c:pt idx="1">
                  <c:v>No</c:v>
                </c:pt>
              </c:strCache>
            </c:strRef>
          </c:cat>
          <c:val>
            <c:numRef>
              <c:f>'220-AGRICULTURA'!$E$371:$E$372</c:f>
              <c:numCache>
                <c:formatCode>0</c:formatCode>
                <c:ptCount val="2"/>
                <c:pt idx="0">
                  <c:v>77.358490566037744</c:v>
                </c:pt>
                <c:pt idx="1">
                  <c:v>22.641509433962266</c:v>
                </c:pt>
              </c:numCache>
            </c:numRef>
          </c:val>
          <c:extLst>
            <c:ext xmlns:c16="http://schemas.microsoft.com/office/drawing/2014/chart" uri="{C3380CC4-5D6E-409C-BE32-E72D297353CC}">
              <c16:uniqueId val="{00000000-E6C9-434F-B4B8-906D6B9C9C81}"/>
            </c:ext>
          </c:extLst>
        </c:ser>
        <c:dLbls>
          <c:showLegendKey val="0"/>
          <c:showVal val="0"/>
          <c:showCatName val="0"/>
          <c:showSerName val="0"/>
          <c:showPercent val="0"/>
          <c:showBubbleSize val="0"/>
        </c:dLbls>
        <c:gapWidth val="100"/>
        <c:overlap val="-24"/>
        <c:axId val="561379976"/>
        <c:axId val="561379656"/>
      </c:barChart>
      <c:catAx>
        <c:axId val="561379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9656"/>
        <c:crosses val="autoZero"/>
        <c:auto val="1"/>
        <c:lblAlgn val="ctr"/>
        <c:lblOffset val="100"/>
        <c:noMultiLvlLbl val="0"/>
      </c:catAx>
      <c:valAx>
        <c:axId val="561379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9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'220-AGRICULTURA'!$B$377:$B$379</c:f>
              <c:strCache>
                <c:ptCount val="3"/>
                <c:pt idx="0">
                  <c:v>SIEMPRE</c:v>
                </c:pt>
                <c:pt idx="1">
                  <c:v>ALGUNAS VECES</c:v>
                </c:pt>
                <c:pt idx="2">
                  <c:v>NUNCA</c:v>
                </c:pt>
              </c:strCache>
            </c:strRef>
          </c:cat>
          <c:val>
            <c:numRef>
              <c:f>'220-AGRICULTURA'!$E$377:$E$379</c:f>
              <c:numCache>
                <c:formatCode>0</c:formatCode>
                <c:ptCount val="3"/>
                <c:pt idx="0">
                  <c:v>61.320754716981128</c:v>
                </c:pt>
                <c:pt idx="1">
                  <c:v>33.018867924528301</c:v>
                </c:pt>
                <c:pt idx="2">
                  <c:v>5.6603773584905666</c:v>
                </c:pt>
              </c:numCache>
            </c:numRef>
          </c:val>
          <c:extLst>
            <c:ext xmlns:c16="http://schemas.microsoft.com/office/drawing/2014/chart" uri="{C3380CC4-5D6E-409C-BE32-E72D297353CC}">
              <c16:uniqueId val="{00000000-6F6A-4D1E-8516-9F2026C077A8}"/>
            </c:ext>
          </c:extLst>
        </c:ser>
        <c:dLbls>
          <c:showLegendKey val="0"/>
          <c:showVal val="0"/>
          <c:showCatName val="0"/>
          <c:showSerName val="0"/>
          <c:showPercent val="0"/>
          <c:showBubbleSize val="0"/>
        </c:dLbls>
        <c:gapWidth val="100"/>
        <c:overlap val="-24"/>
        <c:axId val="561319176"/>
        <c:axId val="561326536"/>
      </c:barChart>
      <c:catAx>
        <c:axId val="5613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26536"/>
        <c:crosses val="autoZero"/>
        <c:auto val="1"/>
        <c:lblAlgn val="ctr"/>
        <c:lblOffset val="100"/>
        <c:noMultiLvlLbl val="0"/>
      </c:catAx>
      <c:valAx>
        <c:axId val="561326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9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'220-AGRICULTURA'!$B$384:$B$386</c:f>
              <c:strCache>
                <c:ptCount val="3"/>
                <c:pt idx="0">
                  <c:v>SIEMPRE</c:v>
                </c:pt>
                <c:pt idx="1">
                  <c:v>ALGUNAS VECES</c:v>
                </c:pt>
                <c:pt idx="2">
                  <c:v>NUNCA</c:v>
                </c:pt>
              </c:strCache>
            </c:strRef>
          </c:cat>
          <c:val>
            <c:numRef>
              <c:f>'220-AGRICULTURA'!$E$384:$E$386</c:f>
              <c:numCache>
                <c:formatCode>0</c:formatCode>
                <c:ptCount val="3"/>
                <c:pt idx="0">
                  <c:v>50.943396226415096</c:v>
                </c:pt>
                <c:pt idx="1">
                  <c:v>42.452830188679243</c:v>
                </c:pt>
                <c:pt idx="2">
                  <c:v>6.6037735849056602</c:v>
                </c:pt>
              </c:numCache>
            </c:numRef>
          </c:val>
          <c:extLst>
            <c:ext xmlns:c16="http://schemas.microsoft.com/office/drawing/2014/chart" uri="{C3380CC4-5D6E-409C-BE32-E72D297353CC}">
              <c16:uniqueId val="{00000000-4A06-4674-B103-F1117E804ACC}"/>
            </c:ext>
          </c:extLst>
        </c:ser>
        <c:dLbls>
          <c:showLegendKey val="0"/>
          <c:showVal val="0"/>
          <c:showCatName val="0"/>
          <c:showSerName val="0"/>
          <c:showPercent val="0"/>
          <c:showBubbleSize val="0"/>
        </c:dLbls>
        <c:gapWidth val="100"/>
        <c:overlap val="-24"/>
        <c:axId val="561380936"/>
        <c:axId val="561378056"/>
      </c:barChart>
      <c:catAx>
        <c:axId val="561380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8056"/>
        <c:crosses val="autoZero"/>
        <c:auto val="1"/>
        <c:lblAlgn val="ctr"/>
        <c:lblOffset val="100"/>
        <c:noMultiLvlLbl val="0"/>
      </c:catAx>
      <c:valAx>
        <c:axId val="561378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80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'220-AGRICULTURA'!$B$391:$B$393</c:f>
              <c:strCache>
                <c:ptCount val="3"/>
                <c:pt idx="0">
                  <c:v>SIEMPRE</c:v>
                </c:pt>
                <c:pt idx="1">
                  <c:v>ALGUNAS VECES</c:v>
                </c:pt>
                <c:pt idx="2">
                  <c:v>NUNCA</c:v>
                </c:pt>
              </c:strCache>
            </c:strRef>
          </c:cat>
          <c:val>
            <c:numRef>
              <c:f>'220-AGRICULTURA'!$E$391:$E$393</c:f>
              <c:numCache>
                <c:formatCode>0</c:formatCode>
                <c:ptCount val="3"/>
                <c:pt idx="0">
                  <c:v>34.905660377358487</c:v>
                </c:pt>
                <c:pt idx="1">
                  <c:v>50.943396226415096</c:v>
                </c:pt>
                <c:pt idx="2">
                  <c:v>14.150943396226415</c:v>
                </c:pt>
              </c:numCache>
            </c:numRef>
          </c:val>
          <c:extLst>
            <c:ext xmlns:c16="http://schemas.microsoft.com/office/drawing/2014/chart" uri="{C3380CC4-5D6E-409C-BE32-E72D297353CC}">
              <c16:uniqueId val="{00000000-7B94-41FF-9E40-C7C2C7B7240D}"/>
            </c:ext>
          </c:extLst>
        </c:ser>
        <c:dLbls>
          <c:showLegendKey val="0"/>
          <c:showVal val="0"/>
          <c:showCatName val="0"/>
          <c:showSerName val="0"/>
          <c:showPercent val="0"/>
          <c:showBubbleSize val="0"/>
        </c:dLbls>
        <c:gapWidth val="100"/>
        <c:overlap val="-24"/>
        <c:axId val="561382856"/>
        <c:axId val="561381896"/>
      </c:barChart>
      <c:catAx>
        <c:axId val="561382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81896"/>
        <c:crosses val="autoZero"/>
        <c:auto val="1"/>
        <c:lblAlgn val="ctr"/>
        <c:lblOffset val="100"/>
        <c:noMultiLvlLbl val="0"/>
      </c:catAx>
      <c:valAx>
        <c:axId val="561381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82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'220-AGRICULTURA'!$B$398:$B$399</c:f>
              <c:strCache>
                <c:ptCount val="2"/>
                <c:pt idx="0">
                  <c:v>SIEMPRE</c:v>
                </c:pt>
                <c:pt idx="1">
                  <c:v>ALGUNAS VECES</c:v>
                </c:pt>
              </c:strCache>
            </c:strRef>
          </c:cat>
          <c:val>
            <c:numRef>
              <c:f>'220-AGRICULTURA'!$E$398:$E$399</c:f>
              <c:numCache>
                <c:formatCode>0</c:formatCode>
                <c:ptCount val="2"/>
                <c:pt idx="0">
                  <c:v>92.452830188679243</c:v>
                </c:pt>
                <c:pt idx="1">
                  <c:v>7.5471698113207548</c:v>
                </c:pt>
              </c:numCache>
            </c:numRef>
          </c:val>
          <c:extLst>
            <c:ext xmlns:c16="http://schemas.microsoft.com/office/drawing/2014/chart" uri="{C3380CC4-5D6E-409C-BE32-E72D297353CC}">
              <c16:uniqueId val="{00000000-64AF-463C-AAC8-F3652F38A4DD}"/>
            </c:ext>
          </c:extLst>
        </c:ser>
        <c:dLbls>
          <c:showLegendKey val="0"/>
          <c:showVal val="0"/>
          <c:showCatName val="0"/>
          <c:showSerName val="0"/>
          <c:showPercent val="0"/>
          <c:showBubbleSize val="0"/>
        </c:dLbls>
        <c:gapWidth val="100"/>
        <c:overlap val="-24"/>
        <c:axId val="355448264"/>
        <c:axId val="561321096"/>
      </c:barChart>
      <c:catAx>
        <c:axId val="355448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21096"/>
        <c:crosses val="autoZero"/>
        <c:auto val="1"/>
        <c:lblAlgn val="ctr"/>
        <c:lblOffset val="100"/>
        <c:noMultiLvlLbl val="0"/>
      </c:catAx>
      <c:valAx>
        <c:axId val="561321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48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15-47BF-A8B3-12A54AB3CD8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15-47BF-A8B3-12A54AB3CD8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'220-AGRICULTURA'!$B$404:$B$405</c:f>
              <c:strCache>
                <c:ptCount val="2"/>
                <c:pt idx="0">
                  <c:v>SI</c:v>
                </c:pt>
                <c:pt idx="1">
                  <c:v>NO</c:v>
                </c:pt>
              </c:strCache>
            </c:strRef>
          </c:cat>
          <c:val>
            <c:numRef>
              <c:f>'220-AGRICULTURA'!$E$404:$E$405</c:f>
              <c:numCache>
                <c:formatCode>0</c:formatCode>
                <c:ptCount val="2"/>
                <c:pt idx="0">
                  <c:v>30.188679245283019</c:v>
                </c:pt>
                <c:pt idx="1">
                  <c:v>69.811320754716974</c:v>
                </c:pt>
              </c:numCache>
            </c:numRef>
          </c:val>
          <c:extLst>
            <c:ext xmlns:c16="http://schemas.microsoft.com/office/drawing/2014/chart" uri="{C3380CC4-5D6E-409C-BE32-E72D297353CC}">
              <c16:uniqueId val="{00000000-C3B1-42DA-8735-AE61CACDBEB1}"/>
            </c:ext>
          </c:extLst>
        </c:ser>
        <c:dLbls>
          <c:showLegendKey val="0"/>
          <c:showVal val="0"/>
          <c:showCatName val="0"/>
          <c:showSerName val="0"/>
          <c:showPercent val="0"/>
          <c:showBubbleSize val="0"/>
        </c:dLbls>
        <c:gapWidth val="100"/>
        <c:overlap val="-24"/>
        <c:axId val="561387016"/>
        <c:axId val="355453704"/>
      </c:barChart>
      <c:catAx>
        <c:axId val="56138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53704"/>
        <c:crosses val="autoZero"/>
        <c:auto val="1"/>
        <c:lblAlgn val="ctr"/>
        <c:lblOffset val="100"/>
        <c:noMultiLvlLbl val="0"/>
      </c:catAx>
      <c:valAx>
        <c:axId val="355453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87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98-45BF-BC9E-1B7A2FB8FB0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98-45BF-BC9E-1B7A2FB8FB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'220-AGRICULTURA'!$B$410:$B$411</c:f>
              <c:strCache>
                <c:ptCount val="2"/>
                <c:pt idx="0">
                  <c:v>SIEMPRE</c:v>
                </c:pt>
                <c:pt idx="1">
                  <c:v>ALGUNAS VECES</c:v>
                </c:pt>
              </c:strCache>
            </c:strRef>
          </c:cat>
          <c:val>
            <c:numRef>
              <c:f>'220-AGRICULTURA'!$E$410:$E$411</c:f>
              <c:numCache>
                <c:formatCode>0</c:formatCode>
                <c:ptCount val="2"/>
                <c:pt idx="0">
                  <c:v>69.811320754716974</c:v>
                </c:pt>
                <c:pt idx="1">
                  <c:v>30.188679245283019</c:v>
                </c:pt>
              </c:numCache>
            </c:numRef>
          </c:val>
          <c:extLst>
            <c:ext xmlns:c16="http://schemas.microsoft.com/office/drawing/2014/chart" uri="{C3380CC4-5D6E-409C-BE32-E72D297353CC}">
              <c16:uniqueId val="{00000000-0DB5-4092-B2CA-9E0D9D85BA31}"/>
            </c:ext>
          </c:extLst>
        </c:ser>
        <c:dLbls>
          <c:showLegendKey val="0"/>
          <c:showVal val="0"/>
          <c:showCatName val="0"/>
          <c:showSerName val="0"/>
          <c:showPercent val="0"/>
          <c:showBubbleSize val="0"/>
        </c:dLbls>
        <c:gapWidth val="100"/>
        <c:overlap val="-24"/>
        <c:axId val="579624648"/>
        <c:axId val="579631048"/>
      </c:barChart>
      <c:catAx>
        <c:axId val="579624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1048"/>
        <c:crosses val="autoZero"/>
        <c:auto val="1"/>
        <c:lblAlgn val="ctr"/>
        <c:lblOffset val="100"/>
        <c:noMultiLvlLbl val="0"/>
      </c:catAx>
      <c:valAx>
        <c:axId val="579631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24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'220-AGRICULTURA'!$B$416:$B$417</c:f>
              <c:strCache>
                <c:ptCount val="2"/>
                <c:pt idx="0">
                  <c:v>SI</c:v>
                </c:pt>
                <c:pt idx="1">
                  <c:v>NO</c:v>
                </c:pt>
              </c:strCache>
            </c:strRef>
          </c:cat>
          <c:val>
            <c:numRef>
              <c:f>'220-AGRICULTURA'!$E$416:$E$417</c:f>
              <c:numCache>
                <c:formatCode>0</c:formatCode>
                <c:ptCount val="2"/>
                <c:pt idx="0">
                  <c:v>80.188679245283026</c:v>
                </c:pt>
                <c:pt idx="1">
                  <c:v>19.811320754716981</c:v>
                </c:pt>
              </c:numCache>
            </c:numRef>
          </c:val>
          <c:extLst>
            <c:ext xmlns:c16="http://schemas.microsoft.com/office/drawing/2014/chart" uri="{C3380CC4-5D6E-409C-BE32-E72D297353CC}">
              <c16:uniqueId val="{00000000-5F03-4B5C-9F15-F57EBB1EA92D}"/>
            </c:ext>
          </c:extLst>
        </c:ser>
        <c:dLbls>
          <c:showLegendKey val="0"/>
          <c:showVal val="0"/>
          <c:showCatName val="0"/>
          <c:showSerName val="0"/>
          <c:showPercent val="0"/>
          <c:showBubbleSize val="0"/>
        </c:dLbls>
        <c:gapWidth val="100"/>
        <c:overlap val="-24"/>
        <c:axId val="579634888"/>
        <c:axId val="579633288"/>
      </c:barChart>
      <c:catAx>
        <c:axId val="579634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3288"/>
        <c:crosses val="autoZero"/>
        <c:auto val="1"/>
        <c:lblAlgn val="ctr"/>
        <c:lblOffset val="100"/>
        <c:noMultiLvlLbl val="0"/>
      </c:catAx>
      <c:valAx>
        <c:axId val="579633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4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'220-AGRICULTURA'!$B$422:$B$424</c:f>
              <c:strCache>
                <c:ptCount val="3"/>
                <c:pt idx="0">
                  <c:v>SIEMPRE</c:v>
                </c:pt>
                <c:pt idx="1">
                  <c:v>ALGUNAS VECES</c:v>
                </c:pt>
                <c:pt idx="2">
                  <c:v>NUNCA</c:v>
                </c:pt>
              </c:strCache>
            </c:strRef>
          </c:cat>
          <c:val>
            <c:numRef>
              <c:f>'220-AGRICULTURA'!$E$422:$E$424</c:f>
              <c:numCache>
                <c:formatCode>0</c:formatCode>
                <c:ptCount val="3"/>
                <c:pt idx="0">
                  <c:v>76.415094339622641</c:v>
                </c:pt>
                <c:pt idx="1">
                  <c:v>15.09433962264151</c:v>
                </c:pt>
                <c:pt idx="2">
                  <c:v>8.4905660377358494</c:v>
                </c:pt>
              </c:numCache>
            </c:numRef>
          </c:val>
          <c:extLst>
            <c:ext xmlns:c16="http://schemas.microsoft.com/office/drawing/2014/chart" uri="{C3380CC4-5D6E-409C-BE32-E72D297353CC}">
              <c16:uniqueId val="{00000000-9DEB-44D5-98EC-C13B57B24C4C}"/>
            </c:ext>
          </c:extLst>
        </c:ser>
        <c:dLbls>
          <c:showLegendKey val="0"/>
          <c:showVal val="0"/>
          <c:showCatName val="0"/>
          <c:showSerName val="0"/>
          <c:showPercent val="0"/>
          <c:showBubbleSize val="0"/>
        </c:dLbls>
        <c:gapWidth val="100"/>
        <c:overlap val="-24"/>
        <c:axId val="579627528"/>
        <c:axId val="579635848"/>
      </c:barChart>
      <c:catAx>
        <c:axId val="57962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5848"/>
        <c:crosses val="autoZero"/>
        <c:auto val="1"/>
        <c:lblAlgn val="ctr"/>
        <c:lblOffset val="100"/>
        <c:noMultiLvlLbl val="0"/>
      </c:catAx>
      <c:valAx>
        <c:axId val="579635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27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'220-AGRICULTURA'!$B$429:$B$430</c:f>
              <c:strCache>
                <c:ptCount val="2"/>
                <c:pt idx="0">
                  <c:v>SIEMPRE</c:v>
                </c:pt>
                <c:pt idx="1">
                  <c:v>ALGUNAS VECES</c:v>
                </c:pt>
              </c:strCache>
            </c:strRef>
          </c:cat>
          <c:val>
            <c:numRef>
              <c:f>'220-AGRICULTURA'!$E$429:$E$430</c:f>
              <c:numCache>
                <c:formatCode>0</c:formatCode>
                <c:ptCount val="2"/>
                <c:pt idx="0">
                  <c:v>95.283018867924525</c:v>
                </c:pt>
                <c:pt idx="1">
                  <c:v>4.716981132075472</c:v>
                </c:pt>
              </c:numCache>
            </c:numRef>
          </c:val>
          <c:extLst>
            <c:ext xmlns:c16="http://schemas.microsoft.com/office/drawing/2014/chart" uri="{C3380CC4-5D6E-409C-BE32-E72D297353CC}">
              <c16:uniqueId val="{00000000-6C75-4F12-B6BE-B18DD8E8D2AC}"/>
            </c:ext>
          </c:extLst>
        </c:ser>
        <c:dLbls>
          <c:showLegendKey val="0"/>
          <c:showVal val="0"/>
          <c:showCatName val="0"/>
          <c:showSerName val="0"/>
          <c:showPercent val="0"/>
          <c:showBubbleSize val="0"/>
        </c:dLbls>
        <c:gapWidth val="100"/>
        <c:overlap val="-24"/>
        <c:axId val="579639048"/>
        <c:axId val="579645448"/>
      </c:barChart>
      <c:catAx>
        <c:axId val="579639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45448"/>
        <c:crosses val="autoZero"/>
        <c:auto val="1"/>
        <c:lblAlgn val="ctr"/>
        <c:lblOffset val="100"/>
        <c:noMultiLvlLbl val="0"/>
      </c:catAx>
      <c:valAx>
        <c:axId val="579645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9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'220-AGRICULTURA'!$B$435:$B$436</c:f>
              <c:strCache>
                <c:ptCount val="2"/>
                <c:pt idx="0">
                  <c:v>SI</c:v>
                </c:pt>
                <c:pt idx="1">
                  <c:v>NO</c:v>
                </c:pt>
              </c:strCache>
            </c:strRef>
          </c:cat>
          <c:val>
            <c:numRef>
              <c:f>'220-AGRICULTURA'!$E$435:$E$436</c:f>
              <c:numCache>
                <c:formatCode>0</c:formatCode>
                <c:ptCount val="2"/>
                <c:pt idx="0">
                  <c:v>57.547169811320757</c:v>
                </c:pt>
                <c:pt idx="1">
                  <c:v>42.452830188679243</c:v>
                </c:pt>
              </c:numCache>
            </c:numRef>
          </c:val>
          <c:extLst>
            <c:ext xmlns:c16="http://schemas.microsoft.com/office/drawing/2014/chart" uri="{C3380CC4-5D6E-409C-BE32-E72D297353CC}">
              <c16:uniqueId val="{00000000-F41C-4702-9432-239C8B93A592}"/>
            </c:ext>
          </c:extLst>
        </c:ser>
        <c:dLbls>
          <c:showLegendKey val="0"/>
          <c:showVal val="0"/>
          <c:showCatName val="0"/>
          <c:showSerName val="0"/>
          <c:showPercent val="0"/>
          <c:showBubbleSize val="0"/>
        </c:dLbls>
        <c:gapWidth val="100"/>
        <c:overlap val="-24"/>
        <c:axId val="579637768"/>
        <c:axId val="579642248"/>
      </c:barChart>
      <c:catAx>
        <c:axId val="579637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42248"/>
        <c:crosses val="autoZero"/>
        <c:auto val="1"/>
        <c:lblAlgn val="ctr"/>
        <c:lblOffset val="100"/>
        <c:noMultiLvlLbl val="0"/>
      </c:catAx>
      <c:valAx>
        <c:axId val="579642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7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'220-AGRICULTURA'!$B$441:$B$443</c:f>
              <c:strCache>
                <c:ptCount val="3"/>
                <c:pt idx="0">
                  <c:v>SIEMPRE</c:v>
                </c:pt>
                <c:pt idx="1">
                  <c:v>ALGUNAS VECES</c:v>
                </c:pt>
                <c:pt idx="2">
                  <c:v>NO HE SIDO CONVOCADO</c:v>
                </c:pt>
              </c:strCache>
            </c:strRef>
          </c:cat>
          <c:val>
            <c:numRef>
              <c:f>'220-AGRICULTURA'!$E$441:$E$443</c:f>
              <c:numCache>
                <c:formatCode>0</c:formatCode>
                <c:ptCount val="3"/>
                <c:pt idx="0">
                  <c:v>74.528301886792448</c:v>
                </c:pt>
                <c:pt idx="1">
                  <c:v>14.150943396226415</c:v>
                </c:pt>
                <c:pt idx="2">
                  <c:v>11.320754716981133</c:v>
                </c:pt>
              </c:numCache>
            </c:numRef>
          </c:val>
          <c:extLst>
            <c:ext xmlns:c16="http://schemas.microsoft.com/office/drawing/2014/chart" uri="{C3380CC4-5D6E-409C-BE32-E72D297353CC}">
              <c16:uniqueId val="{00000000-EDE1-4CD9-B2A1-591EB071402A}"/>
            </c:ext>
          </c:extLst>
        </c:ser>
        <c:dLbls>
          <c:showLegendKey val="0"/>
          <c:showVal val="0"/>
          <c:showCatName val="0"/>
          <c:showSerName val="0"/>
          <c:showPercent val="0"/>
          <c:showBubbleSize val="0"/>
        </c:dLbls>
        <c:gapWidth val="100"/>
        <c:overlap val="-24"/>
        <c:axId val="579648328"/>
        <c:axId val="579652168"/>
      </c:barChart>
      <c:catAx>
        <c:axId val="579648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52168"/>
        <c:crosses val="autoZero"/>
        <c:auto val="1"/>
        <c:lblAlgn val="ctr"/>
        <c:lblOffset val="100"/>
        <c:noMultiLvlLbl val="0"/>
      </c:catAx>
      <c:valAx>
        <c:axId val="579652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48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'220-AGRICULTURA'!$B$448:$B$450</c:f>
              <c:strCache>
                <c:ptCount val="3"/>
                <c:pt idx="0">
                  <c:v>SIEMPRE</c:v>
                </c:pt>
                <c:pt idx="1">
                  <c:v>ALGUNAS VECES</c:v>
                </c:pt>
                <c:pt idx="2">
                  <c:v>NUNCA</c:v>
                </c:pt>
              </c:strCache>
            </c:strRef>
          </c:cat>
          <c:val>
            <c:numRef>
              <c:f>'220-AGRICULTURA'!$E$448:$E$450</c:f>
              <c:numCache>
                <c:formatCode>0</c:formatCode>
                <c:ptCount val="3"/>
                <c:pt idx="0">
                  <c:v>56.60377358490566</c:v>
                </c:pt>
                <c:pt idx="1">
                  <c:v>33.962264150943398</c:v>
                </c:pt>
                <c:pt idx="2">
                  <c:v>9.433962264150944</c:v>
                </c:pt>
              </c:numCache>
            </c:numRef>
          </c:val>
          <c:extLst>
            <c:ext xmlns:c16="http://schemas.microsoft.com/office/drawing/2014/chart" uri="{C3380CC4-5D6E-409C-BE32-E72D297353CC}">
              <c16:uniqueId val="{00000000-C157-470D-8730-3D6870471D42}"/>
            </c:ext>
          </c:extLst>
        </c:ser>
        <c:dLbls>
          <c:showLegendKey val="0"/>
          <c:showVal val="0"/>
          <c:showCatName val="0"/>
          <c:showSerName val="0"/>
          <c:showPercent val="0"/>
          <c:showBubbleSize val="0"/>
        </c:dLbls>
        <c:gapWidth val="100"/>
        <c:overlap val="-24"/>
        <c:axId val="579651848"/>
        <c:axId val="579647688"/>
      </c:barChart>
      <c:catAx>
        <c:axId val="579651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47688"/>
        <c:crosses val="autoZero"/>
        <c:auto val="1"/>
        <c:lblAlgn val="ctr"/>
        <c:lblOffset val="100"/>
        <c:noMultiLvlLbl val="0"/>
      </c:catAx>
      <c:valAx>
        <c:axId val="579647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51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'220-AGRICULTURA'!$B$455:$B$456</c:f>
              <c:strCache>
                <c:ptCount val="2"/>
                <c:pt idx="0">
                  <c:v>SI</c:v>
                </c:pt>
                <c:pt idx="1">
                  <c:v>NO</c:v>
                </c:pt>
              </c:strCache>
            </c:strRef>
          </c:cat>
          <c:val>
            <c:numRef>
              <c:f>'220-AGRICULTURA'!$E$455:$E$456</c:f>
              <c:numCache>
                <c:formatCode>0</c:formatCode>
                <c:ptCount val="2"/>
                <c:pt idx="0">
                  <c:v>62.264150943396224</c:v>
                </c:pt>
                <c:pt idx="1">
                  <c:v>37.735849056603776</c:v>
                </c:pt>
              </c:numCache>
            </c:numRef>
          </c:val>
          <c:extLst>
            <c:ext xmlns:c16="http://schemas.microsoft.com/office/drawing/2014/chart" uri="{C3380CC4-5D6E-409C-BE32-E72D297353CC}">
              <c16:uniqueId val="{00000000-5EAE-4662-A9D4-E6D9EBD01DC0}"/>
            </c:ext>
          </c:extLst>
        </c:ser>
        <c:dLbls>
          <c:showLegendKey val="0"/>
          <c:showVal val="0"/>
          <c:showCatName val="0"/>
          <c:showSerName val="0"/>
          <c:showPercent val="0"/>
          <c:showBubbleSize val="0"/>
        </c:dLbls>
        <c:gapWidth val="100"/>
        <c:overlap val="-24"/>
        <c:axId val="579654408"/>
        <c:axId val="579654728"/>
      </c:barChart>
      <c:catAx>
        <c:axId val="579654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54728"/>
        <c:crosses val="autoZero"/>
        <c:auto val="1"/>
        <c:lblAlgn val="ctr"/>
        <c:lblOffset val="100"/>
        <c:noMultiLvlLbl val="0"/>
      </c:catAx>
      <c:valAx>
        <c:axId val="579654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54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'220-AGRICULTURA'!$B$461:$B$462</c:f>
              <c:strCache>
                <c:ptCount val="2"/>
                <c:pt idx="0">
                  <c:v>SI</c:v>
                </c:pt>
                <c:pt idx="1">
                  <c:v>NO</c:v>
                </c:pt>
              </c:strCache>
            </c:strRef>
          </c:cat>
          <c:val>
            <c:numRef>
              <c:f>'220-AGRICULTURA'!$E$461:$E$462</c:f>
              <c:numCache>
                <c:formatCode>0</c:formatCode>
                <c:ptCount val="2"/>
                <c:pt idx="0">
                  <c:v>59.433962264150942</c:v>
                </c:pt>
                <c:pt idx="1">
                  <c:v>40.566037735849058</c:v>
                </c:pt>
              </c:numCache>
            </c:numRef>
          </c:val>
          <c:extLst>
            <c:ext xmlns:c16="http://schemas.microsoft.com/office/drawing/2014/chart" uri="{C3380CC4-5D6E-409C-BE32-E72D297353CC}">
              <c16:uniqueId val="{00000000-D69E-4D85-91EB-C8014C111CC8}"/>
            </c:ext>
          </c:extLst>
        </c:ser>
        <c:dLbls>
          <c:showLegendKey val="0"/>
          <c:showVal val="0"/>
          <c:showCatName val="0"/>
          <c:showSerName val="0"/>
          <c:showPercent val="0"/>
          <c:showBubbleSize val="0"/>
        </c:dLbls>
        <c:gapWidth val="100"/>
        <c:overlap val="-24"/>
        <c:axId val="579661768"/>
        <c:axId val="579659528"/>
      </c:barChart>
      <c:catAx>
        <c:axId val="579661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59528"/>
        <c:crosses val="autoZero"/>
        <c:auto val="1"/>
        <c:lblAlgn val="ctr"/>
        <c:lblOffset val="100"/>
        <c:noMultiLvlLbl val="0"/>
      </c:catAx>
      <c:valAx>
        <c:axId val="579659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1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'220-AGRICULTURA'!$B$467:$B$468</c:f>
              <c:strCache>
                <c:ptCount val="2"/>
                <c:pt idx="0">
                  <c:v>SI</c:v>
                </c:pt>
                <c:pt idx="1">
                  <c:v>NO</c:v>
                </c:pt>
              </c:strCache>
            </c:strRef>
          </c:cat>
          <c:val>
            <c:numRef>
              <c:f>'220-AGRICULTURA'!$E$467:$E$468</c:f>
              <c:numCache>
                <c:formatCode>0</c:formatCode>
                <c:ptCount val="2"/>
                <c:pt idx="0">
                  <c:v>50</c:v>
                </c:pt>
                <c:pt idx="1">
                  <c:v>50</c:v>
                </c:pt>
              </c:numCache>
            </c:numRef>
          </c:val>
          <c:extLst>
            <c:ext xmlns:c16="http://schemas.microsoft.com/office/drawing/2014/chart" uri="{C3380CC4-5D6E-409C-BE32-E72D297353CC}">
              <c16:uniqueId val="{00000000-BC29-45B7-9020-C2296838751A}"/>
            </c:ext>
          </c:extLst>
        </c:ser>
        <c:dLbls>
          <c:showLegendKey val="0"/>
          <c:showVal val="0"/>
          <c:showCatName val="0"/>
          <c:showSerName val="0"/>
          <c:showPercent val="0"/>
          <c:showBubbleSize val="0"/>
        </c:dLbls>
        <c:gapWidth val="100"/>
        <c:overlap val="-24"/>
        <c:axId val="579658888"/>
        <c:axId val="579659208"/>
      </c:barChart>
      <c:catAx>
        <c:axId val="579658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59208"/>
        <c:crosses val="autoZero"/>
        <c:auto val="1"/>
        <c:lblAlgn val="ctr"/>
        <c:lblOffset val="100"/>
        <c:noMultiLvlLbl val="0"/>
      </c:catAx>
      <c:valAx>
        <c:axId val="579659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58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'220-AGRICULTURA'!$B$473:$B$474</c:f>
              <c:strCache>
                <c:ptCount val="2"/>
                <c:pt idx="0">
                  <c:v>SI</c:v>
                </c:pt>
                <c:pt idx="1">
                  <c:v>NO</c:v>
                </c:pt>
              </c:strCache>
            </c:strRef>
          </c:cat>
          <c:val>
            <c:numRef>
              <c:f>'220-AGRICULTURA'!$E$473:$E$474</c:f>
              <c:numCache>
                <c:formatCode>0</c:formatCode>
                <c:ptCount val="2"/>
                <c:pt idx="0">
                  <c:v>68.867924528301884</c:v>
                </c:pt>
                <c:pt idx="1">
                  <c:v>31.132075471698112</c:v>
                </c:pt>
              </c:numCache>
            </c:numRef>
          </c:val>
          <c:extLst>
            <c:ext xmlns:c16="http://schemas.microsoft.com/office/drawing/2014/chart" uri="{C3380CC4-5D6E-409C-BE32-E72D297353CC}">
              <c16:uniqueId val="{00000000-40D4-4BF5-8750-4F0846AE9CF4}"/>
            </c:ext>
          </c:extLst>
        </c:ser>
        <c:dLbls>
          <c:showLegendKey val="0"/>
          <c:showVal val="0"/>
          <c:showCatName val="0"/>
          <c:showSerName val="0"/>
          <c:showPercent val="0"/>
          <c:showBubbleSize val="0"/>
        </c:dLbls>
        <c:gapWidth val="100"/>
        <c:overlap val="-24"/>
        <c:axId val="579664968"/>
        <c:axId val="579665288"/>
      </c:barChart>
      <c:catAx>
        <c:axId val="579664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5288"/>
        <c:crosses val="autoZero"/>
        <c:auto val="1"/>
        <c:lblAlgn val="ctr"/>
        <c:lblOffset val="100"/>
        <c:noMultiLvlLbl val="0"/>
      </c:catAx>
      <c:valAx>
        <c:axId val="579665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4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'220-AGRICULTURA'!$B$479:$B$480</c:f>
              <c:strCache>
                <c:ptCount val="2"/>
                <c:pt idx="0">
                  <c:v>SI</c:v>
                </c:pt>
                <c:pt idx="1">
                  <c:v>NO</c:v>
                </c:pt>
              </c:strCache>
            </c:strRef>
          </c:cat>
          <c:val>
            <c:numRef>
              <c:f>'220-AGRICULTURA'!$E$479:$E$480</c:f>
              <c:numCache>
                <c:formatCode>0</c:formatCode>
                <c:ptCount val="2"/>
                <c:pt idx="0">
                  <c:v>68.867924528301884</c:v>
                </c:pt>
                <c:pt idx="1">
                  <c:v>31.132075471698112</c:v>
                </c:pt>
              </c:numCache>
            </c:numRef>
          </c:val>
          <c:extLst>
            <c:ext xmlns:c16="http://schemas.microsoft.com/office/drawing/2014/chart" uri="{C3380CC4-5D6E-409C-BE32-E72D297353CC}">
              <c16:uniqueId val="{00000000-7295-40C1-92AC-F7472E762CF6}"/>
            </c:ext>
          </c:extLst>
        </c:ser>
        <c:dLbls>
          <c:showLegendKey val="0"/>
          <c:showVal val="0"/>
          <c:showCatName val="0"/>
          <c:showSerName val="0"/>
          <c:showPercent val="0"/>
          <c:showBubbleSize val="0"/>
        </c:dLbls>
        <c:gapWidth val="100"/>
        <c:overlap val="-24"/>
        <c:axId val="579664008"/>
        <c:axId val="579668168"/>
      </c:barChart>
      <c:catAx>
        <c:axId val="579664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8168"/>
        <c:crosses val="autoZero"/>
        <c:auto val="1"/>
        <c:lblAlgn val="ctr"/>
        <c:lblOffset val="100"/>
        <c:noMultiLvlLbl val="0"/>
      </c:catAx>
      <c:valAx>
        <c:axId val="579668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4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025-4176-BFCF-B6575A13796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025-4176-BFCF-B6575A13796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Hoja1!$A$10:$A$11</c:f>
              <c:strCache>
                <c:ptCount val="2"/>
                <c:pt idx="0">
                  <c:v>MANUALES</c:v>
                </c:pt>
                <c:pt idx="1">
                  <c:v>NO ENCUESTADOS</c:v>
                </c:pt>
              </c:strCache>
            </c:strRef>
          </c:cat>
          <c:val>
            <c:numRef>
              <c:f>Hoja1!$B$10:$B$11</c:f>
              <c:numCache>
                <c:formatCode>0</c:formatCode>
                <c:ptCount val="2"/>
                <c:pt idx="0">
                  <c:v>11.627906976744185</c:v>
                </c:pt>
                <c:pt idx="1">
                  <c:v>88.3720930232558</c:v>
                </c:pt>
              </c:numCache>
            </c:numRef>
          </c:val>
          <c:extLst>
            <c:ext xmlns:c16="http://schemas.microsoft.com/office/drawing/2014/chart" uri="{C3380CC4-5D6E-409C-BE32-E72D297353CC}">
              <c16:uniqueId val="{00000004-3025-4176-BFCF-B6575A13796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'220-AGRICULTURA'!$B$485:$B$486</c:f>
              <c:strCache>
                <c:ptCount val="2"/>
                <c:pt idx="0">
                  <c:v>SI</c:v>
                </c:pt>
                <c:pt idx="1">
                  <c:v>NO</c:v>
                </c:pt>
              </c:strCache>
            </c:strRef>
          </c:cat>
          <c:val>
            <c:numRef>
              <c:f>'220-AGRICULTURA'!$E$485:$E$486</c:f>
              <c:numCache>
                <c:formatCode>0</c:formatCode>
                <c:ptCount val="2"/>
                <c:pt idx="0">
                  <c:v>66.981132075471692</c:v>
                </c:pt>
                <c:pt idx="1">
                  <c:v>33.018867924528301</c:v>
                </c:pt>
              </c:numCache>
            </c:numRef>
          </c:val>
          <c:extLst>
            <c:ext xmlns:c16="http://schemas.microsoft.com/office/drawing/2014/chart" uri="{C3380CC4-5D6E-409C-BE32-E72D297353CC}">
              <c16:uniqueId val="{00000000-2385-4926-AA4F-6B9FFD22BDC6}"/>
            </c:ext>
          </c:extLst>
        </c:ser>
        <c:dLbls>
          <c:showLegendKey val="0"/>
          <c:showVal val="0"/>
          <c:showCatName val="0"/>
          <c:showSerName val="0"/>
          <c:showPercent val="0"/>
          <c:showBubbleSize val="0"/>
        </c:dLbls>
        <c:gapWidth val="100"/>
        <c:overlap val="-24"/>
        <c:axId val="579669768"/>
        <c:axId val="579672008"/>
      </c:barChart>
      <c:catAx>
        <c:axId val="579669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2008"/>
        <c:crosses val="autoZero"/>
        <c:auto val="1"/>
        <c:lblAlgn val="ctr"/>
        <c:lblOffset val="100"/>
        <c:noMultiLvlLbl val="0"/>
      </c:catAx>
      <c:valAx>
        <c:axId val="579672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9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'220-AGRICULTURA'!$B$491:$B$492</c:f>
              <c:strCache>
                <c:ptCount val="2"/>
                <c:pt idx="0">
                  <c:v>SI</c:v>
                </c:pt>
                <c:pt idx="1">
                  <c:v>NO</c:v>
                </c:pt>
              </c:strCache>
            </c:strRef>
          </c:cat>
          <c:val>
            <c:numRef>
              <c:f>'220-AGRICULTURA'!$E$491:$E$492</c:f>
              <c:numCache>
                <c:formatCode>0</c:formatCode>
                <c:ptCount val="2"/>
                <c:pt idx="0">
                  <c:v>61.320754716981128</c:v>
                </c:pt>
                <c:pt idx="1">
                  <c:v>38.679245283018872</c:v>
                </c:pt>
              </c:numCache>
            </c:numRef>
          </c:val>
          <c:extLst>
            <c:ext xmlns:c16="http://schemas.microsoft.com/office/drawing/2014/chart" uri="{C3380CC4-5D6E-409C-BE32-E72D297353CC}">
              <c16:uniqueId val="{00000000-77A0-4C7F-A379-25653A12479D}"/>
            </c:ext>
          </c:extLst>
        </c:ser>
        <c:dLbls>
          <c:showLegendKey val="0"/>
          <c:showVal val="0"/>
          <c:showCatName val="0"/>
          <c:showSerName val="0"/>
          <c:showPercent val="0"/>
          <c:showBubbleSize val="0"/>
        </c:dLbls>
        <c:gapWidth val="100"/>
        <c:overlap val="-24"/>
        <c:axId val="579672328"/>
        <c:axId val="579677768"/>
      </c:barChart>
      <c:catAx>
        <c:axId val="579672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7768"/>
        <c:crosses val="autoZero"/>
        <c:auto val="1"/>
        <c:lblAlgn val="ctr"/>
        <c:lblOffset val="100"/>
        <c:noMultiLvlLbl val="0"/>
      </c:catAx>
      <c:valAx>
        <c:axId val="579677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'220-AGRICULTURA'!$B$497:$B$498</c:f>
              <c:strCache>
                <c:ptCount val="2"/>
                <c:pt idx="0">
                  <c:v>SI</c:v>
                </c:pt>
                <c:pt idx="1">
                  <c:v>NO</c:v>
                </c:pt>
              </c:strCache>
            </c:strRef>
          </c:cat>
          <c:val>
            <c:numRef>
              <c:f>'220-AGRICULTURA'!$E$497:$E$498</c:f>
              <c:numCache>
                <c:formatCode>0</c:formatCode>
                <c:ptCount val="2"/>
                <c:pt idx="0">
                  <c:v>58.490566037735846</c:v>
                </c:pt>
                <c:pt idx="1">
                  <c:v>41.509433962264154</c:v>
                </c:pt>
              </c:numCache>
            </c:numRef>
          </c:val>
          <c:extLst>
            <c:ext xmlns:c16="http://schemas.microsoft.com/office/drawing/2014/chart" uri="{C3380CC4-5D6E-409C-BE32-E72D297353CC}">
              <c16:uniqueId val="{00000000-A2D5-4201-BACB-77091E002B2B}"/>
            </c:ext>
          </c:extLst>
        </c:ser>
        <c:dLbls>
          <c:showLegendKey val="0"/>
          <c:showVal val="0"/>
          <c:showCatName val="0"/>
          <c:showSerName val="0"/>
          <c:showPercent val="0"/>
          <c:showBubbleSize val="0"/>
        </c:dLbls>
        <c:gapWidth val="100"/>
        <c:overlap val="-24"/>
        <c:axId val="579678408"/>
        <c:axId val="579678728"/>
      </c:barChart>
      <c:catAx>
        <c:axId val="579678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8728"/>
        <c:crosses val="autoZero"/>
        <c:auto val="1"/>
        <c:lblAlgn val="ctr"/>
        <c:lblOffset val="100"/>
        <c:noMultiLvlLbl val="0"/>
      </c:catAx>
      <c:valAx>
        <c:axId val="579678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8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'220-AGRICULTURA'!$B$503:$B$504</c:f>
              <c:strCache>
                <c:ptCount val="2"/>
                <c:pt idx="0">
                  <c:v>SI</c:v>
                </c:pt>
                <c:pt idx="1">
                  <c:v>NO</c:v>
                </c:pt>
              </c:strCache>
            </c:strRef>
          </c:cat>
          <c:val>
            <c:numRef>
              <c:f>'220-AGRICULTURA'!$E$503:$E$504</c:f>
              <c:numCache>
                <c:formatCode>0</c:formatCode>
                <c:ptCount val="2"/>
                <c:pt idx="0">
                  <c:v>86.79245283018868</c:v>
                </c:pt>
                <c:pt idx="1">
                  <c:v>13.20754716981132</c:v>
                </c:pt>
              </c:numCache>
            </c:numRef>
          </c:val>
          <c:extLst>
            <c:ext xmlns:c16="http://schemas.microsoft.com/office/drawing/2014/chart" uri="{C3380CC4-5D6E-409C-BE32-E72D297353CC}">
              <c16:uniqueId val="{00000000-88BE-474D-B033-C30DDB0A3ED5}"/>
            </c:ext>
          </c:extLst>
        </c:ser>
        <c:dLbls>
          <c:showLegendKey val="0"/>
          <c:showVal val="0"/>
          <c:showCatName val="0"/>
          <c:showSerName val="0"/>
          <c:showPercent val="0"/>
          <c:showBubbleSize val="0"/>
        </c:dLbls>
        <c:gapWidth val="100"/>
        <c:overlap val="-24"/>
        <c:axId val="579682568"/>
        <c:axId val="579682888"/>
      </c:barChart>
      <c:catAx>
        <c:axId val="57968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82888"/>
        <c:crosses val="autoZero"/>
        <c:auto val="1"/>
        <c:lblAlgn val="ctr"/>
        <c:lblOffset val="100"/>
        <c:noMultiLvlLbl val="0"/>
      </c:catAx>
      <c:valAx>
        <c:axId val="579682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82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'220-AGRICULTURA'!$B$509:$B$510</c:f>
              <c:strCache>
                <c:ptCount val="2"/>
                <c:pt idx="0">
                  <c:v>SI</c:v>
                </c:pt>
                <c:pt idx="1">
                  <c:v>NO</c:v>
                </c:pt>
              </c:strCache>
            </c:strRef>
          </c:cat>
          <c:val>
            <c:numRef>
              <c:f>'220-AGRICULTURA'!$E$509:$E$510</c:f>
              <c:numCache>
                <c:formatCode>0</c:formatCode>
                <c:ptCount val="2"/>
                <c:pt idx="0">
                  <c:v>91.509433962264154</c:v>
                </c:pt>
                <c:pt idx="1">
                  <c:v>8.4905660377358494</c:v>
                </c:pt>
              </c:numCache>
            </c:numRef>
          </c:val>
          <c:extLst>
            <c:ext xmlns:c16="http://schemas.microsoft.com/office/drawing/2014/chart" uri="{C3380CC4-5D6E-409C-BE32-E72D297353CC}">
              <c16:uniqueId val="{00000000-1587-4D6D-96CF-7C5FD3CFA21E}"/>
            </c:ext>
          </c:extLst>
        </c:ser>
        <c:dLbls>
          <c:showLegendKey val="0"/>
          <c:showVal val="0"/>
          <c:showCatName val="0"/>
          <c:showSerName val="0"/>
          <c:showPercent val="0"/>
          <c:showBubbleSize val="0"/>
        </c:dLbls>
        <c:gapWidth val="100"/>
        <c:overlap val="-24"/>
        <c:axId val="579686088"/>
        <c:axId val="579686408"/>
      </c:barChart>
      <c:catAx>
        <c:axId val="579686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86408"/>
        <c:crosses val="autoZero"/>
        <c:auto val="1"/>
        <c:lblAlgn val="ctr"/>
        <c:lblOffset val="100"/>
        <c:noMultiLvlLbl val="0"/>
      </c:catAx>
      <c:valAx>
        <c:axId val="579686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86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996-4158-8CB2-1B47592D2AE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996-4158-8CB2-1B47592D2AE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Hoja1!$A$13:$A$14</c:f>
              <c:strCache>
                <c:ptCount val="2"/>
                <c:pt idx="0">
                  <c:v>ADMINISTRATIVA</c:v>
                </c:pt>
                <c:pt idx="1">
                  <c:v>NO ENCUESTADOS</c:v>
                </c:pt>
              </c:strCache>
            </c:strRef>
          </c:cat>
          <c:val>
            <c:numRef>
              <c:f>Hoja1!$B$13:$B$14</c:f>
              <c:numCache>
                <c:formatCode>0</c:formatCode>
                <c:ptCount val="2"/>
                <c:pt idx="0">
                  <c:v>13.953488372093023</c:v>
                </c:pt>
                <c:pt idx="1">
                  <c:v>86.046511627906966</c:v>
                </c:pt>
              </c:numCache>
            </c:numRef>
          </c:val>
          <c:extLst>
            <c:ext xmlns:c16="http://schemas.microsoft.com/office/drawing/2014/chart" uri="{C3380CC4-5D6E-409C-BE32-E72D297353CC}">
              <c16:uniqueId val="{00000004-2996-4158-8CB2-1B47592D2AE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53E-492C-83D9-F740301CAAD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53E-492C-83D9-F740301CAAD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Hoja1!$A$16:$A$17</c:f>
              <c:strCache>
                <c:ptCount val="2"/>
                <c:pt idx="0">
                  <c:v>DOCENTES</c:v>
                </c:pt>
                <c:pt idx="1">
                  <c:v>NO ENCUESTADOS</c:v>
                </c:pt>
              </c:strCache>
            </c:strRef>
          </c:cat>
          <c:val>
            <c:numRef>
              <c:f>Hoja1!$B$16:$B$17</c:f>
              <c:numCache>
                <c:formatCode>0</c:formatCode>
                <c:ptCount val="2"/>
                <c:pt idx="0">
                  <c:v>72.093023255813947</c:v>
                </c:pt>
                <c:pt idx="1">
                  <c:v>27.906976744186046</c:v>
                </c:pt>
              </c:numCache>
            </c:numRef>
          </c:val>
          <c:extLst>
            <c:ext xmlns:c16="http://schemas.microsoft.com/office/drawing/2014/chart" uri="{C3380CC4-5D6E-409C-BE32-E72D297353CC}">
              <c16:uniqueId val="{00000004-853E-492C-83D9-F740301CAAD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DIRECTIVAS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2C1-487A-A7E2-1413E706439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2C1-487A-A7E2-1413E706439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Hoja1!$A$19:$A$20</c:f>
              <c:strCache>
                <c:ptCount val="2"/>
                <c:pt idx="0">
                  <c:v>DIRECTIVAS</c:v>
                </c:pt>
                <c:pt idx="1">
                  <c:v>NO ENCUESTADOS</c:v>
                </c:pt>
              </c:strCache>
            </c:strRef>
          </c:cat>
          <c:val>
            <c:numRef>
              <c:f>Hoja1!$B$19:$B$20</c:f>
              <c:numCache>
                <c:formatCode>0</c:formatCode>
                <c:ptCount val="2"/>
                <c:pt idx="0">
                  <c:v>2.3255813953488373</c:v>
                </c:pt>
                <c:pt idx="1">
                  <c:v>97.674418604651152</c:v>
                </c:pt>
              </c:numCache>
            </c:numRef>
          </c:val>
          <c:extLst>
            <c:ext xmlns:c16="http://schemas.microsoft.com/office/drawing/2014/chart" uri="{C3380CC4-5D6E-409C-BE32-E72D297353CC}">
              <c16:uniqueId val="{00000004-B2C1-487A-A7E2-1413E706439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6">
  <a:schemeClr val="accent3"/>
</cs:colorStyle>
</file>

<file path=ppt/charts/colors31.xml><?xml version="1.0" encoding="utf-8"?>
<cs:colorStyle xmlns:cs="http://schemas.microsoft.com/office/drawing/2012/chartStyle" xmlns:a="http://schemas.openxmlformats.org/drawingml/2006/main" meth="withinLinear" id="16">
  <a:schemeClr val="accent3"/>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withinLinear" id="17">
  <a:schemeClr val="accent4"/>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1987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2393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0603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8618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55108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321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3311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89395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249697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408537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777927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3904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 Id="rId9" Type="http://schemas.openxmlformats.org/officeDocument/2006/relationships/chart" Target="../charts/chart9.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4.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266474" y="4257092"/>
            <a:ext cx="3222611" cy="1200329"/>
          </a:xfrm>
          <a:prstGeom prst="rect">
            <a:avLst/>
          </a:prstGeom>
          <a:noFill/>
        </p:spPr>
        <p:txBody>
          <a:bodyPr wrap="square" rtlCol="0">
            <a:spAutoFit/>
          </a:bodyPr>
          <a:lstStyle/>
          <a:p>
            <a:pPr algn="ctr"/>
            <a:r>
              <a:rPr lang="es-MX" b="1" dirty="0"/>
              <a:t>RESULTADOS EVALUACIÓN DE </a:t>
            </a:r>
          </a:p>
          <a:p>
            <a:pPr algn="ctr"/>
            <a:r>
              <a:rPr lang="es-MX" b="1" dirty="0"/>
              <a:t>AMBIENTE DE TRABAJO 2019 DE LA UNIDAD ACADÉMICA DE AGRICULTURA</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69758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05097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64812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2348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84654" y="54995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885D0D58-C583-4DB9-97C1-B361E35B1FBE}"/>
              </a:ext>
            </a:extLst>
          </p:cNvPr>
          <p:cNvGraphicFramePr>
            <a:graphicFrameLocks/>
          </p:cNvGraphicFramePr>
          <p:nvPr>
            <p:extLst>
              <p:ext uri="{D42A27DB-BD31-4B8C-83A1-F6EECF244321}">
                <p14:modId xmlns:p14="http://schemas.microsoft.com/office/powerpoint/2010/main" val="1951456415"/>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a:extLst>
              <a:ext uri="{FF2B5EF4-FFF2-40B4-BE49-F238E27FC236}">
                <a16:creationId xmlns:a16="http://schemas.microsoft.com/office/drawing/2014/main" id="{F43232E9-EC59-45FF-8E86-486CAF520C54}"/>
              </a:ext>
            </a:extLst>
          </p:cNvPr>
          <p:cNvGraphicFramePr>
            <a:graphicFrameLocks/>
          </p:cNvGraphicFramePr>
          <p:nvPr>
            <p:extLst>
              <p:ext uri="{D42A27DB-BD31-4B8C-83A1-F6EECF244321}">
                <p14:modId xmlns:p14="http://schemas.microsoft.com/office/powerpoint/2010/main" val="478819703"/>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E544147F-5133-4661-A8B3-7DA254EB9361}"/>
              </a:ext>
            </a:extLst>
          </p:cNvPr>
          <p:cNvGraphicFramePr>
            <a:graphicFrameLocks/>
          </p:cNvGraphicFramePr>
          <p:nvPr>
            <p:extLst>
              <p:ext uri="{D42A27DB-BD31-4B8C-83A1-F6EECF244321}">
                <p14:modId xmlns:p14="http://schemas.microsoft.com/office/powerpoint/2010/main" val="2629399807"/>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805264"/>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3" name="Gráfico 22">
            <a:extLst>
              <a:ext uri="{FF2B5EF4-FFF2-40B4-BE49-F238E27FC236}">
                <a16:creationId xmlns:a16="http://schemas.microsoft.com/office/drawing/2014/main" id="{154110D4-451D-4E0F-8BCF-E6CE932997DB}"/>
              </a:ext>
            </a:extLst>
          </p:cNvPr>
          <p:cNvGraphicFramePr>
            <a:graphicFrameLocks/>
          </p:cNvGraphicFramePr>
          <p:nvPr>
            <p:extLst>
              <p:ext uri="{D42A27DB-BD31-4B8C-83A1-F6EECF244321}">
                <p14:modId xmlns:p14="http://schemas.microsoft.com/office/powerpoint/2010/main" val="2075992112"/>
              </p:ext>
            </p:extLst>
          </p:nvPr>
        </p:nvGraphicFramePr>
        <p:xfrm>
          <a:off x="1124454" y="2057400"/>
          <a:ext cx="7552002" cy="34489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19">
            <a:extLst>
              <a:ext uri="{FF2B5EF4-FFF2-40B4-BE49-F238E27FC236}">
                <a16:creationId xmlns:a16="http://schemas.microsoft.com/office/drawing/2014/main" id="{FEDAC781-EE8C-4AED-BF2E-79DD4B35545D}"/>
              </a:ext>
            </a:extLst>
          </p:cNvPr>
          <p:cNvSpPr txBox="1"/>
          <p:nvPr/>
        </p:nvSpPr>
        <p:spPr>
          <a:xfrm>
            <a:off x="1236476" y="1124744"/>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favorable debido a que el 100% de los encuestados se siente </a:t>
            </a:r>
            <a:r>
              <a:rPr lang="es-MX" b="1" dirty="0"/>
              <a:t>orgulloso</a:t>
            </a:r>
            <a:r>
              <a:rPr lang="es-MX" dirty="0"/>
              <a:t> por la institución, además de identificarse la comunidad universitaria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3.-Instalacion</a:t>
            </a:r>
          </a:p>
          <a:p>
            <a:pPr algn="just"/>
            <a:r>
              <a:rPr lang="es-MX" dirty="0"/>
              <a:t>Aunque el 12% de la comunidad desconoce el </a:t>
            </a:r>
            <a:r>
              <a:rPr lang="es-MX" b="1" dirty="0"/>
              <a:t>código de ética.</a:t>
            </a:r>
          </a:p>
          <a:p>
            <a:pPr algn="just"/>
            <a:r>
              <a:rPr lang="es-MX" dirty="0"/>
              <a:t>Dentro de los </a:t>
            </a:r>
            <a:r>
              <a:rPr lang="es-MX" b="1" dirty="0"/>
              <a:t>valores</a:t>
            </a:r>
            <a:r>
              <a:rPr lang="es-MX" dirty="0"/>
              <a:t> que conforman al código de ética, se considera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2.-Responsabilidad</a:t>
            </a:r>
          </a:p>
          <a:p>
            <a:pPr marL="742950" lvl="1" indent="-285750" algn="just">
              <a:buFont typeface="Arial" panose="020B0604020202020204" pitchFamily="34" charset="0"/>
              <a:buChar char="•"/>
            </a:pPr>
            <a:r>
              <a:rPr lang="es-MX" dirty="0"/>
              <a:t> 3.- Profesionalismo e integridad </a:t>
            </a:r>
          </a:p>
          <a:p>
            <a:pPr marL="742950" lvl="1" indent="-285750" algn="just">
              <a:buFont typeface="Arial" panose="020B0604020202020204" pitchFamily="34" charset="0"/>
              <a:buChar char="•"/>
            </a:pPr>
            <a:r>
              <a:rPr lang="es-MX" dirty="0"/>
              <a:t>4.-Lealtad y Compromiso</a:t>
            </a:r>
          </a:p>
          <a:p>
            <a:pPr marL="742950" lvl="1" indent="-285750" algn="just">
              <a:buFont typeface="Arial" panose="020B0604020202020204" pitchFamily="34" charset="0"/>
              <a:buChar char="•"/>
            </a:pPr>
            <a:r>
              <a:rPr lang="es-MX" dirty="0"/>
              <a:t> 5.-Tolerancia</a:t>
            </a:r>
          </a:p>
          <a:p>
            <a:pPr marL="742950" lvl="1" indent="-285750" algn="just">
              <a:buFont typeface="Arial" panose="020B0604020202020204" pitchFamily="34" charset="0"/>
              <a:buChar char="•"/>
            </a:pPr>
            <a:r>
              <a:rPr lang="es-MX" dirty="0"/>
              <a:t> 6.-Justicia</a:t>
            </a:r>
          </a:p>
          <a:p>
            <a:pPr marL="742950" lvl="1" indent="-285750" algn="just">
              <a:buFont typeface="Arial" panose="020B0604020202020204" pitchFamily="34" charset="0"/>
              <a:buChar char="•"/>
            </a:pPr>
            <a:r>
              <a:rPr lang="es-MX" dirty="0"/>
              <a:t> 7.-Equidad</a:t>
            </a:r>
          </a:p>
          <a:p>
            <a:pPr marL="742950" lvl="1" indent="-285750" algn="just">
              <a:buFont typeface="Arial" panose="020B0604020202020204" pitchFamily="34" charset="0"/>
              <a:buChar char="•"/>
            </a:pPr>
            <a:r>
              <a:rPr lang="es-MX" dirty="0"/>
              <a:t>8.-Conciencia </a:t>
            </a:r>
            <a:r>
              <a:rPr lang="es-MX" dirty="0" err="1"/>
              <a:t>Ecologica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6" name="Table 5">
            <a:extLst>
              <a:ext uri="{FF2B5EF4-FFF2-40B4-BE49-F238E27FC236}">
                <a16:creationId xmlns:a16="http://schemas.microsoft.com/office/drawing/2014/main" id="{AF593706-F989-4053-A2CE-2C96EAA513E6}"/>
              </a:ext>
            </a:extLst>
          </p:cNvPr>
          <p:cNvGraphicFramePr>
            <a:graphicFrameLocks noGrp="1"/>
          </p:cNvGraphicFramePr>
          <p:nvPr>
            <p:extLst>
              <p:ext uri="{D42A27DB-BD31-4B8C-83A1-F6EECF244321}">
                <p14:modId xmlns:p14="http://schemas.microsoft.com/office/powerpoint/2010/main" val="274129095"/>
              </p:ext>
            </p:extLst>
          </p:nvPr>
        </p:nvGraphicFramePr>
        <p:xfrm>
          <a:off x="2453721" y="1140122"/>
          <a:ext cx="5044206" cy="4389116"/>
        </p:xfrm>
        <a:graphic>
          <a:graphicData uri="http://schemas.openxmlformats.org/drawingml/2006/table">
            <a:tbl>
              <a:tblPr/>
              <a:tblGrid>
                <a:gridCol w="2540603">
                  <a:extLst>
                    <a:ext uri="{9D8B030D-6E8A-4147-A177-3AD203B41FA5}">
                      <a16:colId xmlns:a16="http://schemas.microsoft.com/office/drawing/2014/main" val="3672261925"/>
                    </a:ext>
                  </a:extLst>
                </a:gridCol>
                <a:gridCol w="2503603">
                  <a:extLst>
                    <a:ext uri="{9D8B030D-6E8A-4147-A177-3AD203B41FA5}">
                      <a16:colId xmlns:a16="http://schemas.microsoft.com/office/drawing/2014/main" val="1368244266"/>
                    </a:ext>
                  </a:extLst>
                </a:gridCol>
              </a:tblGrid>
              <a:tr h="630502">
                <a:tc gridSpan="2">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ÁREA : UNIDAD ACADÉMICA DE AGRICULTURA</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218491909"/>
                  </a:ext>
                </a:extLst>
              </a:tr>
              <a:tr h="398212">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PERSONAL TOTAL :</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116</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508970968"/>
                  </a:ext>
                </a:extLst>
              </a:tr>
              <a:tr h="398212">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PERSONAL ENCUESTADO: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106</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470924263"/>
                  </a:ext>
                </a:extLst>
              </a:tr>
              <a:tr h="398212">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PORCENTAJE:</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91.37</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32257961"/>
                  </a:ext>
                </a:extLst>
              </a:tr>
              <a:tr h="971130">
                <a:tc gridSpan="2">
                  <a:txBody>
                    <a:bodyPr/>
                    <a:lstStyle/>
                    <a:p>
                      <a:pPr algn="ctr" rtl="0" fontAlgn="t">
                        <a:spcBef>
                          <a:spcPts val="0"/>
                        </a:spcBef>
                        <a:spcAft>
                          <a:spcPts val="1000"/>
                        </a:spcAft>
                      </a:pPr>
                      <a:br>
                        <a:rPr lang="es-MX">
                          <a:effectLst/>
                        </a:rPr>
                      </a:br>
                      <a:r>
                        <a:rPr lang="es-MX" sz="1100" b="0" i="0" u="none" strike="noStrike">
                          <a:solidFill>
                            <a:srgbClr val="000000"/>
                          </a:solidFill>
                          <a:effectLst/>
                          <a:latin typeface="Calibri" panose="020F0502020204030204" pitchFamily="34" charset="0"/>
                        </a:rPr>
                        <a:t>PERSONAL EN FUNCIONES  ENCUESTADO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13561913"/>
                  </a:ext>
                </a:extLst>
              </a:tr>
              <a:tr h="398212">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MANUAL:</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18</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305640265"/>
                  </a:ext>
                </a:extLst>
              </a:tr>
              <a:tr h="398212">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ADMINISTRATIVO: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27</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677014099"/>
                  </a:ext>
                </a:extLst>
              </a:tr>
              <a:tr h="398212">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DOCENTE:</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55</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235187574"/>
                  </a:ext>
                </a:extLst>
              </a:tr>
              <a:tr h="398212">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DIRECTIVO: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dirty="0">
                          <a:solidFill>
                            <a:srgbClr val="000000"/>
                          </a:solidFill>
                          <a:effectLst/>
                          <a:latin typeface="Calibri" panose="020F0502020204030204" pitchFamily="34" charset="0"/>
                        </a:rPr>
                        <a:t>6</a:t>
                      </a:r>
                      <a:endParaRPr lang="es-MX" dirty="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608304463"/>
                  </a:ext>
                </a:extLst>
              </a:tr>
            </a:tbl>
          </a:graphicData>
        </a:graphic>
      </p:graphicFrame>
      <p:sp>
        <p:nvSpPr>
          <p:cNvPr id="8" name="Rectangle 1">
            <a:extLst>
              <a:ext uri="{FF2B5EF4-FFF2-40B4-BE49-F238E27FC236}">
                <a16:creationId xmlns:a16="http://schemas.microsoft.com/office/drawing/2014/main" id="{451E34B4-6AD0-4CD5-8634-8D9991A735D1}"/>
              </a:ext>
            </a:extLst>
          </p:cNvPr>
          <p:cNvSpPr>
            <a:spLocks noChangeArrowheads="1"/>
          </p:cNvSpPr>
          <p:nvPr/>
        </p:nvSpPr>
        <p:spPr bwMode="auto">
          <a:xfrm>
            <a:off x="906501" y="2427956"/>
            <a:ext cx="11839701" cy="70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2386639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6C0C880C-51EA-4D0A-A953-39ED1FE77A18}"/>
              </a:ext>
            </a:extLst>
          </p:cNvPr>
          <p:cNvGraphicFramePr>
            <a:graphicFrameLocks/>
          </p:cNvGraphicFramePr>
          <p:nvPr>
            <p:extLst>
              <p:ext uri="{D42A27DB-BD31-4B8C-83A1-F6EECF244321}">
                <p14:modId xmlns:p14="http://schemas.microsoft.com/office/powerpoint/2010/main" val="973398178"/>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479F7F65-C69C-4BFF-B91C-2C35B2D8F5B6}"/>
              </a:ext>
            </a:extLst>
          </p:cNvPr>
          <p:cNvGraphicFramePr>
            <a:graphicFrameLocks/>
          </p:cNvGraphicFramePr>
          <p:nvPr>
            <p:extLst>
              <p:ext uri="{D42A27DB-BD31-4B8C-83A1-F6EECF244321}">
                <p14:modId xmlns:p14="http://schemas.microsoft.com/office/powerpoint/2010/main" val="3361750856"/>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240B7F95-10C2-4E2C-B492-159A2148A192}"/>
              </a:ext>
            </a:extLst>
          </p:cNvPr>
          <p:cNvGraphicFramePr>
            <a:graphicFrameLocks/>
          </p:cNvGraphicFramePr>
          <p:nvPr>
            <p:extLst>
              <p:ext uri="{D42A27DB-BD31-4B8C-83A1-F6EECF244321}">
                <p14:modId xmlns:p14="http://schemas.microsoft.com/office/powerpoint/2010/main" val="3994170972"/>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5963D546-BE63-4B1F-B61B-1CD6B6BD1286}"/>
              </a:ext>
            </a:extLst>
          </p:cNvPr>
          <p:cNvGraphicFramePr>
            <a:graphicFrameLocks/>
          </p:cNvGraphicFramePr>
          <p:nvPr>
            <p:extLst>
              <p:ext uri="{D42A27DB-BD31-4B8C-83A1-F6EECF244321}">
                <p14:modId xmlns:p14="http://schemas.microsoft.com/office/powerpoint/2010/main" val="2208119231"/>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a:extLst>
              <a:ext uri="{FF2B5EF4-FFF2-40B4-BE49-F238E27FC236}">
                <a16:creationId xmlns:a16="http://schemas.microsoft.com/office/drawing/2014/main" id="{94884F4D-954D-4619-8501-E691D6A95658}"/>
              </a:ext>
            </a:extLst>
          </p:cNvPr>
          <p:cNvGraphicFramePr>
            <a:graphicFrameLocks/>
          </p:cNvGraphicFramePr>
          <p:nvPr>
            <p:extLst>
              <p:ext uri="{D42A27DB-BD31-4B8C-83A1-F6EECF244321}">
                <p14:modId xmlns:p14="http://schemas.microsoft.com/office/powerpoint/2010/main" val="1682559619"/>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70D59A80-05FF-41DB-BC25-16DBC88115CF}"/>
              </a:ext>
            </a:extLst>
          </p:cNvPr>
          <p:cNvGraphicFramePr>
            <a:graphicFrameLocks/>
          </p:cNvGraphicFramePr>
          <p:nvPr>
            <p:extLst>
              <p:ext uri="{D42A27DB-BD31-4B8C-83A1-F6EECF244321}">
                <p14:modId xmlns:p14="http://schemas.microsoft.com/office/powerpoint/2010/main" val="2230273672"/>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26595694-CB15-46E4-98C2-21DCB5AD670E}"/>
              </a:ext>
            </a:extLst>
          </p:cNvPr>
          <p:cNvGraphicFramePr>
            <a:graphicFrameLocks/>
          </p:cNvGraphicFramePr>
          <p:nvPr>
            <p:extLst>
              <p:ext uri="{D42A27DB-BD31-4B8C-83A1-F6EECF244321}">
                <p14:modId xmlns:p14="http://schemas.microsoft.com/office/powerpoint/2010/main" val="2711347358"/>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0F3030D2-6962-464E-88EB-B5A5CEA74D5A}"/>
              </a:ext>
            </a:extLst>
          </p:cNvPr>
          <p:cNvGraphicFramePr>
            <a:graphicFrameLocks/>
          </p:cNvGraphicFramePr>
          <p:nvPr>
            <p:extLst>
              <p:ext uri="{D42A27DB-BD31-4B8C-83A1-F6EECF244321}">
                <p14:modId xmlns:p14="http://schemas.microsoft.com/office/powerpoint/2010/main" val="3381312624"/>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632FBBFB-9E01-4C4E-9640-FD6271AE117F}"/>
              </a:ext>
            </a:extLst>
          </p:cNvPr>
          <p:cNvGraphicFramePr>
            <a:graphicFrameLocks/>
          </p:cNvGraphicFramePr>
          <p:nvPr>
            <p:extLst>
              <p:ext uri="{D42A27DB-BD31-4B8C-83A1-F6EECF244321}">
                <p14:modId xmlns:p14="http://schemas.microsoft.com/office/powerpoint/2010/main" val="118664907"/>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557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1F30D8C5-7E8B-4386-85F6-743DF5F82F95}"/>
              </a:ext>
            </a:extLst>
          </p:cNvPr>
          <p:cNvGraphicFramePr>
            <a:graphicFrameLocks/>
          </p:cNvGraphicFramePr>
          <p:nvPr>
            <p:extLst>
              <p:ext uri="{D42A27DB-BD31-4B8C-83A1-F6EECF244321}">
                <p14:modId xmlns:p14="http://schemas.microsoft.com/office/powerpoint/2010/main" val="4054266672"/>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0" name="CuadroTexto 19">
            <a:extLst>
              <a:ext uri="{FF2B5EF4-FFF2-40B4-BE49-F238E27FC236}">
                <a16:creationId xmlns:a16="http://schemas.microsoft.com/office/drawing/2014/main" id="{399D84CA-B6EC-40E9-9E0C-44C86C45D4D7}"/>
              </a:ext>
            </a:extLst>
          </p:cNvPr>
          <p:cNvSpPr txBox="1"/>
          <p:nvPr/>
        </p:nvSpPr>
        <p:spPr>
          <a:xfrm>
            <a:off x="1377359" y="1772816"/>
            <a:ext cx="7155081" cy="397031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entre buena y excelente con oportunidad a mejorar en algunas áreas faltantes, el </a:t>
            </a:r>
            <a:r>
              <a:rPr lang="es-MX" b="1" dirty="0"/>
              <a:t>clima</a:t>
            </a:r>
            <a:r>
              <a:rPr lang="es-MX" dirty="0"/>
              <a:t> del entorno en su mayor parte se encuentra excelente pero también con una oportunidad a mejorar, el </a:t>
            </a:r>
            <a:r>
              <a:rPr lang="es-MX" b="1" dirty="0"/>
              <a:t>ruido</a:t>
            </a:r>
            <a:r>
              <a:rPr lang="es-MX" dirty="0"/>
              <a:t> es adecuado para realizar las diversas labores encomendadas, en lo referente a </a:t>
            </a:r>
            <a:r>
              <a:rPr lang="es-MX" b="1" dirty="0"/>
              <a:t>mobiliario</a:t>
            </a:r>
            <a:r>
              <a:rPr lang="es-MX" dirty="0"/>
              <a:t> se expresa que se cuenta en estado regular hasta excelente, el </a:t>
            </a:r>
            <a:r>
              <a:rPr lang="es-MX" b="1" dirty="0"/>
              <a:t>espacio</a:t>
            </a:r>
            <a:r>
              <a:rPr lang="es-MX" dirty="0"/>
              <a:t> permite realizar las actividades de forma normal, la </a:t>
            </a:r>
            <a:r>
              <a:rPr lang="es-MX" b="1" dirty="0"/>
              <a:t>higiene</a:t>
            </a:r>
            <a:r>
              <a:rPr lang="es-MX" dirty="0"/>
              <a:t> en general es buena, de igual manera la </a:t>
            </a:r>
            <a:r>
              <a:rPr lang="es-MX" b="1" dirty="0"/>
              <a:t>higiene en sanitarios </a:t>
            </a:r>
            <a:r>
              <a:rPr lang="es-MX" dirty="0"/>
              <a:t>pero con oportunidad a mejorar, en relación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buen porcentaje, así como también la </a:t>
            </a:r>
            <a:r>
              <a:rPr lang="es-MX" b="1" dirty="0"/>
              <a:t>información que se recibe de las comisiones de seguridad e higiene </a:t>
            </a:r>
            <a:r>
              <a:rPr lang="es-MX" dirty="0"/>
              <a:t>además de contar con oportunidad de mejorar. </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BBF94E06-D55B-476A-853A-25D055FBA99C}"/>
              </a:ext>
            </a:extLst>
          </p:cNvPr>
          <p:cNvGraphicFramePr>
            <a:graphicFrameLocks/>
          </p:cNvGraphicFramePr>
          <p:nvPr>
            <p:extLst>
              <p:ext uri="{D42A27DB-BD31-4B8C-83A1-F6EECF244321}">
                <p14:modId xmlns:p14="http://schemas.microsoft.com/office/powerpoint/2010/main" val="1656123467"/>
              </p:ext>
            </p:extLst>
          </p:nvPr>
        </p:nvGraphicFramePr>
        <p:xfrm>
          <a:off x="1128941" y="2061483"/>
          <a:ext cx="7691530" cy="25916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AA5E352D-C5AB-4C1B-9470-7462AF960858}"/>
              </a:ext>
            </a:extLst>
          </p:cNvPr>
          <p:cNvGraphicFramePr>
            <a:graphicFrameLocks/>
          </p:cNvGraphicFramePr>
          <p:nvPr>
            <p:extLst>
              <p:ext uri="{D42A27DB-BD31-4B8C-83A1-F6EECF244321}">
                <p14:modId xmlns:p14="http://schemas.microsoft.com/office/powerpoint/2010/main" val="3467623683"/>
              </p:ext>
            </p:extLst>
          </p:nvPr>
        </p:nvGraphicFramePr>
        <p:xfrm>
          <a:off x="2286000" y="2060801"/>
          <a:ext cx="4572000" cy="2736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3" name="Gráfico 22">
            <a:extLst>
              <a:ext uri="{FF2B5EF4-FFF2-40B4-BE49-F238E27FC236}">
                <a16:creationId xmlns:a16="http://schemas.microsoft.com/office/drawing/2014/main" id="{3623F841-13B0-4CC3-A5BC-89DE48E47A4F}"/>
              </a:ext>
            </a:extLst>
          </p:cNvPr>
          <p:cNvGraphicFramePr>
            <a:graphicFrameLocks/>
          </p:cNvGraphicFramePr>
          <p:nvPr>
            <p:extLst>
              <p:ext uri="{D42A27DB-BD31-4B8C-83A1-F6EECF244321}">
                <p14:modId xmlns:p14="http://schemas.microsoft.com/office/powerpoint/2010/main" val="3179209829"/>
              </p:ext>
            </p:extLst>
          </p:nvPr>
        </p:nvGraphicFramePr>
        <p:xfrm>
          <a:off x="2286000" y="2060801"/>
          <a:ext cx="4572000" cy="2736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2F4D454A-9836-4DE1-B193-53FBD83351B2}"/>
              </a:ext>
            </a:extLst>
          </p:cNvPr>
          <p:cNvGraphicFramePr>
            <a:graphicFrameLocks/>
          </p:cNvGraphicFramePr>
          <p:nvPr>
            <p:extLst>
              <p:ext uri="{D42A27DB-BD31-4B8C-83A1-F6EECF244321}">
                <p14:modId xmlns:p14="http://schemas.microsoft.com/office/powerpoint/2010/main" val="3874593283"/>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ráfico 22">
            <a:extLst>
              <a:ext uri="{FF2B5EF4-FFF2-40B4-BE49-F238E27FC236}">
                <a16:creationId xmlns:a16="http://schemas.microsoft.com/office/drawing/2014/main" id="{5DEBCD6B-BB01-46A7-A56C-69FE0E88D00E}"/>
              </a:ext>
            </a:extLst>
          </p:cNvPr>
          <p:cNvGraphicFramePr>
            <a:graphicFrameLocks/>
          </p:cNvGraphicFramePr>
          <p:nvPr>
            <p:extLst>
              <p:ext uri="{D42A27DB-BD31-4B8C-83A1-F6EECF244321}">
                <p14:modId xmlns:p14="http://schemas.microsoft.com/office/powerpoint/2010/main" val="1090138610"/>
              </p:ext>
            </p:extLst>
          </p:nvPr>
        </p:nvGraphicFramePr>
        <p:xfrm>
          <a:off x="2286000" y="2063523"/>
          <a:ext cx="4572000" cy="27309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07EFD850-D3B6-46C8-8F61-838CCD9BF73A}"/>
              </a:ext>
            </a:extLst>
          </p:cNvPr>
          <p:cNvGraphicFramePr>
            <a:graphicFrameLocks/>
          </p:cNvGraphicFramePr>
          <p:nvPr>
            <p:extLst>
              <p:ext uri="{D42A27DB-BD31-4B8C-83A1-F6EECF244321}">
                <p14:modId xmlns:p14="http://schemas.microsoft.com/office/powerpoint/2010/main" val="1806303199"/>
              </p:ext>
            </p:extLst>
          </p:nvPr>
        </p:nvGraphicFramePr>
        <p:xfrm>
          <a:off x="2286000" y="2060802"/>
          <a:ext cx="4572000" cy="2736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6" name="Gráfico 25">
            <a:extLst>
              <a:ext uri="{FF2B5EF4-FFF2-40B4-BE49-F238E27FC236}">
                <a16:creationId xmlns:a16="http://schemas.microsoft.com/office/drawing/2014/main" id="{CF12D8A4-4AEC-40C1-8F65-07FA90510CAF}"/>
              </a:ext>
            </a:extLst>
          </p:cNvPr>
          <p:cNvGraphicFramePr>
            <a:graphicFrameLocks/>
          </p:cNvGraphicFramePr>
          <p:nvPr>
            <p:extLst>
              <p:ext uri="{D42A27DB-BD31-4B8C-83A1-F6EECF244321}">
                <p14:modId xmlns:p14="http://schemas.microsoft.com/office/powerpoint/2010/main" val="1570603143"/>
              </p:ext>
            </p:extLst>
          </p:nvPr>
        </p:nvGraphicFramePr>
        <p:xfrm>
          <a:off x="2286000" y="2075769"/>
          <a:ext cx="4572000" cy="27064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720746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1979C68E-6AD8-48E5-9438-967ABE97529E}"/>
              </a:ext>
            </a:extLst>
          </p:cNvPr>
          <p:cNvGraphicFramePr>
            <a:graphicFrameLocks/>
          </p:cNvGraphicFramePr>
          <p:nvPr>
            <p:extLst>
              <p:ext uri="{D42A27DB-BD31-4B8C-83A1-F6EECF244321}">
                <p14:modId xmlns:p14="http://schemas.microsoft.com/office/powerpoint/2010/main" val="2560524502"/>
              </p:ext>
            </p:extLst>
          </p:nvPr>
        </p:nvGraphicFramePr>
        <p:xfrm>
          <a:off x="2286000" y="2003652"/>
          <a:ext cx="4572000" cy="28506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casi el 65% menciona que es en algunas veces y un 5% dice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casi en su totalidad, presentándose una oportunidad de mejora ya que solo un 36% expresa que solo es en algunas ocasiones.</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 67%.</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5078313"/>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el 42% algunas veces.</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poco mas del 42% menciona que algunas veces.</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30% menciona que algunas veces.</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contando con una oportunidad a mejorar ya que el 50% indica que se le entrega en algunas veces.</a:t>
            </a:r>
          </a:p>
          <a:p>
            <a:pPr marL="285750" indent="-285750" algn="just">
              <a:buFont typeface="Arial" panose="020B0604020202020204" pitchFamily="34" charset="0"/>
              <a:buChar char="•"/>
            </a:pPr>
            <a:r>
              <a:rPr lang="es-MX" dirty="0"/>
              <a:t>De igual manera se proporciona en tiempo y forma el </a:t>
            </a:r>
            <a:r>
              <a:rPr lang="es-MX" b="1" dirty="0"/>
              <a:t>equipo o herramientas necesarias para realizar sus funciones</a:t>
            </a:r>
            <a:r>
              <a:rPr lang="es-MX" dirty="0"/>
              <a:t>, contando con oportunidad a mejorar ya que el 50% indica que se le entrega en algunas veces.</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7385723B-1C85-4668-A9C4-AB7AF7BBF2AE}"/>
              </a:ext>
            </a:extLst>
          </p:cNvPr>
          <p:cNvGraphicFramePr>
            <a:graphicFrameLocks/>
          </p:cNvGraphicFramePr>
          <p:nvPr>
            <p:extLst>
              <p:ext uri="{D42A27DB-BD31-4B8C-83A1-F6EECF244321}">
                <p14:modId xmlns:p14="http://schemas.microsoft.com/office/powerpoint/2010/main" val="1699786858"/>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2145ECA6-EEEB-4C86-A279-80902DE7D92F}"/>
              </a:ext>
            </a:extLst>
          </p:cNvPr>
          <p:cNvGraphicFramePr>
            <a:graphicFrameLocks/>
          </p:cNvGraphicFramePr>
          <p:nvPr>
            <p:extLst>
              <p:ext uri="{D42A27DB-BD31-4B8C-83A1-F6EECF244321}">
                <p14:modId xmlns:p14="http://schemas.microsoft.com/office/powerpoint/2010/main" val="1792701683"/>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575066CF-B48F-43A7-91D0-941E4EE88329}"/>
              </a:ext>
            </a:extLst>
          </p:cNvPr>
          <p:cNvGraphicFramePr>
            <a:graphicFrameLocks/>
          </p:cNvGraphicFramePr>
          <p:nvPr>
            <p:extLst>
              <p:ext uri="{D42A27DB-BD31-4B8C-83A1-F6EECF244321}">
                <p14:modId xmlns:p14="http://schemas.microsoft.com/office/powerpoint/2010/main" val="1329221909"/>
              </p:ext>
            </p:extLst>
          </p:nvPr>
        </p:nvGraphicFramePr>
        <p:xfrm>
          <a:off x="2286000" y="2063523"/>
          <a:ext cx="4572000" cy="27309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EBC19093-F92F-40DD-8238-455E82E8793F}"/>
              </a:ext>
            </a:extLst>
          </p:cNvPr>
          <p:cNvGraphicFramePr>
            <a:graphicFrameLocks/>
          </p:cNvGraphicFramePr>
          <p:nvPr>
            <p:extLst>
              <p:ext uri="{D42A27DB-BD31-4B8C-83A1-F6EECF244321}">
                <p14:modId xmlns:p14="http://schemas.microsoft.com/office/powerpoint/2010/main" val="3111320385"/>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97B9D1D8-B6D5-4F6E-B574-5DF171F4C7CE}"/>
              </a:ext>
            </a:extLst>
          </p:cNvPr>
          <p:cNvGraphicFramePr>
            <a:graphicFrameLocks/>
          </p:cNvGraphicFramePr>
          <p:nvPr>
            <p:extLst>
              <p:ext uri="{D42A27DB-BD31-4B8C-83A1-F6EECF244321}">
                <p14:modId xmlns:p14="http://schemas.microsoft.com/office/powerpoint/2010/main" val="4088335477"/>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De Agricultura</a:t>
            </a:r>
          </a:p>
        </p:txBody>
      </p:sp>
    </p:spTree>
    <p:extLst>
      <p:ext uri="{BB962C8B-B14F-4D97-AF65-F5344CB8AC3E}">
        <p14:creationId xmlns:p14="http://schemas.microsoft.com/office/powerpoint/2010/main" val="1049543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A96AFD15-1F63-44B5-96A0-C298CE0A1066}"/>
              </a:ext>
            </a:extLst>
          </p:cNvPr>
          <p:cNvGraphicFramePr>
            <a:graphicFrameLocks/>
          </p:cNvGraphicFramePr>
          <p:nvPr>
            <p:extLst>
              <p:ext uri="{D42A27DB-BD31-4B8C-83A1-F6EECF244321}">
                <p14:modId xmlns:p14="http://schemas.microsoft.com/office/powerpoint/2010/main" val="3959568026"/>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A3239015-6CB8-4EE6-B21D-596CE07CB5D1}"/>
              </a:ext>
            </a:extLst>
          </p:cNvPr>
          <p:cNvGraphicFramePr>
            <a:graphicFrameLocks/>
          </p:cNvGraphicFramePr>
          <p:nvPr>
            <p:extLst>
              <p:ext uri="{D42A27DB-BD31-4B8C-83A1-F6EECF244321}">
                <p14:modId xmlns:p14="http://schemas.microsoft.com/office/powerpoint/2010/main" val="3673342427"/>
              </p:ext>
            </p:extLst>
          </p:nvPr>
        </p:nvGraphicFramePr>
        <p:xfrm>
          <a:off x="2286000" y="2063523"/>
          <a:ext cx="4572000" cy="27309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22">
            <a:extLst>
              <a:ext uri="{FF2B5EF4-FFF2-40B4-BE49-F238E27FC236}">
                <a16:creationId xmlns:a16="http://schemas.microsoft.com/office/drawing/2014/main" id="{0F6AA38E-CBD9-4EF6-A2E2-D7054AB01D96}"/>
              </a:ext>
            </a:extLst>
          </p:cNvPr>
          <p:cNvSpPr txBox="1"/>
          <p:nvPr/>
        </p:nvSpPr>
        <p:spPr>
          <a:xfrm>
            <a:off x="2195736" y="1556792"/>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 un bajo número de </a:t>
            </a:r>
            <a:r>
              <a:rPr lang="es-MX" b="1" dirty="0"/>
              <a:t>situaciones de conflicto </a:t>
            </a:r>
            <a:r>
              <a:rPr lang="es-MX" dirty="0"/>
              <a:t>, pero que estas situaciones de </a:t>
            </a:r>
            <a:r>
              <a:rPr lang="es-MX" b="1" dirty="0"/>
              <a:t>conflicto afectan el ambiente </a:t>
            </a:r>
            <a:r>
              <a:rPr lang="es-MX" dirty="0"/>
              <a:t>de trabajo regularmente, los encuestados clasificaron la siguiente </a:t>
            </a:r>
            <a:r>
              <a:rPr lang="es-MX" b="1" dirty="0"/>
              <a:t>tipificación</a:t>
            </a:r>
            <a:r>
              <a:rPr lang="es-MX" dirty="0"/>
              <a:t> de conflictos jerarquizándolos de la siguiente manera: 1.-conflictos con Institucional, 2.-conflictos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ECB54A81-4045-4889-9370-D9A4B0DAE7CC}"/>
              </a:ext>
            </a:extLst>
          </p:cNvPr>
          <p:cNvGraphicFramePr>
            <a:graphicFrameLocks/>
          </p:cNvGraphicFramePr>
          <p:nvPr>
            <p:extLst>
              <p:ext uri="{D42A27DB-BD31-4B8C-83A1-F6EECF244321}">
                <p14:modId xmlns:p14="http://schemas.microsoft.com/office/powerpoint/2010/main" val="2158016472"/>
              </p:ext>
            </p:extLst>
          </p:nvPr>
        </p:nvGraphicFramePr>
        <p:xfrm>
          <a:off x="2204357" y="2063523"/>
          <a:ext cx="4735286" cy="27309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A1346576-E255-41C9-9DF2-494401CF4715}"/>
              </a:ext>
            </a:extLst>
          </p:cNvPr>
          <p:cNvGraphicFramePr>
            <a:graphicFrameLocks/>
          </p:cNvGraphicFramePr>
          <p:nvPr>
            <p:extLst>
              <p:ext uri="{D42A27DB-BD31-4B8C-83A1-F6EECF244321}">
                <p14:modId xmlns:p14="http://schemas.microsoft.com/office/powerpoint/2010/main" val="325135333"/>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636CBC4B-AACE-40F1-9D5F-FEBBCC6177F6}"/>
              </a:ext>
            </a:extLst>
          </p:cNvPr>
          <p:cNvGraphicFramePr>
            <a:graphicFrameLocks/>
          </p:cNvGraphicFramePr>
          <p:nvPr>
            <p:extLst>
              <p:ext uri="{D42A27DB-BD31-4B8C-83A1-F6EECF244321}">
                <p14:modId xmlns:p14="http://schemas.microsoft.com/office/powerpoint/2010/main" val="3353400868"/>
              </p:ext>
            </p:extLst>
          </p:nvPr>
        </p:nvGraphicFramePr>
        <p:xfrm>
          <a:off x="2204357" y="2063523"/>
          <a:ext cx="4735286" cy="27309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65F1D012-EC3A-4D70-82BA-EB0208606868}"/>
              </a:ext>
            </a:extLst>
          </p:cNvPr>
          <p:cNvGraphicFramePr>
            <a:graphicFrameLocks/>
          </p:cNvGraphicFramePr>
          <p:nvPr>
            <p:extLst>
              <p:ext uri="{D42A27DB-BD31-4B8C-83A1-F6EECF244321}">
                <p14:modId xmlns:p14="http://schemas.microsoft.com/office/powerpoint/2010/main" val="1440586049"/>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E59D648B-71BC-4330-A2A5-373938B77EB9}"/>
              </a:ext>
            </a:extLst>
          </p:cNvPr>
          <p:cNvGraphicFramePr>
            <a:graphicFrameLocks/>
          </p:cNvGraphicFramePr>
          <p:nvPr>
            <p:extLst>
              <p:ext uri="{D42A27DB-BD31-4B8C-83A1-F6EECF244321}">
                <p14:modId xmlns:p14="http://schemas.microsoft.com/office/powerpoint/2010/main" val="2449890480"/>
              </p:ext>
            </p:extLst>
          </p:nvPr>
        </p:nvGraphicFramePr>
        <p:xfrm>
          <a:off x="2204357" y="2060802"/>
          <a:ext cx="4735286" cy="2736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50F9441A-EE58-4620-8B3D-11D74199DE46}"/>
              </a:ext>
            </a:extLst>
          </p:cNvPr>
          <p:cNvGraphicFramePr>
            <a:graphicFrameLocks/>
          </p:cNvGraphicFramePr>
          <p:nvPr>
            <p:extLst>
              <p:ext uri="{D42A27DB-BD31-4B8C-83A1-F6EECF244321}">
                <p14:modId xmlns:p14="http://schemas.microsoft.com/office/powerpoint/2010/main" val="516521323"/>
              </p:ext>
            </p:extLst>
          </p:nvPr>
        </p:nvGraphicFramePr>
        <p:xfrm>
          <a:off x="2286000" y="2063523"/>
          <a:ext cx="4572000" cy="27309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271047378"/>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39309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7A60C3C0-D647-4AA5-A520-06CF9FB07E7A}"/>
              </a:ext>
            </a:extLst>
          </p:cNvPr>
          <p:cNvGraphicFramePr>
            <a:graphicFrameLocks/>
          </p:cNvGraphicFramePr>
          <p:nvPr>
            <p:extLst>
              <p:ext uri="{D42A27DB-BD31-4B8C-83A1-F6EECF244321}">
                <p14:modId xmlns:p14="http://schemas.microsoft.com/office/powerpoint/2010/main" val="931721020"/>
              </p:ext>
            </p:extLst>
          </p:nvPr>
        </p:nvGraphicFramePr>
        <p:xfrm>
          <a:off x="2204357" y="2063523"/>
          <a:ext cx="4735286" cy="27309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20" name="CuadroTexto 19">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 </a:t>
            </a:r>
            <a:r>
              <a:rPr lang="es-MX" dirty="0"/>
              <a:t>de forma regular,</a:t>
            </a:r>
            <a:r>
              <a:rPr lang="es-MX" b="1" dirty="0"/>
              <a:t> </a:t>
            </a:r>
            <a:r>
              <a:rPr lang="es-MX" dirty="0"/>
              <a:t>además de expresarse que </a:t>
            </a:r>
            <a:r>
              <a:rPr lang="es-MX" b="1" dirty="0"/>
              <a:t>consideradas las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B76A589A-56F5-4EBD-AA65-85DED2775CAF}"/>
              </a:ext>
            </a:extLst>
          </p:cNvPr>
          <p:cNvGraphicFramePr>
            <a:graphicFrameLocks/>
          </p:cNvGraphicFramePr>
          <p:nvPr>
            <p:extLst>
              <p:ext uri="{D42A27DB-BD31-4B8C-83A1-F6EECF244321}">
                <p14:modId xmlns:p14="http://schemas.microsoft.com/office/powerpoint/2010/main" val="4233864239"/>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FF5E3126-5B1C-4207-98E2-B2E2728975CA}"/>
              </a:ext>
            </a:extLst>
          </p:cNvPr>
          <p:cNvGraphicFramePr>
            <a:graphicFrameLocks/>
          </p:cNvGraphicFramePr>
          <p:nvPr>
            <p:extLst>
              <p:ext uri="{D42A27DB-BD31-4B8C-83A1-F6EECF244321}">
                <p14:modId xmlns:p14="http://schemas.microsoft.com/office/powerpoint/2010/main" val="1204620598"/>
              </p:ext>
            </p:extLst>
          </p:nvPr>
        </p:nvGraphicFramePr>
        <p:xfrm>
          <a:off x="2204357" y="2062162"/>
          <a:ext cx="4735286" cy="27336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57174E3E-4D8B-4144-BBD0-F5077883C3DB}"/>
              </a:ext>
            </a:extLst>
          </p:cNvPr>
          <p:cNvGraphicFramePr>
            <a:graphicFrameLocks/>
          </p:cNvGraphicFramePr>
          <p:nvPr>
            <p:extLst>
              <p:ext uri="{D42A27DB-BD31-4B8C-83A1-F6EECF244321}">
                <p14:modId xmlns:p14="http://schemas.microsoft.com/office/powerpoint/2010/main" val="1185355064"/>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EA474887-AFC0-46DF-A2FA-2DFD21B170C0}"/>
              </a:ext>
            </a:extLst>
          </p:cNvPr>
          <p:cNvGraphicFramePr>
            <a:graphicFrameLocks/>
          </p:cNvGraphicFramePr>
          <p:nvPr>
            <p:extLst>
              <p:ext uri="{D42A27DB-BD31-4B8C-83A1-F6EECF244321}">
                <p14:modId xmlns:p14="http://schemas.microsoft.com/office/powerpoint/2010/main" val="1930535668"/>
              </p:ext>
            </p:extLst>
          </p:nvPr>
        </p:nvGraphicFramePr>
        <p:xfrm>
          <a:off x="2204357" y="2042432"/>
          <a:ext cx="4735286" cy="27731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BEE1F28B-756F-411A-92AA-42FBE2CF0156}"/>
              </a:ext>
            </a:extLst>
          </p:cNvPr>
          <p:cNvGraphicFramePr>
            <a:graphicFrameLocks/>
          </p:cNvGraphicFramePr>
          <p:nvPr>
            <p:extLst>
              <p:ext uri="{D42A27DB-BD31-4B8C-83A1-F6EECF244321}">
                <p14:modId xmlns:p14="http://schemas.microsoft.com/office/powerpoint/2010/main" val="2404727881"/>
              </p:ext>
            </p:extLst>
          </p:nvPr>
        </p:nvGraphicFramePr>
        <p:xfrm>
          <a:off x="2286000" y="2064204"/>
          <a:ext cx="4572000" cy="27295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196139A4-2F3B-4552-BC83-8BB3256E717A}"/>
              </a:ext>
            </a:extLst>
          </p:cNvPr>
          <p:cNvGraphicFramePr>
            <a:graphicFrameLocks/>
          </p:cNvGraphicFramePr>
          <p:nvPr>
            <p:extLst>
              <p:ext uri="{D42A27DB-BD31-4B8C-83A1-F6EECF244321}">
                <p14:modId xmlns:p14="http://schemas.microsoft.com/office/powerpoint/2010/main" val="2139765058"/>
              </p:ext>
            </p:extLst>
          </p:nvPr>
        </p:nvGraphicFramePr>
        <p:xfrm>
          <a:off x="2204357" y="2061482"/>
          <a:ext cx="4735286"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146C6179-985B-48FF-BBBD-2CE9A04575E2}"/>
              </a:ext>
            </a:extLst>
          </p:cNvPr>
          <p:cNvGraphicFramePr>
            <a:graphicFrameLocks/>
          </p:cNvGraphicFramePr>
          <p:nvPr>
            <p:extLst>
              <p:ext uri="{D42A27DB-BD31-4B8C-83A1-F6EECF244321}">
                <p14:modId xmlns:p14="http://schemas.microsoft.com/office/powerpoint/2010/main" val="2675686772"/>
              </p:ext>
            </p:extLst>
          </p:nvPr>
        </p:nvGraphicFramePr>
        <p:xfrm>
          <a:off x="2286000" y="2058080"/>
          <a:ext cx="4572000" cy="27418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22">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3775325619"/>
              </p:ext>
            </p:extLst>
          </p:nvPr>
        </p:nvGraphicFramePr>
        <p:xfrm>
          <a:off x="535743" y="3296551"/>
          <a:ext cx="3254765" cy="21045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áfico 23">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903805482"/>
              </p:ext>
            </p:extLst>
          </p:nvPr>
        </p:nvGraphicFramePr>
        <p:xfrm>
          <a:off x="2180090" y="4457013"/>
          <a:ext cx="3283566" cy="21125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Gráfico 25">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4184348722"/>
              </p:ext>
            </p:extLst>
          </p:nvPr>
        </p:nvGraphicFramePr>
        <p:xfrm>
          <a:off x="4036779" y="3350121"/>
          <a:ext cx="3254765" cy="210457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Gráfico 26">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1382563930"/>
              </p:ext>
            </p:extLst>
          </p:nvPr>
        </p:nvGraphicFramePr>
        <p:xfrm>
          <a:off x="5604578" y="4449531"/>
          <a:ext cx="3254765" cy="210457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635376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90C385B2-E498-4B7D-BECD-37466C975485}"/>
              </a:ext>
            </a:extLst>
          </p:cNvPr>
          <p:cNvGraphicFramePr>
            <a:graphicFrameLocks/>
          </p:cNvGraphicFramePr>
          <p:nvPr>
            <p:extLst>
              <p:ext uri="{D42A27DB-BD31-4B8C-83A1-F6EECF244321}">
                <p14:modId xmlns:p14="http://schemas.microsoft.com/office/powerpoint/2010/main" val="1497650181"/>
              </p:ext>
            </p:extLst>
          </p:nvPr>
        </p:nvGraphicFramePr>
        <p:xfrm>
          <a:off x="2204357" y="2058760"/>
          <a:ext cx="4735286"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7" name="Gráfico 26">
            <a:extLst>
              <a:ext uri="{FF2B5EF4-FFF2-40B4-BE49-F238E27FC236}">
                <a16:creationId xmlns:a16="http://schemas.microsoft.com/office/drawing/2014/main" id="{4E8B5D23-0403-45F2-A97C-E4A3D2EEE51C}"/>
              </a:ext>
            </a:extLst>
          </p:cNvPr>
          <p:cNvGraphicFramePr>
            <a:graphicFrameLocks/>
          </p:cNvGraphicFramePr>
          <p:nvPr>
            <p:extLst>
              <p:ext uri="{D42A27DB-BD31-4B8C-83A1-F6EECF244321}">
                <p14:modId xmlns:p14="http://schemas.microsoft.com/office/powerpoint/2010/main" val="2151450848"/>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22">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más del 92% de los que contestaron la encuesta no consideran algún posible </a:t>
            </a:r>
            <a:r>
              <a:rPr lang="es-MX" b="1" dirty="0"/>
              <a:t>cambio de área</a:t>
            </a:r>
            <a:r>
              <a:rPr lang="es-MX" dirty="0"/>
              <a:t>,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mas del 42%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11% no ha sido convocado, en un buen porcentaje se dice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BC0C598E-6B16-478B-8D53-BC96514309EC}"/>
              </a:ext>
            </a:extLst>
          </p:cNvPr>
          <p:cNvGraphicFramePr>
            <a:graphicFrameLocks/>
          </p:cNvGraphicFramePr>
          <p:nvPr>
            <p:extLst>
              <p:ext uri="{D42A27DB-BD31-4B8C-83A1-F6EECF244321}">
                <p14:modId xmlns:p14="http://schemas.microsoft.com/office/powerpoint/2010/main" val="2051342441"/>
              </p:ext>
            </p:extLst>
          </p:nvPr>
        </p:nvGraphicFramePr>
        <p:xfrm>
          <a:off x="2204357" y="2061482"/>
          <a:ext cx="4735286"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id="{B3754978-FB56-4398-BB90-05E10025D600}"/>
              </a:ext>
            </a:extLst>
          </p:cNvPr>
          <p:cNvGraphicFramePr>
            <a:graphicFrameLocks/>
          </p:cNvGraphicFramePr>
          <p:nvPr>
            <p:extLst>
              <p:ext uri="{D42A27DB-BD31-4B8C-83A1-F6EECF244321}">
                <p14:modId xmlns:p14="http://schemas.microsoft.com/office/powerpoint/2010/main" val="1364947031"/>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6BA78BB2-484C-4587-BACF-E8ED287C0596}"/>
              </a:ext>
            </a:extLst>
          </p:cNvPr>
          <p:cNvGraphicFramePr>
            <a:graphicFrameLocks/>
          </p:cNvGraphicFramePr>
          <p:nvPr>
            <p:extLst>
              <p:ext uri="{D42A27DB-BD31-4B8C-83A1-F6EECF244321}">
                <p14:modId xmlns:p14="http://schemas.microsoft.com/office/powerpoint/2010/main" val="4057892449"/>
              </p:ext>
            </p:extLst>
          </p:nvPr>
        </p:nvGraphicFramePr>
        <p:xfrm>
          <a:off x="2204357" y="2058761"/>
          <a:ext cx="4735286"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907704" y="5493967"/>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FA5EC6CD-33D7-4172-96C6-DF5AB65ADDCA}"/>
              </a:ext>
            </a:extLst>
          </p:cNvPr>
          <p:cNvGraphicFramePr>
            <a:graphicFrameLocks/>
          </p:cNvGraphicFramePr>
          <p:nvPr>
            <p:extLst>
              <p:ext uri="{D42A27DB-BD31-4B8C-83A1-F6EECF244321}">
                <p14:modId xmlns:p14="http://schemas.microsoft.com/office/powerpoint/2010/main" val="3835951370"/>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1D2F43D4-80FF-4AAB-9406-7C4F49AC4EA1}"/>
              </a:ext>
            </a:extLst>
          </p:cNvPr>
          <p:cNvGraphicFramePr>
            <a:graphicFrameLocks/>
          </p:cNvGraphicFramePr>
          <p:nvPr>
            <p:extLst>
              <p:ext uri="{D42A27DB-BD31-4B8C-83A1-F6EECF244321}">
                <p14:modId xmlns:p14="http://schemas.microsoft.com/office/powerpoint/2010/main" val="2199205376"/>
              </p:ext>
            </p:extLst>
          </p:nvPr>
        </p:nvGraphicFramePr>
        <p:xfrm>
          <a:off x="2204357" y="2059441"/>
          <a:ext cx="4735286" cy="27391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B82C9B62-3C6D-48C1-B49F-5B3E2BE58BC4}"/>
              </a:ext>
            </a:extLst>
          </p:cNvPr>
          <p:cNvGraphicFramePr>
            <a:graphicFrameLocks/>
          </p:cNvGraphicFramePr>
          <p:nvPr>
            <p:extLst>
              <p:ext uri="{D42A27DB-BD31-4B8C-83A1-F6EECF244321}">
                <p14:modId xmlns:p14="http://schemas.microsoft.com/office/powerpoint/2010/main" val="588012413"/>
              </p:ext>
            </p:extLst>
          </p:nvPr>
        </p:nvGraphicFramePr>
        <p:xfrm>
          <a:off x="2286000" y="2059441"/>
          <a:ext cx="4572000" cy="27391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28595875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D8918139-7689-46B9-A4B3-BA03A0A340A1}"/>
              </a:ext>
            </a:extLst>
          </p:cNvPr>
          <p:cNvGraphicFramePr>
            <a:graphicFrameLocks/>
          </p:cNvGraphicFramePr>
          <p:nvPr>
            <p:extLst>
              <p:ext uri="{D42A27DB-BD31-4B8C-83A1-F6EECF244321}">
                <p14:modId xmlns:p14="http://schemas.microsoft.com/office/powerpoint/2010/main" val="4072650957"/>
              </p:ext>
            </p:extLst>
          </p:nvPr>
        </p:nvGraphicFramePr>
        <p:xfrm>
          <a:off x="2204357" y="2058760"/>
          <a:ext cx="4735286"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975CDA2F-2B7C-411E-80E3-8FF7D612A2F5}"/>
              </a:ext>
            </a:extLst>
          </p:cNvPr>
          <p:cNvGraphicFramePr>
            <a:graphicFrameLocks/>
          </p:cNvGraphicFramePr>
          <p:nvPr>
            <p:extLst>
              <p:ext uri="{D42A27DB-BD31-4B8C-83A1-F6EECF244321}">
                <p14:modId xmlns:p14="http://schemas.microsoft.com/office/powerpoint/2010/main" val="1841022084"/>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70CC6356-9DD4-4813-9489-B1F68F4B20A5}"/>
              </a:ext>
            </a:extLst>
          </p:cNvPr>
          <p:cNvGraphicFramePr>
            <a:graphicFrameLocks/>
          </p:cNvGraphicFramePr>
          <p:nvPr>
            <p:extLst>
              <p:ext uri="{D42A27DB-BD31-4B8C-83A1-F6EECF244321}">
                <p14:modId xmlns:p14="http://schemas.microsoft.com/office/powerpoint/2010/main" val="1862946858"/>
              </p:ext>
            </p:extLst>
          </p:nvPr>
        </p:nvGraphicFramePr>
        <p:xfrm>
          <a:off x="2204357" y="2061482"/>
          <a:ext cx="4735286"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5" name="Gráfico 24">
            <a:extLst>
              <a:ext uri="{FF2B5EF4-FFF2-40B4-BE49-F238E27FC236}">
                <a16:creationId xmlns:a16="http://schemas.microsoft.com/office/drawing/2014/main" id="{D63F139F-D0E3-4003-A414-D024D2CC3F0C}"/>
              </a:ext>
            </a:extLst>
          </p:cNvPr>
          <p:cNvGraphicFramePr>
            <a:graphicFrameLocks/>
          </p:cNvGraphicFramePr>
          <p:nvPr>
            <p:extLst>
              <p:ext uri="{D42A27DB-BD31-4B8C-83A1-F6EECF244321}">
                <p14:modId xmlns:p14="http://schemas.microsoft.com/office/powerpoint/2010/main" val="2297505924"/>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19">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62%</a:t>
            </a:r>
          </a:p>
          <a:p>
            <a:pPr marL="742950" lvl="1" indent="-285750" algn="just">
              <a:buFont typeface="Arial" panose="020B0604020202020204" pitchFamily="34" charset="0"/>
              <a:buChar char="•"/>
            </a:pPr>
            <a:r>
              <a:rPr lang="es-MX" b="1" dirty="0"/>
              <a:t>Olores desagradables </a:t>
            </a:r>
            <a:r>
              <a:rPr lang="es-MX" dirty="0"/>
              <a:t>en un </a:t>
            </a:r>
            <a:r>
              <a:rPr lang="es-MX" b="1" dirty="0"/>
              <a:t>59%</a:t>
            </a:r>
          </a:p>
          <a:p>
            <a:pPr marL="742950" lvl="1" indent="-285750" algn="just">
              <a:buFont typeface="Arial" panose="020B0604020202020204" pitchFamily="34" charset="0"/>
              <a:buChar char="•"/>
            </a:pPr>
            <a:r>
              <a:rPr lang="es-MX" b="1" dirty="0"/>
              <a:t>Plagas</a:t>
            </a:r>
            <a:r>
              <a:rPr lang="es-MX" dirty="0"/>
              <a:t> en un </a:t>
            </a:r>
            <a:r>
              <a:rPr lang="es-MX" b="1" dirty="0"/>
              <a:t>50%</a:t>
            </a:r>
          </a:p>
          <a:p>
            <a:pPr marL="742950" lvl="1" indent="-285750" algn="just">
              <a:buFont typeface="Arial" panose="020B0604020202020204" pitchFamily="34" charset="0"/>
              <a:buChar char="•"/>
            </a:pPr>
            <a:r>
              <a:rPr lang="es-MX" b="1" dirty="0"/>
              <a:t>Agua estancada </a:t>
            </a:r>
            <a:r>
              <a:rPr lang="es-MX" dirty="0"/>
              <a:t>en un </a:t>
            </a:r>
            <a:r>
              <a:rPr lang="es-MX" b="1" dirty="0"/>
              <a:t>69%</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69%</a:t>
            </a:r>
          </a:p>
          <a:p>
            <a:pPr marL="742950" lvl="1" indent="-285750" algn="just">
              <a:buFont typeface="Arial" panose="020B0604020202020204" pitchFamily="34" charset="0"/>
              <a:buChar char="•"/>
            </a:pPr>
            <a:r>
              <a:rPr lang="es-MX" b="1" dirty="0"/>
              <a:t>Insumos</a:t>
            </a:r>
            <a:r>
              <a:rPr lang="es-MX" dirty="0"/>
              <a:t> en un </a:t>
            </a:r>
            <a:r>
              <a:rPr lang="es-MX" b="1" dirty="0"/>
              <a:t>67%</a:t>
            </a:r>
          </a:p>
          <a:p>
            <a:pPr marL="742950" lvl="1" indent="-285750" algn="just">
              <a:buFont typeface="Arial" panose="020B0604020202020204" pitchFamily="34" charset="0"/>
              <a:buChar char="•"/>
            </a:pPr>
            <a:r>
              <a:rPr lang="es-MX" b="1" dirty="0"/>
              <a:t>Energía eléctrica </a:t>
            </a:r>
            <a:r>
              <a:rPr lang="es-MX" dirty="0"/>
              <a:t>en un </a:t>
            </a:r>
            <a:r>
              <a:rPr lang="es-MX" b="1" dirty="0"/>
              <a:t>61%</a:t>
            </a:r>
          </a:p>
          <a:p>
            <a:pPr marL="742950" lvl="1" indent="-285750" algn="just">
              <a:buFont typeface="Arial" panose="020B0604020202020204" pitchFamily="34" charset="0"/>
              <a:buChar char="•"/>
            </a:pPr>
            <a:r>
              <a:rPr lang="es-MX" b="1" dirty="0"/>
              <a:t>Desechos</a:t>
            </a:r>
            <a:r>
              <a:rPr lang="es-MX" dirty="0"/>
              <a:t> en un </a:t>
            </a:r>
            <a:r>
              <a:rPr lang="es-MX" b="1" dirty="0"/>
              <a:t>58%</a:t>
            </a:r>
          </a:p>
          <a:p>
            <a:pPr marL="742950" lvl="1" indent="-285750" algn="just">
              <a:buFont typeface="Arial" panose="020B0604020202020204" pitchFamily="34" charset="0"/>
              <a:buChar char="•"/>
            </a:pPr>
            <a:r>
              <a:rPr lang="es-MX" b="1" dirty="0"/>
              <a:t>Áreas verdes </a:t>
            </a:r>
            <a:r>
              <a:rPr lang="es-MX" dirty="0"/>
              <a:t>en </a:t>
            </a:r>
            <a:r>
              <a:rPr lang="es-MX"/>
              <a:t>un </a:t>
            </a:r>
            <a:r>
              <a:rPr lang="es-MX" b="1"/>
              <a:t>92%</a:t>
            </a:r>
            <a:endParaRPr lang="es-MX" b="1" dirty="0"/>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5349571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6911</TotalTime>
  <Words>4118</Words>
  <Application>Microsoft Office PowerPoint</Application>
  <PresentationFormat>Presentación en pantalla (4:3)</PresentationFormat>
  <Paragraphs>514</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499</cp:revision>
  <dcterms:created xsi:type="dcterms:W3CDTF">2019-02-18T18:05:13Z</dcterms:created>
  <dcterms:modified xsi:type="dcterms:W3CDTF">2021-10-22T18:21:50Z</dcterms:modified>
</cp:coreProperties>
</file>