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9.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0.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1.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7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3.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5" r:id="rId3"/>
    <p:sldId id="413" r:id="rId4"/>
    <p:sldId id="414" r:id="rId5"/>
    <p:sldId id="415" r:id="rId6"/>
    <p:sldId id="417" r:id="rId7"/>
    <p:sldId id="424" r:id="rId8"/>
    <p:sldId id="418" r:id="rId9"/>
    <p:sldId id="419" r:id="rId10"/>
    <p:sldId id="420" r:id="rId11"/>
    <p:sldId id="421" r:id="rId12"/>
    <p:sldId id="422" r:id="rId13"/>
    <p:sldId id="423"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29" autoAdjust="0"/>
  </p:normalViewPr>
  <p:slideViewPr>
    <p:cSldViewPr>
      <p:cViewPr varScale="1">
        <p:scale>
          <a:sx n="71" d="100"/>
          <a:sy n="71" d="100"/>
        </p:scale>
        <p:origin x="54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'203-IXTLAN'!$B$3:$B$4</c:f>
              <c:strCache>
                <c:ptCount val="2"/>
                <c:pt idx="0">
                  <c:v>SI</c:v>
                </c:pt>
                <c:pt idx="1">
                  <c:v>NO</c:v>
                </c:pt>
              </c:strCache>
            </c:strRef>
          </c:cat>
          <c:val>
            <c:numRef>
              <c:f>'203-IXTLAN'!$E$3:$E$4</c:f>
              <c:numCache>
                <c:formatCode>0</c:formatCode>
                <c:ptCount val="2"/>
                <c:pt idx="0">
                  <c:v>97.872340425531917</c:v>
                </c:pt>
                <c:pt idx="1">
                  <c:v>2.1276595744680851</c:v>
                </c:pt>
              </c:numCache>
            </c:numRef>
          </c:val>
          <c:extLst>
            <c:ext xmlns:c16="http://schemas.microsoft.com/office/drawing/2014/chart" uri="{C3380CC4-5D6E-409C-BE32-E72D297353CC}">
              <c16:uniqueId val="{00000000-FFAC-424B-B5A0-8BB4D2E23611}"/>
            </c:ext>
          </c:extLst>
        </c:ser>
        <c:dLbls>
          <c:showLegendKey val="0"/>
          <c:showVal val="0"/>
          <c:showCatName val="0"/>
          <c:showSerName val="0"/>
          <c:showPercent val="0"/>
          <c:showBubbleSize val="0"/>
        </c:dLbls>
        <c:gapWidth val="100"/>
        <c:overlap val="-24"/>
        <c:axId val="537846072"/>
        <c:axId val="537847992"/>
      </c:barChart>
      <c:catAx>
        <c:axId val="537846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47992"/>
        <c:crosses val="autoZero"/>
        <c:auto val="1"/>
        <c:lblAlgn val="ctr"/>
        <c:lblOffset val="100"/>
        <c:noMultiLvlLbl val="0"/>
      </c:catAx>
      <c:valAx>
        <c:axId val="537847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46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('203-IXTLAN'!$B$9,'203-IXTLAN'!$B$17,'203-IXTLAN'!$B$26)</c:f>
              <c:strCache>
                <c:ptCount val="3"/>
                <c:pt idx="0">
                  <c:v>ESCUDO</c:v>
                </c:pt>
                <c:pt idx="1">
                  <c:v>LEMA</c:v>
                </c:pt>
                <c:pt idx="2">
                  <c:v>HISTORIA</c:v>
                </c:pt>
              </c:strCache>
            </c:strRef>
          </c:cat>
          <c:val>
            <c:numRef>
              <c:f>('203-IXTLAN'!$E$9,'203-IXTLAN'!$E$17,'203-IXTLAN'!$E$26)</c:f>
              <c:numCache>
                <c:formatCode>0</c:formatCode>
                <c:ptCount val="3"/>
                <c:pt idx="0">
                  <c:v>61.702127659574465</c:v>
                </c:pt>
                <c:pt idx="1">
                  <c:v>38.297872340425535</c:v>
                </c:pt>
                <c:pt idx="2">
                  <c:v>31.914893617021278</c:v>
                </c:pt>
              </c:numCache>
            </c:numRef>
          </c:val>
          <c:extLst>
            <c:ext xmlns:c16="http://schemas.microsoft.com/office/drawing/2014/chart" uri="{C3380CC4-5D6E-409C-BE32-E72D297353CC}">
              <c16:uniqueId val="{00000000-148E-480D-A723-0201958CB486}"/>
            </c:ext>
          </c:extLst>
        </c:ser>
        <c:dLbls>
          <c:showLegendKey val="0"/>
          <c:showVal val="0"/>
          <c:showCatName val="0"/>
          <c:showSerName val="0"/>
          <c:showPercent val="0"/>
          <c:showBubbleSize val="0"/>
        </c:dLbls>
        <c:gapWidth val="100"/>
        <c:overlap val="-24"/>
        <c:axId val="480482032"/>
        <c:axId val="480503792"/>
      </c:barChart>
      <c:catAx>
        <c:axId val="48048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503792"/>
        <c:crosses val="autoZero"/>
        <c:auto val="1"/>
        <c:lblAlgn val="ctr"/>
        <c:lblOffset val="100"/>
        <c:noMultiLvlLbl val="0"/>
      </c:catAx>
      <c:valAx>
        <c:axId val="480503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48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'203-IXTLAN'!$B$33:$B$34</c:f>
              <c:strCache>
                <c:ptCount val="2"/>
                <c:pt idx="0">
                  <c:v>SI</c:v>
                </c:pt>
                <c:pt idx="1">
                  <c:v>NO</c:v>
                </c:pt>
              </c:strCache>
            </c:strRef>
          </c:cat>
          <c:val>
            <c:numRef>
              <c:f>'203-IXTLAN'!$E$33:$E$34</c:f>
              <c:numCache>
                <c:formatCode>0</c:formatCode>
                <c:ptCount val="2"/>
                <c:pt idx="0">
                  <c:v>68.085106382978722</c:v>
                </c:pt>
                <c:pt idx="1">
                  <c:v>31.914893617021278</c:v>
                </c:pt>
              </c:numCache>
            </c:numRef>
          </c:val>
          <c:extLst>
            <c:ext xmlns:c16="http://schemas.microsoft.com/office/drawing/2014/chart" uri="{C3380CC4-5D6E-409C-BE32-E72D297353CC}">
              <c16:uniqueId val="{00000000-639A-4AC9-9F40-694BC67A1E3C}"/>
            </c:ext>
          </c:extLst>
        </c:ser>
        <c:dLbls>
          <c:showLegendKey val="0"/>
          <c:showVal val="0"/>
          <c:showCatName val="0"/>
          <c:showSerName val="0"/>
          <c:showPercent val="0"/>
          <c:showBubbleSize val="0"/>
        </c:dLbls>
        <c:gapWidth val="100"/>
        <c:overlap val="-24"/>
        <c:axId val="388649544"/>
        <c:axId val="388649864"/>
      </c:barChart>
      <c:catAx>
        <c:axId val="38864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49864"/>
        <c:crosses val="autoZero"/>
        <c:auto val="1"/>
        <c:lblAlgn val="ctr"/>
        <c:lblOffset val="100"/>
        <c:noMultiLvlLbl val="0"/>
      </c:catAx>
      <c:valAx>
        <c:axId val="38864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4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'203-IXTLAN'!$O$51:$O$58</c:f>
              <c:strCache>
                <c:ptCount val="8"/>
                <c:pt idx="0">
                  <c:v>PROFESIONALISMO E INTEGRIDAD</c:v>
                </c:pt>
                <c:pt idx="1">
                  <c:v>LEALTAD Y COMPROMISO</c:v>
                </c:pt>
                <c:pt idx="2">
                  <c:v>RESPOSABILIDAD</c:v>
                </c:pt>
                <c:pt idx="3">
                  <c:v>CONSCIENCIA ECOLOGICA</c:v>
                </c:pt>
                <c:pt idx="4">
                  <c:v>TRANSPARENCIA Y RENDICIÓN DE CUENTAS</c:v>
                </c:pt>
                <c:pt idx="5">
                  <c:v>EQUIDAD</c:v>
                </c:pt>
                <c:pt idx="6">
                  <c:v>JUSTICIA</c:v>
                </c:pt>
                <c:pt idx="7">
                  <c:v>TOLERANCIA</c:v>
                </c:pt>
              </c:strCache>
            </c:strRef>
          </c:cat>
          <c:val>
            <c:numRef>
              <c:f>'203-IXTLAN'!$P$51:$P$58</c:f>
              <c:numCache>
                <c:formatCode>0</c:formatCode>
                <c:ptCount val="8"/>
                <c:pt idx="0">
                  <c:v>36.170212765957451</c:v>
                </c:pt>
                <c:pt idx="1">
                  <c:v>31.914893617021278</c:v>
                </c:pt>
                <c:pt idx="2">
                  <c:v>29.787234042553191</c:v>
                </c:pt>
                <c:pt idx="3">
                  <c:v>14.893617021276595</c:v>
                </c:pt>
                <c:pt idx="4">
                  <c:v>19.148936170212767</c:v>
                </c:pt>
                <c:pt idx="5">
                  <c:v>12.76595744680851</c:v>
                </c:pt>
                <c:pt idx="6">
                  <c:v>10.638297872340425</c:v>
                </c:pt>
                <c:pt idx="7">
                  <c:v>8.5106382978723403</c:v>
                </c:pt>
              </c:numCache>
            </c:numRef>
          </c:val>
          <c:extLst>
            <c:ext xmlns:c16="http://schemas.microsoft.com/office/drawing/2014/chart" uri="{C3380CC4-5D6E-409C-BE32-E72D297353CC}">
              <c16:uniqueId val="{00000000-089E-44D6-AFF7-E6248C832568}"/>
            </c:ext>
          </c:extLst>
        </c:ser>
        <c:dLbls>
          <c:showLegendKey val="0"/>
          <c:showVal val="0"/>
          <c:showCatName val="0"/>
          <c:showSerName val="0"/>
          <c:showPercent val="0"/>
          <c:showBubbleSize val="0"/>
        </c:dLbls>
        <c:gapWidth val="100"/>
        <c:overlap val="-24"/>
        <c:axId val="493504968"/>
        <c:axId val="493506888"/>
      </c:barChart>
      <c:catAx>
        <c:axId val="493504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506888"/>
        <c:crosses val="autoZero"/>
        <c:auto val="1"/>
        <c:lblAlgn val="ctr"/>
        <c:lblOffset val="100"/>
        <c:noMultiLvlLbl val="0"/>
      </c:catAx>
      <c:valAx>
        <c:axId val="493506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504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'203-IXTLAN'!$B$133:$B$136</c:f>
              <c:strCache>
                <c:ptCount val="4"/>
                <c:pt idx="0">
                  <c:v>EXCELENTE</c:v>
                </c:pt>
                <c:pt idx="1">
                  <c:v>BUENA</c:v>
                </c:pt>
                <c:pt idx="2">
                  <c:v>REGULAR</c:v>
                </c:pt>
                <c:pt idx="3">
                  <c:v>MALA</c:v>
                </c:pt>
              </c:strCache>
            </c:strRef>
          </c:cat>
          <c:val>
            <c:numRef>
              <c:f>'203-IXTLAN'!$E$133:$E$136</c:f>
              <c:numCache>
                <c:formatCode>0</c:formatCode>
                <c:ptCount val="4"/>
                <c:pt idx="0">
                  <c:v>25.531914893617021</c:v>
                </c:pt>
                <c:pt idx="1">
                  <c:v>61.702127659574465</c:v>
                </c:pt>
                <c:pt idx="2">
                  <c:v>10.638297872340425</c:v>
                </c:pt>
                <c:pt idx="3">
                  <c:v>2.1276595744680851</c:v>
                </c:pt>
              </c:numCache>
            </c:numRef>
          </c:val>
          <c:extLst>
            <c:ext xmlns:c16="http://schemas.microsoft.com/office/drawing/2014/chart" uri="{C3380CC4-5D6E-409C-BE32-E72D297353CC}">
              <c16:uniqueId val="{00000000-20DC-447B-A9F4-F0315BAE5870}"/>
            </c:ext>
          </c:extLst>
        </c:ser>
        <c:dLbls>
          <c:showLegendKey val="0"/>
          <c:showVal val="0"/>
          <c:showCatName val="0"/>
          <c:showSerName val="0"/>
          <c:showPercent val="0"/>
          <c:showBubbleSize val="0"/>
        </c:dLbls>
        <c:gapWidth val="100"/>
        <c:overlap val="-24"/>
        <c:axId val="388688264"/>
        <c:axId val="388686344"/>
      </c:barChart>
      <c:catAx>
        <c:axId val="38868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86344"/>
        <c:crosses val="autoZero"/>
        <c:auto val="1"/>
        <c:lblAlgn val="ctr"/>
        <c:lblOffset val="100"/>
        <c:noMultiLvlLbl val="0"/>
      </c:catAx>
      <c:valAx>
        <c:axId val="388686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8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'203-IXTLAN'!$B$141:$B$144</c:f>
              <c:strCache>
                <c:ptCount val="4"/>
                <c:pt idx="0">
                  <c:v>EXCELENTE</c:v>
                </c:pt>
                <c:pt idx="1">
                  <c:v>BUENA</c:v>
                </c:pt>
                <c:pt idx="2">
                  <c:v>REGULAR</c:v>
                </c:pt>
                <c:pt idx="3">
                  <c:v>MALO</c:v>
                </c:pt>
              </c:strCache>
            </c:strRef>
          </c:cat>
          <c:val>
            <c:numRef>
              <c:f>'203-IXTLAN'!$E$141:$E$144</c:f>
              <c:numCache>
                <c:formatCode>0</c:formatCode>
                <c:ptCount val="4"/>
                <c:pt idx="0">
                  <c:v>19.148936170212767</c:v>
                </c:pt>
                <c:pt idx="1">
                  <c:v>59.574468085106382</c:v>
                </c:pt>
                <c:pt idx="2">
                  <c:v>17.021276595744681</c:v>
                </c:pt>
                <c:pt idx="3">
                  <c:v>4.2553191489361701</c:v>
                </c:pt>
              </c:numCache>
            </c:numRef>
          </c:val>
          <c:extLst>
            <c:ext xmlns:c16="http://schemas.microsoft.com/office/drawing/2014/chart" uri="{C3380CC4-5D6E-409C-BE32-E72D297353CC}">
              <c16:uniqueId val="{00000000-2FEE-4A95-8CC8-CF7E0DB359AF}"/>
            </c:ext>
          </c:extLst>
        </c:ser>
        <c:dLbls>
          <c:showLegendKey val="0"/>
          <c:showVal val="0"/>
          <c:showCatName val="0"/>
          <c:showSerName val="0"/>
          <c:showPercent val="0"/>
          <c:showBubbleSize val="0"/>
        </c:dLbls>
        <c:gapWidth val="100"/>
        <c:overlap val="-24"/>
        <c:axId val="388690824"/>
        <c:axId val="388686024"/>
      </c:barChart>
      <c:catAx>
        <c:axId val="388690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86024"/>
        <c:crosses val="autoZero"/>
        <c:auto val="1"/>
        <c:lblAlgn val="ctr"/>
        <c:lblOffset val="100"/>
        <c:noMultiLvlLbl val="0"/>
      </c:catAx>
      <c:valAx>
        <c:axId val="388686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0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'203-IXTLAN'!$B$149:$B$151</c:f>
              <c:strCache>
                <c:ptCount val="3"/>
                <c:pt idx="0">
                  <c:v>ALTO</c:v>
                </c:pt>
                <c:pt idx="1">
                  <c:v>MEDIO</c:v>
                </c:pt>
                <c:pt idx="2">
                  <c:v>BAJO</c:v>
                </c:pt>
              </c:strCache>
            </c:strRef>
          </c:cat>
          <c:val>
            <c:numRef>
              <c:f>'203-IXTLAN'!$E$149:$E$151</c:f>
              <c:numCache>
                <c:formatCode>0</c:formatCode>
                <c:ptCount val="3"/>
                <c:pt idx="0">
                  <c:v>8.5106382978723403</c:v>
                </c:pt>
                <c:pt idx="1">
                  <c:v>61.702127659574465</c:v>
                </c:pt>
                <c:pt idx="2">
                  <c:v>29.787234042553191</c:v>
                </c:pt>
              </c:numCache>
            </c:numRef>
          </c:val>
          <c:extLst>
            <c:ext xmlns:c16="http://schemas.microsoft.com/office/drawing/2014/chart" uri="{C3380CC4-5D6E-409C-BE32-E72D297353CC}">
              <c16:uniqueId val="{00000000-02BA-4D2D-923F-0D16E91F310D}"/>
            </c:ext>
          </c:extLst>
        </c:ser>
        <c:dLbls>
          <c:showLegendKey val="0"/>
          <c:showVal val="0"/>
          <c:showCatName val="0"/>
          <c:showSerName val="0"/>
          <c:showPercent val="0"/>
          <c:showBubbleSize val="0"/>
        </c:dLbls>
        <c:gapWidth val="100"/>
        <c:overlap val="-24"/>
        <c:axId val="388695624"/>
        <c:axId val="388694344"/>
      </c:barChart>
      <c:catAx>
        <c:axId val="388695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4344"/>
        <c:crosses val="autoZero"/>
        <c:auto val="1"/>
        <c:lblAlgn val="ctr"/>
        <c:lblOffset val="100"/>
        <c:noMultiLvlLbl val="0"/>
      </c:catAx>
      <c:valAx>
        <c:axId val="388694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5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'203-IXTLAN'!$B$156:$B$158</c:f>
              <c:strCache>
                <c:ptCount val="3"/>
                <c:pt idx="0">
                  <c:v>EXCELENTE</c:v>
                </c:pt>
                <c:pt idx="1">
                  <c:v>BUENA</c:v>
                </c:pt>
                <c:pt idx="2">
                  <c:v>REGULAR</c:v>
                </c:pt>
              </c:strCache>
            </c:strRef>
          </c:cat>
          <c:val>
            <c:numRef>
              <c:f>'203-IXTLAN'!$E$156:$E$158</c:f>
              <c:numCache>
                <c:formatCode>0</c:formatCode>
                <c:ptCount val="3"/>
                <c:pt idx="0">
                  <c:v>8.5106382978723403</c:v>
                </c:pt>
                <c:pt idx="1">
                  <c:v>76.59574468085107</c:v>
                </c:pt>
                <c:pt idx="2">
                  <c:v>14.893617021276595</c:v>
                </c:pt>
              </c:numCache>
            </c:numRef>
          </c:val>
          <c:extLst>
            <c:ext xmlns:c16="http://schemas.microsoft.com/office/drawing/2014/chart" uri="{C3380CC4-5D6E-409C-BE32-E72D297353CC}">
              <c16:uniqueId val="{00000000-5DEE-4C6A-A0D6-42D40409A24C}"/>
            </c:ext>
          </c:extLst>
        </c:ser>
        <c:dLbls>
          <c:showLegendKey val="0"/>
          <c:showVal val="0"/>
          <c:showCatName val="0"/>
          <c:showSerName val="0"/>
          <c:showPercent val="0"/>
          <c:showBubbleSize val="0"/>
        </c:dLbls>
        <c:gapWidth val="100"/>
        <c:overlap val="-24"/>
        <c:axId val="388696264"/>
        <c:axId val="388696584"/>
      </c:barChart>
      <c:catAx>
        <c:axId val="388696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6584"/>
        <c:crosses val="autoZero"/>
        <c:auto val="1"/>
        <c:lblAlgn val="ctr"/>
        <c:lblOffset val="100"/>
        <c:noMultiLvlLbl val="0"/>
      </c:catAx>
      <c:valAx>
        <c:axId val="388696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6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'203-IXTLAN'!$B$163:$B$165</c:f>
              <c:strCache>
                <c:ptCount val="3"/>
                <c:pt idx="0">
                  <c:v>EXCELENTE</c:v>
                </c:pt>
                <c:pt idx="1">
                  <c:v>BUENA</c:v>
                </c:pt>
                <c:pt idx="2">
                  <c:v>REGULAR</c:v>
                </c:pt>
              </c:strCache>
            </c:strRef>
          </c:cat>
          <c:val>
            <c:numRef>
              <c:f>'203-IXTLAN'!$E$163:$E$165</c:f>
              <c:numCache>
                <c:formatCode>0</c:formatCode>
                <c:ptCount val="3"/>
                <c:pt idx="0">
                  <c:v>17.021276595744681</c:v>
                </c:pt>
                <c:pt idx="1">
                  <c:v>76.59574468085107</c:v>
                </c:pt>
                <c:pt idx="2">
                  <c:v>6.3829787234042552</c:v>
                </c:pt>
              </c:numCache>
            </c:numRef>
          </c:val>
          <c:extLst>
            <c:ext xmlns:c16="http://schemas.microsoft.com/office/drawing/2014/chart" uri="{C3380CC4-5D6E-409C-BE32-E72D297353CC}">
              <c16:uniqueId val="{00000000-1FF7-4786-BB1B-56DD28CB7D97}"/>
            </c:ext>
          </c:extLst>
        </c:ser>
        <c:dLbls>
          <c:showLegendKey val="0"/>
          <c:showVal val="0"/>
          <c:showCatName val="0"/>
          <c:showSerName val="0"/>
          <c:showPercent val="0"/>
          <c:showBubbleSize val="0"/>
        </c:dLbls>
        <c:gapWidth val="100"/>
        <c:overlap val="-24"/>
        <c:axId val="388701064"/>
        <c:axId val="388701704"/>
      </c:barChart>
      <c:catAx>
        <c:axId val="388701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1704"/>
        <c:crosses val="autoZero"/>
        <c:auto val="1"/>
        <c:lblAlgn val="ctr"/>
        <c:lblOffset val="100"/>
        <c:noMultiLvlLbl val="0"/>
      </c:catAx>
      <c:valAx>
        <c:axId val="388701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'203-IXTLAN'!$B$170:$B$172</c:f>
              <c:strCache>
                <c:ptCount val="3"/>
                <c:pt idx="0">
                  <c:v>EXCELENTE</c:v>
                </c:pt>
                <c:pt idx="1">
                  <c:v>BUENA</c:v>
                </c:pt>
                <c:pt idx="2">
                  <c:v>REGULAR</c:v>
                </c:pt>
              </c:strCache>
            </c:strRef>
          </c:cat>
          <c:val>
            <c:numRef>
              <c:f>'203-IXTLAN'!$E$170:$E$172</c:f>
              <c:numCache>
                <c:formatCode>0</c:formatCode>
                <c:ptCount val="3"/>
                <c:pt idx="0">
                  <c:v>34.042553191489361</c:v>
                </c:pt>
                <c:pt idx="1">
                  <c:v>55.319148936170215</c:v>
                </c:pt>
                <c:pt idx="2">
                  <c:v>10.638297872340425</c:v>
                </c:pt>
              </c:numCache>
            </c:numRef>
          </c:val>
          <c:extLst>
            <c:ext xmlns:c16="http://schemas.microsoft.com/office/drawing/2014/chart" uri="{C3380CC4-5D6E-409C-BE32-E72D297353CC}">
              <c16:uniqueId val="{00000000-6D52-4A74-A230-4A4A43CFA4D2}"/>
            </c:ext>
          </c:extLst>
        </c:ser>
        <c:dLbls>
          <c:showLegendKey val="0"/>
          <c:showVal val="0"/>
          <c:showCatName val="0"/>
          <c:showSerName val="0"/>
          <c:showPercent val="0"/>
          <c:showBubbleSize val="0"/>
        </c:dLbls>
        <c:gapWidth val="100"/>
        <c:overlap val="-24"/>
        <c:axId val="388703624"/>
        <c:axId val="388703944"/>
      </c:barChart>
      <c:catAx>
        <c:axId val="388703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3944"/>
        <c:crosses val="autoZero"/>
        <c:auto val="1"/>
        <c:lblAlgn val="ctr"/>
        <c:lblOffset val="100"/>
        <c:noMultiLvlLbl val="0"/>
      </c:catAx>
      <c:valAx>
        <c:axId val="388703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layout>
        <c:manualLayout>
          <c:xMode val="edge"/>
          <c:yMode val="edge"/>
          <c:x val="0.12795712619926522"/>
          <c:y val="2.38407125031584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'203-IXTLAN'!$B$177:$B$180</c:f>
              <c:strCache>
                <c:ptCount val="4"/>
                <c:pt idx="0">
                  <c:v>EXCELENTE</c:v>
                </c:pt>
                <c:pt idx="1">
                  <c:v>BUENA</c:v>
                </c:pt>
                <c:pt idx="2">
                  <c:v>REGULAR</c:v>
                </c:pt>
                <c:pt idx="3">
                  <c:v>MALO</c:v>
                </c:pt>
              </c:strCache>
            </c:strRef>
          </c:cat>
          <c:val>
            <c:numRef>
              <c:f>'203-IXTLAN'!$E$177:$E$180</c:f>
              <c:numCache>
                <c:formatCode>0</c:formatCode>
                <c:ptCount val="4"/>
                <c:pt idx="0">
                  <c:v>29.787234042553191</c:v>
                </c:pt>
                <c:pt idx="1">
                  <c:v>48.936170212765958</c:v>
                </c:pt>
                <c:pt idx="2">
                  <c:v>17.021276595744681</c:v>
                </c:pt>
                <c:pt idx="3">
                  <c:v>4.2553191489361701</c:v>
                </c:pt>
              </c:numCache>
            </c:numRef>
          </c:val>
          <c:extLst>
            <c:ext xmlns:c16="http://schemas.microsoft.com/office/drawing/2014/chart" uri="{C3380CC4-5D6E-409C-BE32-E72D297353CC}">
              <c16:uniqueId val="{00000000-77C2-4872-A2CA-AADF1D562F9B}"/>
            </c:ext>
          </c:extLst>
        </c:ser>
        <c:dLbls>
          <c:showLegendKey val="0"/>
          <c:showVal val="0"/>
          <c:showCatName val="0"/>
          <c:showSerName val="0"/>
          <c:showPercent val="0"/>
          <c:showBubbleSize val="0"/>
        </c:dLbls>
        <c:gapWidth val="100"/>
        <c:overlap val="-24"/>
        <c:axId val="388709064"/>
        <c:axId val="388708104"/>
      </c:barChart>
      <c:catAx>
        <c:axId val="38870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8104"/>
        <c:crosses val="autoZero"/>
        <c:auto val="1"/>
        <c:lblAlgn val="ctr"/>
        <c:lblOffset val="100"/>
        <c:noMultiLvlLbl val="0"/>
      </c:catAx>
      <c:valAx>
        <c:axId val="388708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'203-IXTLAN'!$B$185:$B$188</c:f>
              <c:strCache>
                <c:ptCount val="4"/>
                <c:pt idx="0">
                  <c:v>EXCELENTE</c:v>
                </c:pt>
                <c:pt idx="1">
                  <c:v>BUENA</c:v>
                </c:pt>
                <c:pt idx="2">
                  <c:v>REGULAR</c:v>
                </c:pt>
                <c:pt idx="3">
                  <c:v>MALO</c:v>
                </c:pt>
              </c:strCache>
            </c:strRef>
          </c:cat>
          <c:val>
            <c:numRef>
              <c:f>'203-IXTLAN'!$E$185:$E$188</c:f>
              <c:numCache>
                <c:formatCode>0</c:formatCode>
                <c:ptCount val="4"/>
                <c:pt idx="0">
                  <c:v>12.76595744680851</c:v>
                </c:pt>
                <c:pt idx="1">
                  <c:v>57.446808510638306</c:v>
                </c:pt>
                <c:pt idx="2">
                  <c:v>23.404255319148938</c:v>
                </c:pt>
                <c:pt idx="3">
                  <c:v>6.3829787234042552</c:v>
                </c:pt>
              </c:numCache>
            </c:numRef>
          </c:val>
          <c:extLst>
            <c:ext xmlns:c16="http://schemas.microsoft.com/office/drawing/2014/chart" uri="{C3380CC4-5D6E-409C-BE32-E72D297353CC}">
              <c16:uniqueId val="{00000000-854D-4A98-AFB0-B3B5E1856093}"/>
            </c:ext>
          </c:extLst>
        </c:ser>
        <c:dLbls>
          <c:showLegendKey val="0"/>
          <c:showVal val="0"/>
          <c:showCatName val="0"/>
          <c:showSerName val="0"/>
          <c:showPercent val="0"/>
          <c:showBubbleSize val="0"/>
        </c:dLbls>
        <c:gapWidth val="100"/>
        <c:overlap val="-24"/>
        <c:axId val="388707144"/>
        <c:axId val="388707784"/>
      </c:barChart>
      <c:catAx>
        <c:axId val="388707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7784"/>
        <c:crosses val="autoZero"/>
        <c:auto val="1"/>
        <c:lblAlgn val="ctr"/>
        <c:lblOffset val="100"/>
        <c:noMultiLvlLbl val="0"/>
      </c:catAx>
      <c:valAx>
        <c:axId val="388707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'203-IXTLAN'!$B$193:$B$194</c:f>
              <c:strCache>
                <c:ptCount val="2"/>
                <c:pt idx="0">
                  <c:v>SI</c:v>
                </c:pt>
                <c:pt idx="1">
                  <c:v>NO</c:v>
                </c:pt>
              </c:strCache>
            </c:strRef>
          </c:cat>
          <c:val>
            <c:numRef>
              <c:f>'203-IXTLAN'!$E$193:$E$194</c:f>
              <c:numCache>
                <c:formatCode>0</c:formatCode>
                <c:ptCount val="2"/>
                <c:pt idx="0">
                  <c:v>76.59574468085107</c:v>
                </c:pt>
                <c:pt idx="1">
                  <c:v>23.404255319148938</c:v>
                </c:pt>
              </c:numCache>
            </c:numRef>
          </c:val>
          <c:extLst>
            <c:ext xmlns:c16="http://schemas.microsoft.com/office/drawing/2014/chart" uri="{C3380CC4-5D6E-409C-BE32-E72D297353CC}">
              <c16:uniqueId val="{00000000-9EC0-4629-8CE1-CC29C72AB285}"/>
            </c:ext>
          </c:extLst>
        </c:ser>
        <c:dLbls>
          <c:showLegendKey val="0"/>
          <c:showVal val="0"/>
          <c:showCatName val="0"/>
          <c:showSerName val="0"/>
          <c:showPercent val="0"/>
          <c:showBubbleSize val="0"/>
        </c:dLbls>
        <c:gapWidth val="100"/>
        <c:overlap val="-24"/>
        <c:axId val="388719624"/>
        <c:axId val="388720904"/>
      </c:barChart>
      <c:catAx>
        <c:axId val="388719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0904"/>
        <c:crosses val="autoZero"/>
        <c:auto val="1"/>
        <c:lblAlgn val="ctr"/>
        <c:lblOffset val="100"/>
        <c:noMultiLvlLbl val="0"/>
      </c:catAx>
      <c:valAx>
        <c:axId val="388720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19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'203-IXTLAN'!$B$199:$B$200</c:f>
              <c:strCache>
                <c:ptCount val="2"/>
                <c:pt idx="0">
                  <c:v>SI</c:v>
                </c:pt>
                <c:pt idx="1">
                  <c:v>NO</c:v>
                </c:pt>
              </c:strCache>
            </c:strRef>
          </c:cat>
          <c:val>
            <c:numRef>
              <c:f>'203-IXTLAN'!$E$199:$E$200</c:f>
              <c:numCache>
                <c:formatCode>0</c:formatCode>
                <c:ptCount val="2"/>
                <c:pt idx="0">
                  <c:v>44.680851063829785</c:v>
                </c:pt>
                <c:pt idx="1">
                  <c:v>55.319148936170215</c:v>
                </c:pt>
              </c:numCache>
            </c:numRef>
          </c:val>
          <c:extLst>
            <c:ext xmlns:c16="http://schemas.microsoft.com/office/drawing/2014/chart" uri="{C3380CC4-5D6E-409C-BE32-E72D297353CC}">
              <c16:uniqueId val="{00000000-C1F5-4559-ABE9-2F0C1B143F1E}"/>
            </c:ext>
          </c:extLst>
        </c:ser>
        <c:dLbls>
          <c:showLegendKey val="0"/>
          <c:showVal val="0"/>
          <c:showCatName val="0"/>
          <c:showSerName val="0"/>
          <c:showPercent val="0"/>
          <c:showBubbleSize val="0"/>
        </c:dLbls>
        <c:gapWidth val="100"/>
        <c:overlap val="-24"/>
        <c:axId val="388720584"/>
        <c:axId val="388717704"/>
      </c:barChart>
      <c:catAx>
        <c:axId val="388720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17704"/>
        <c:crosses val="autoZero"/>
        <c:auto val="1"/>
        <c:lblAlgn val="ctr"/>
        <c:lblOffset val="100"/>
        <c:noMultiLvlLbl val="0"/>
      </c:catAx>
      <c:valAx>
        <c:axId val="388717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0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'203-IXTLAN'!$B$205:$B$206</c:f>
              <c:strCache>
                <c:ptCount val="2"/>
                <c:pt idx="0">
                  <c:v>SIEMPRE</c:v>
                </c:pt>
                <c:pt idx="1">
                  <c:v>ALGUNAS VECES</c:v>
                </c:pt>
              </c:strCache>
            </c:strRef>
          </c:cat>
          <c:val>
            <c:numRef>
              <c:f>'203-IXTLAN'!$E$205:$E$206</c:f>
              <c:numCache>
                <c:formatCode>0</c:formatCode>
                <c:ptCount val="2"/>
                <c:pt idx="0">
                  <c:v>39.285714285714285</c:v>
                </c:pt>
                <c:pt idx="1">
                  <c:v>60.714285714285708</c:v>
                </c:pt>
              </c:numCache>
            </c:numRef>
          </c:val>
          <c:extLst>
            <c:ext xmlns:c16="http://schemas.microsoft.com/office/drawing/2014/chart" uri="{C3380CC4-5D6E-409C-BE32-E72D297353CC}">
              <c16:uniqueId val="{00000000-F8D2-4A9E-9FFB-39B81633EFB7}"/>
            </c:ext>
          </c:extLst>
        </c:ser>
        <c:dLbls>
          <c:showLegendKey val="0"/>
          <c:showVal val="0"/>
          <c:showCatName val="0"/>
          <c:showSerName val="0"/>
          <c:showPercent val="0"/>
          <c:showBubbleSize val="0"/>
        </c:dLbls>
        <c:gapWidth val="100"/>
        <c:overlap val="-24"/>
        <c:axId val="388726024"/>
        <c:axId val="388722824"/>
      </c:barChart>
      <c:catAx>
        <c:axId val="388726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2824"/>
        <c:crosses val="autoZero"/>
        <c:auto val="1"/>
        <c:lblAlgn val="ctr"/>
        <c:lblOffset val="100"/>
        <c:noMultiLvlLbl val="0"/>
      </c:catAx>
      <c:valAx>
        <c:axId val="388722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'203-IXTLAN'!$B$213:$B$214</c:f>
              <c:strCache>
                <c:ptCount val="2"/>
                <c:pt idx="0">
                  <c:v>SIEMPRE</c:v>
                </c:pt>
                <c:pt idx="1">
                  <c:v>ALGUNAS VECES</c:v>
                </c:pt>
              </c:strCache>
            </c:strRef>
          </c:cat>
          <c:val>
            <c:numRef>
              <c:f>'203-IXTLAN'!$E$213:$E$214</c:f>
              <c:numCache>
                <c:formatCode>0</c:formatCode>
                <c:ptCount val="2"/>
                <c:pt idx="0">
                  <c:v>50</c:v>
                </c:pt>
                <c:pt idx="1">
                  <c:v>50</c:v>
                </c:pt>
              </c:numCache>
            </c:numRef>
          </c:val>
          <c:extLst>
            <c:ext xmlns:c16="http://schemas.microsoft.com/office/drawing/2014/chart" uri="{C3380CC4-5D6E-409C-BE32-E72D297353CC}">
              <c16:uniqueId val="{00000000-415C-45B1-9552-A70C44C1E29E}"/>
            </c:ext>
          </c:extLst>
        </c:ser>
        <c:dLbls>
          <c:showLegendKey val="0"/>
          <c:showVal val="0"/>
          <c:showCatName val="0"/>
          <c:showSerName val="0"/>
          <c:showPercent val="0"/>
          <c:showBubbleSize val="0"/>
        </c:dLbls>
        <c:gapWidth val="100"/>
        <c:overlap val="-24"/>
        <c:axId val="388728264"/>
        <c:axId val="388728904"/>
      </c:barChart>
      <c:catAx>
        <c:axId val="38872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8904"/>
        <c:crosses val="autoZero"/>
        <c:auto val="1"/>
        <c:lblAlgn val="ctr"/>
        <c:lblOffset val="100"/>
        <c:noMultiLvlLbl val="0"/>
      </c:catAx>
      <c:valAx>
        <c:axId val="388728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'203-IXTLAN'!$B$221:$B$222</c:f>
              <c:strCache>
                <c:ptCount val="2"/>
                <c:pt idx="0">
                  <c:v>EXCELENTE</c:v>
                </c:pt>
                <c:pt idx="1">
                  <c:v>BUENAS</c:v>
                </c:pt>
              </c:strCache>
            </c:strRef>
          </c:cat>
          <c:val>
            <c:numRef>
              <c:f>'203-IXTLAN'!$E$221:$E$222</c:f>
              <c:numCache>
                <c:formatCode>0</c:formatCode>
                <c:ptCount val="2"/>
                <c:pt idx="0">
                  <c:v>25</c:v>
                </c:pt>
                <c:pt idx="1">
                  <c:v>75</c:v>
                </c:pt>
              </c:numCache>
            </c:numRef>
          </c:val>
          <c:extLst>
            <c:ext xmlns:c16="http://schemas.microsoft.com/office/drawing/2014/chart" uri="{C3380CC4-5D6E-409C-BE32-E72D297353CC}">
              <c16:uniqueId val="{00000000-008B-420B-BAFD-869AA56F2683}"/>
            </c:ext>
          </c:extLst>
        </c:ser>
        <c:dLbls>
          <c:showLegendKey val="0"/>
          <c:showVal val="0"/>
          <c:showCatName val="0"/>
          <c:showSerName val="0"/>
          <c:showPercent val="0"/>
          <c:showBubbleSize val="0"/>
        </c:dLbls>
        <c:gapWidth val="100"/>
        <c:overlap val="-24"/>
        <c:axId val="388726984"/>
        <c:axId val="388727304"/>
      </c:barChart>
      <c:catAx>
        <c:axId val="388726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7304"/>
        <c:crosses val="autoZero"/>
        <c:auto val="1"/>
        <c:lblAlgn val="ctr"/>
        <c:lblOffset val="100"/>
        <c:noMultiLvlLbl val="0"/>
      </c:catAx>
      <c:valAx>
        <c:axId val="388727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6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'203-IXTLAN'!$B$229:$B$230</c:f>
              <c:strCache>
                <c:ptCount val="2"/>
                <c:pt idx="0">
                  <c:v>SIEMPRE</c:v>
                </c:pt>
                <c:pt idx="1">
                  <c:v>ALGUNAS VECES</c:v>
                </c:pt>
              </c:strCache>
            </c:strRef>
          </c:cat>
          <c:val>
            <c:numRef>
              <c:f>'203-IXTLAN'!$E$229:$E$230</c:f>
              <c:numCache>
                <c:formatCode>0</c:formatCode>
                <c:ptCount val="2"/>
                <c:pt idx="0">
                  <c:v>53.333333333333336</c:v>
                </c:pt>
                <c:pt idx="1">
                  <c:v>46.666666666666664</c:v>
                </c:pt>
              </c:numCache>
            </c:numRef>
          </c:val>
          <c:extLst>
            <c:ext xmlns:c16="http://schemas.microsoft.com/office/drawing/2014/chart" uri="{C3380CC4-5D6E-409C-BE32-E72D297353CC}">
              <c16:uniqueId val="{00000000-2466-45C2-94D9-01C4D28E8088}"/>
            </c:ext>
          </c:extLst>
        </c:ser>
        <c:dLbls>
          <c:showLegendKey val="0"/>
          <c:showVal val="0"/>
          <c:showCatName val="0"/>
          <c:showSerName val="0"/>
          <c:showPercent val="0"/>
          <c:showBubbleSize val="0"/>
        </c:dLbls>
        <c:gapWidth val="100"/>
        <c:overlap val="-24"/>
        <c:axId val="388736584"/>
        <c:axId val="388735944"/>
      </c:barChart>
      <c:catAx>
        <c:axId val="388736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35944"/>
        <c:crosses val="autoZero"/>
        <c:auto val="1"/>
        <c:lblAlgn val="ctr"/>
        <c:lblOffset val="100"/>
        <c:noMultiLvlLbl val="0"/>
      </c:catAx>
      <c:valAx>
        <c:axId val="388735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3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'203-IXTLAN'!$B$237:$B$238</c:f>
              <c:strCache>
                <c:ptCount val="2"/>
                <c:pt idx="0">
                  <c:v>SIEMPRE</c:v>
                </c:pt>
                <c:pt idx="1">
                  <c:v>ALGUNAS VECES</c:v>
                </c:pt>
              </c:strCache>
            </c:strRef>
          </c:cat>
          <c:val>
            <c:numRef>
              <c:f>'203-IXTLAN'!$E$237:$E$238</c:f>
              <c:numCache>
                <c:formatCode>0</c:formatCode>
                <c:ptCount val="2"/>
                <c:pt idx="0">
                  <c:v>66.666666666666657</c:v>
                </c:pt>
                <c:pt idx="1">
                  <c:v>33.333333333333329</c:v>
                </c:pt>
              </c:numCache>
            </c:numRef>
          </c:val>
          <c:extLst>
            <c:ext xmlns:c16="http://schemas.microsoft.com/office/drawing/2014/chart" uri="{C3380CC4-5D6E-409C-BE32-E72D297353CC}">
              <c16:uniqueId val="{00000000-CDB7-4AB7-93DF-559A08540EB4}"/>
            </c:ext>
          </c:extLst>
        </c:ser>
        <c:dLbls>
          <c:showLegendKey val="0"/>
          <c:showVal val="0"/>
          <c:showCatName val="0"/>
          <c:showSerName val="0"/>
          <c:showPercent val="0"/>
          <c:showBubbleSize val="0"/>
        </c:dLbls>
        <c:gapWidth val="100"/>
        <c:overlap val="-24"/>
        <c:axId val="388741704"/>
        <c:axId val="388739144"/>
      </c:barChart>
      <c:catAx>
        <c:axId val="388741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39144"/>
        <c:crosses val="autoZero"/>
        <c:auto val="1"/>
        <c:lblAlgn val="ctr"/>
        <c:lblOffset val="100"/>
        <c:noMultiLvlLbl val="0"/>
      </c:catAx>
      <c:valAx>
        <c:axId val="388739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41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'203-IXTLAN'!$B$245:$B$248</c:f>
              <c:strCache>
                <c:ptCount val="4"/>
                <c:pt idx="0">
                  <c:v>SIEMPRE</c:v>
                </c:pt>
                <c:pt idx="1">
                  <c:v>ALGUNAS VECES</c:v>
                </c:pt>
                <c:pt idx="2">
                  <c:v>NUNCA</c:v>
                </c:pt>
                <c:pt idx="3">
                  <c:v>NO APLICA</c:v>
                </c:pt>
              </c:strCache>
            </c:strRef>
          </c:cat>
          <c:val>
            <c:numRef>
              <c:f>'203-IXTLAN'!$E$245:$E$248</c:f>
              <c:numCache>
                <c:formatCode>0</c:formatCode>
                <c:ptCount val="4"/>
                <c:pt idx="0">
                  <c:v>40</c:v>
                </c:pt>
                <c:pt idx="1">
                  <c:v>26.666666666666668</c:v>
                </c:pt>
                <c:pt idx="2">
                  <c:v>6.666666666666667</c:v>
                </c:pt>
                <c:pt idx="3">
                  <c:v>26.666666666666668</c:v>
                </c:pt>
              </c:numCache>
            </c:numRef>
          </c:val>
          <c:extLst>
            <c:ext xmlns:c16="http://schemas.microsoft.com/office/drawing/2014/chart" uri="{C3380CC4-5D6E-409C-BE32-E72D297353CC}">
              <c16:uniqueId val="{00000000-289A-452B-AA6F-7B48E67793A7}"/>
            </c:ext>
          </c:extLst>
        </c:ser>
        <c:dLbls>
          <c:showLegendKey val="0"/>
          <c:showVal val="0"/>
          <c:showCatName val="0"/>
          <c:showSerName val="0"/>
          <c:showPercent val="0"/>
          <c:showBubbleSize val="0"/>
        </c:dLbls>
        <c:gapWidth val="100"/>
        <c:overlap val="-24"/>
        <c:axId val="388742024"/>
        <c:axId val="388737224"/>
      </c:barChart>
      <c:catAx>
        <c:axId val="388742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37224"/>
        <c:crosses val="autoZero"/>
        <c:auto val="1"/>
        <c:lblAlgn val="ctr"/>
        <c:lblOffset val="100"/>
        <c:noMultiLvlLbl val="0"/>
      </c:catAx>
      <c:valAx>
        <c:axId val="388737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42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'203-IXTLAN'!$B$255:$B$256</c:f>
              <c:strCache>
                <c:ptCount val="2"/>
                <c:pt idx="0">
                  <c:v>SIEMPRE</c:v>
                </c:pt>
                <c:pt idx="1">
                  <c:v>ALGUNAS VECES</c:v>
                </c:pt>
              </c:strCache>
            </c:strRef>
          </c:cat>
          <c:val>
            <c:numRef>
              <c:f>'203-IXTLAN'!$E$255:$E$256</c:f>
              <c:numCache>
                <c:formatCode>0</c:formatCode>
                <c:ptCount val="2"/>
                <c:pt idx="0">
                  <c:v>75</c:v>
                </c:pt>
                <c:pt idx="1">
                  <c:v>25</c:v>
                </c:pt>
              </c:numCache>
            </c:numRef>
          </c:val>
          <c:extLst>
            <c:ext xmlns:c16="http://schemas.microsoft.com/office/drawing/2014/chart" uri="{C3380CC4-5D6E-409C-BE32-E72D297353CC}">
              <c16:uniqueId val="{00000000-2CA9-45C7-AB0C-B277B6C92F8C}"/>
            </c:ext>
          </c:extLst>
        </c:ser>
        <c:dLbls>
          <c:showLegendKey val="0"/>
          <c:showVal val="0"/>
          <c:showCatName val="0"/>
          <c:showSerName val="0"/>
          <c:showPercent val="0"/>
          <c:showBubbleSize val="0"/>
        </c:dLbls>
        <c:gapWidth val="100"/>
        <c:overlap val="-24"/>
        <c:axId val="388742984"/>
        <c:axId val="388745224"/>
      </c:barChart>
      <c:catAx>
        <c:axId val="388742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45224"/>
        <c:crosses val="autoZero"/>
        <c:auto val="1"/>
        <c:lblAlgn val="ctr"/>
        <c:lblOffset val="100"/>
        <c:noMultiLvlLbl val="0"/>
      </c:catAx>
      <c:valAx>
        <c:axId val="388745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4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'203-IXTLAN'!$B$263:$B$264</c:f>
              <c:strCache>
                <c:ptCount val="2"/>
                <c:pt idx="0">
                  <c:v>SIEMPRE</c:v>
                </c:pt>
                <c:pt idx="1">
                  <c:v>ALGUNAS VECES</c:v>
                </c:pt>
              </c:strCache>
            </c:strRef>
          </c:cat>
          <c:val>
            <c:numRef>
              <c:f>'203-IXTLAN'!$E$263:$E$264</c:f>
              <c:numCache>
                <c:formatCode>0</c:formatCode>
                <c:ptCount val="2"/>
                <c:pt idx="0">
                  <c:v>50</c:v>
                </c:pt>
                <c:pt idx="1">
                  <c:v>50</c:v>
                </c:pt>
              </c:numCache>
            </c:numRef>
          </c:val>
          <c:extLst>
            <c:ext xmlns:c16="http://schemas.microsoft.com/office/drawing/2014/chart" uri="{C3380CC4-5D6E-409C-BE32-E72D297353CC}">
              <c16:uniqueId val="{00000000-395C-4B7D-9B05-C2C8AA2E862C}"/>
            </c:ext>
          </c:extLst>
        </c:ser>
        <c:dLbls>
          <c:showLegendKey val="0"/>
          <c:showVal val="0"/>
          <c:showCatName val="0"/>
          <c:showSerName val="0"/>
          <c:showPercent val="0"/>
          <c:showBubbleSize val="0"/>
        </c:dLbls>
        <c:gapWidth val="100"/>
        <c:overlap val="-24"/>
        <c:axId val="388751944"/>
        <c:axId val="388750024"/>
      </c:barChart>
      <c:catAx>
        <c:axId val="388751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0024"/>
        <c:crosses val="autoZero"/>
        <c:auto val="1"/>
        <c:lblAlgn val="ctr"/>
        <c:lblOffset val="100"/>
        <c:noMultiLvlLbl val="0"/>
      </c:catAx>
      <c:valAx>
        <c:axId val="388750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'203-IXTLAN'!$B$271:$B$273</c:f>
              <c:strCache>
                <c:ptCount val="3"/>
                <c:pt idx="0">
                  <c:v>EXCELENTE</c:v>
                </c:pt>
                <c:pt idx="1">
                  <c:v>BUENAS</c:v>
                </c:pt>
                <c:pt idx="2">
                  <c:v>MALAS</c:v>
                </c:pt>
              </c:strCache>
            </c:strRef>
          </c:cat>
          <c:val>
            <c:numRef>
              <c:f>'203-IXTLAN'!$E$271:$E$273</c:f>
              <c:numCache>
                <c:formatCode>0</c:formatCode>
                <c:ptCount val="3"/>
                <c:pt idx="0">
                  <c:v>14.893617021276595</c:v>
                </c:pt>
                <c:pt idx="1">
                  <c:v>74.468085106382972</c:v>
                </c:pt>
                <c:pt idx="2">
                  <c:v>10.638297872340425</c:v>
                </c:pt>
              </c:numCache>
            </c:numRef>
          </c:val>
          <c:extLst>
            <c:ext xmlns:c16="http://schemas.microsoft.com/office/drawing/2014/chart" uri="{C3380CC4-5D6E-409C-BE32-E72D297353CC}">
              <c16:uniqueId val="{00000000-8B41-4801-BA65-F4B3B5939BD5}"/>
            </c:ext>
          </c:extLst>
        </c:ser>
        <c:dLbls>
          <c:showLegendKey val="0"/>
          <c:showVal val="0"/>
          <c:showCatName val="0"/>
          <c:showSerName val="0"/>
          <c:showPercent val="0"/>
          <c:showBubbleSize val="0"/>
        </c:dLbls>
        <c:gapWidth val="100"/>
        <c:overlap val="-24"/>
        <c:axId val="388749704"/>
        <c:axId val="388750344"/>
      </c:barChart>
      <c:catAx>
        <c:axId val="388749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0344"/>
        <c:crosses val="autoZero"/>
        <c:auto val="1"/>
        <c:lblAlgn val="ctr"/>
        <c:lblOffset val="100"/>
        <c:noMultiLvlLbl val="0"/>
      </c:catAx>
      <c:valAx>
        <c:axId val="388750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49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'203-IXTLAN'!$B$278:$B$280</c:f>
              <c:strCache>
                <c:ptCount val="3"/>
                <c:pt idx="0">
                  <c:v>SIEMPRE</c:v>
                </c:pt>
                <c:pt idx="1">
                  <c:v>ALGUNAS VECES</c:v>
                </c:pt>
                <c:pt idx="2">
                  <c:v>NUNCA</c:v>
                </c:pt>
              </c:strCache>
            </c:strRef>
          </c:cat>
          <c:val>
            <c:numRef>
              <c:f>'203-IXTLAN'!$E$278:$E$280</c:f>
              <c:numCache>
                <c:formatCode>0</c:formatCode>
                <c:ptCount val="3"/>
                <c:pt idx="0">
                  <c:v>21.276595744680851</c:v>
                </c:pt>
                <c:pt idx="1">
                  <c:v>76.59574468085107</c:v>
                </c:pt>
                <c:pt idx="2">
                  <c:v>2.1276595744680851</c:v>
                </c:pt>
              </c:numCache>
            </c:numRef>
          </c:val>
          <c:extLst>
            <c:ext xmlns:c16="http://schemas.microsoft.com/office/drawing/2014/chart" uri="{C3380CC4-5D6E-409C-BE32-E72D297353CC}">
              <c16:uniqueId val="{00000000-E5F9-4E81-89F6-C7B765007098}"/>
            </c:ext>
          </c:extLst>
        </c:ser>
        <c:dLbls>
          <c:showLegendKey val="0"/>
          <c:showVal val="0"/>
          <c:showCatName val="0"/>
          <c:showSerName val="0"/>
          <c:showPercent val="0"/>
          <c:showBubbleSize val="0"/>
        </c:dLbls>
        <c:gapWidth val="100"/>
        <c:overlap val="-24"/>
        <c:axId val="388754824"/>
        <c:axId val="388755144"/>
      </c:barChart>
      <c:catAx>
        <c:axId val="388754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5144"/>
        <c:crosses val="autoZero"/>
        <c:auto val="1"/>
        <c:lblAlgn val="ctr"/>
        <c:lblOffset val="100"/>
        <c:noMultiLvlLbl val="0"/>
      </c:catAx>
      <c:valAx>
        <c:axId val="388755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'203-IXTLAN'!$B$285:$B$287</c:f>
              <c:strCache>
                <c:ptCount val="3"/>
                <c:pt idx="0">
                  <c:v>SIEMPRE</c:v>
                </c:pt>
                <c:pt idx="1">
                  <c:v>ALGUNAS VECES</c:v>
                </c:pt>
                <c:pt idx="2">
                  <c:v>NUNCA</c:v>
                </c:pt>
              </c:strCache>
            </c:strRef>
          </c:cat>
          <c:val>
            <c:numRef>
              <c:f>'203-IXTLAN'!$E$285:$E$287</c:f>
              <c:numCache>
                <c:formatCode>0</c:formatCode>
                <c:ptCount val="3"/>
                <c:pt idx="0">
                  <c:v>48.936170212765958</c:v>
                </c:pt>
                <c:pt idx="1">
                  <c:v>46.808510638297875</c:v>
                </c:pt>
                <c:pt idx="2">
                  <c:v>4.2553191489361701</c:v>
                </c:pt>
              </c:numCache>
            </c:numRef>
          </c:val>
          <c:extLst>
            <c:ext xmlns:c16="http://schemas.microsoft.com/office/drawing/2014/chart" uri="{C3380CC4-5D6E-409C-BE32-E72D297353CC}">
              <c16:uniqueId val="{00000000-D2C5-41D5-B538-1C3DE5D7B7D5}"/>
            </c:ext>
          </c:extLst>
        </c:ser>
        <c:dLbls>
          <c:showLegendKey val="0"/>
          <c:showVal val="0"/>
          <c:showCatName val="0"/>
          <c:showSerName val="0"/>
          <c:showPercent val="0"/>
          <c:showBubbleSize val="0"/>
        </c:dLbls>
        <c:gapWidth val="100"/>
        <c:overlap val="-24"/>
        <c:axId val="388755464"/>
        <c:axId val="388756104"/>
      </c:barChart>
      <c:catAx>
        <c:axId val="388755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6104"/>
        <c:crosses val="autoZero"/>
        <c:auto val="1"/>
        <c:lblAlgn val="ctr"/>
        <c:lblOffset val="100"/>
        <c:noMultiLvlLbl val="0"/>
      </c:catAx>
      <c:valAx>
        <c:axId val="388756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'203-IXTLAN'!$B$292:$B$293</c:f>
              <c:strCache>
                <c:ptCount val="2"/>
                <c:pt idx="0">
                  <c:v>SI</c:v>
                </c:pt>
                <c:pt idx="1">
                  <c:v>NO</c:v>
                </c:pt>
              </c:strCache>
            </c:strRef>
          </c:cat>
          <c:val>
            <c:numRef>
              <c:f>'203-IXTLAN'!$E$292:$E$293</c:f>
              <c:numCache>
                <c:formatCode>0</c:formatCode>
                <c:ptCount val="2"/>
                <c:pt idx="0">
                  <c:v>65.957446808510639</c:v>
                </c:pt>
                <c:pt idx="1">
                  <c:v>34.042553191489361</c:v>
                </c:pt>
              </c:numCache>
            </c:numRef>
          </c:val>
          <c:extLst>
            <c:ext xmlns:c16="http://schemas.microsoft.com/office/drawing/2014/chart" uri="{C3380CC4-5D6E-409C-BE32-E72D297353CC}">
              <c16:uniqueId val="{00000000-1B0E-4DCC-A0C9-AE075B031274}"/>
            </c:ext>
          </c:extLst>
        </c:ser>
        <c:dLbls>
          <c:showLegendKey val="0"/>
          <c:showVal val="0"/>
          <c:showCatName val="0"/>
          <c:showSerName val="0"/>
          <c:showPercent val="0"/>
          <c:showBubbleSize val="0"/>
        </c:dLbls>
        <c:gapWidth val="100"/>
        <c:overlap val="-24"/>
        <c:axId val="388765704"/>
        <c:axId val="388765064"/>
      </c:barChart>
      <c:catAx>
        <c:axId val="388765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65064"/>
        <c:crosses val="autoZero"/>
        <c:auto val="1"/>
        <c:lblAlgn val="ctr"/>
        <c:lblOffset val="100"/>
        <c:noMultiLvlLbl val="0"/>
      </c:catAx>
      <c:valAx>
        <c:axId val="388765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65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'203-IXTLAN'!$B$298:$B$300</c:f>
              <c:strCache>
                <c:ptCount val="3"/>
                <c:pt idx="0">
                  <c:v>SIEMPRE</c:v>
                </c:pt>
                <c:pt idx="1">
                  <c:v>ALGUNAS VECES</c:v>
                </c:pt>
                <c:pt idx="2">
                  <c:v>NUNCA</c:v>
                </c:pt>
              </c:strCache>
            </c:strRef>
          </c:cat>
          <c:val>
            <c:numRef>
              <c:f>'203-IXTLAN'!$E$298:$E$300</c:f>
              <c:numCache>
                <c:formatCode>0</c:formatCode>
                <c:ptCount val="3"/>
                <c:pt idx="0">
                  <c:v>29.787234042553191</c:v>
                </c:pt>
                <c:pt idx="1">
                  <c:v>68.085106382978722</c:v>
                </c:pt>
                <c:pt idx="2">
                  <c:v>2.1276595744680851</c:v>
                </c:pt>
              </c:numCache>
            </c:numRef>
          </c:val>
          <c:extLst>
            <c:ext xmlns:c16="http://schemas.microsoft.com/office/drawing/2014/chart" uri="{C3380CC4-5D6E-409C-BE32-E72D297353CC}">
              <c16:uniqueId val="{00000000-ABD2-4024-84C5-A31398FE73B9}"/>
            </c:ext>
          </c:extLst>
        </c:ser>
        <c:dLbls>
          <c:showLegendKey val="0"/>
          <c:showVal val="0"/>
          <c:showCatName val="0"/>
          <c:showSerName val="0"/>
          <c:showPercent val="0"/>
          <c:showBubbleSize val="0"/>
        </c:dLbls>
        <c:gapWidth val="100"/>
        <c:overlap val="-24"/>
        <c:axId val="388763464"/>
        <c:axId val="388766664"/>
      </c:barChart>
      <c:catAx>
        <c:axId val="388763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66664"/>
        <c:crosses val="autoZero"/>
        <c:auto val="1"/>
        <c:lblAlgn val="ctr"/>
        <c:lblOffset val="100"/>
        <c:noMultiLvlLbl val="0"/>
      </c:catAx>
      <c:valAx>
        <c:axId val="388766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63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'203-IXTLAN'!$U$316:$U$318</c:f>
              <c:strCache>
                <c:ptCount val="3"/>
                <c:pt idx="0">
                  <c:v>DIRECTIVOS</c:v>
                </c:pt>
                <c:pt idx="1">
                  <c:v>COMPAÑEROS</c:v>
                </c:pt>
                <c:pt idx="2">
                  <c:v>PERSONSALES</c:v>
                </c:pt>
              </c:strCache>
            </c:strRef>
          </c:cat>
          <c:val>
            <c:numRef>
              <c:f>'203-IXTLAN'!$V$316:$V$318</c:f>
              <c:numCache>
                <c:formatCode>0</c:formatCode>
                <c:ptCount val="3"/>
                <c:pt idx="0">
                  <c:v>44.680851063829785</c:v>
                </c:pt>
                <c:pt idx="1">
                  <c:v>51.063829787234042</c:v>
                </c:pt>
                <c:pt idx="2">
                  <c:v>40.425531914893611</c:v>
                </c:pt>
              </c:numCache>
            </c:numRef>
          </c:val>
          <c:extLst>
            <c:ext xmlns:c16="http://schemas.microsoft.com/office/drawing/2014/chart" uri="{C3380CC4-5D6E-409C-BE32-E72D297353CC}">
              <c16:uniqueId val="{00000000-AA3B-4029-9F42-072DE4C11D3A}"/>
            </c:ext>
          </c:extLst>
        </c:ser>
        <c:dLbls>
          <c:showLegendKey val="0"/>
          <c:showVal val="0"/>
          <c:showCatName val="0"/>
          <c:showSerName val="0"/>
          <c:showPercent val="0"/>
          <c:showBubbleSize val="0"/>
        </c:dLbls>
        <c:gapWidth val="100"/>
        <c:overlap val="-24"/>
        <c:axId val="480449072"/>
        <c:axId val="480450992"/>
      </c:barChart>
      <c:catAx>
        <c:axId val="48044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450992"/>
        <c:crosses val="autoZero"/>
        <c:auto val="1"/>
        <c:lblAlgn val="ctr"/>
        <c:lblOffset val="100"/>
        <c:noMultiLvlLbl val="0"/>
      </c:catAx>
      <c:valAx>
        <c:axId val="480450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44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'203-IXTLAN'!$B$330:$B$332</c:f>
              <c:strCache>
                <c:ptCount val="3"/>
                <c:pt idx="0">
                  <c:v>SIEMPRE</c:v>
                </c:pt>
                <c:pt idx="1">
                  <c:v>ALGUNAS VECES</c:v>
                </c:pt>
                <c:pt idx="2">
                  <c:v>NUNCA</c:v>
                </c:pt>
              </c:strCache>
            </c:strRef>
          </c:cat>
          <c:val>
            <c:numRef>
              <c:f>'203-IXTLAN'!$E$330:$E$332</c:f>
              <c:numCache>
                <c:formatCode>0</c:formatCode>
                <c:ptCount val="3"/>
                <c:pt idx="0">
                  <c:v>38.297872340425535</c:v>
                </c:pt>
                <c:pt idx="1">
                  <c:v>57.446808510638306</c:v>
                </c:pt>
                <c:pt idx="2">
                  <c:v>4.2553191489361701</c:v>
                </c:pt>
              </c:numCache>
            </c:numRef>
          </c:val>
          <c:extLst>
            <c:ext xmlns:c16="http://schemas.microsoft.com/office/drawing/2014/chart" uri="{C3380CC4-5D6E-409C-BE32-E72D297353CC}">
              <c16:uniqueId val="{00000000-20DD-4E7C-8384-FA5F3CDA9E9F}"/>
            </c:ext>
          </c:extLst>
        </c:ser>
        <c:dLbls>
          <c:showLegendKey val="0"/>
          <c:showVal val="0"/>
          <c:showCatName val="0"/>
          <c:showSerName val="0"/>
          <c:showPercent val="0"/>
          <c:showBubbleSize val="0"/>
        </c:dLbls>
        <c:gapWidth val="100"/>
        <c:overlap val="-24"/>
        <c:axId val="355337864"/>
        <c:axId val="355334984"/>
      </c:barChart>
      <c:catAx>
        <c:axId val="355337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34984"/>
        <c:crosses val="autoZero"/>
        <c:auto val="1"/>
        <c:lblAlgn val="ctr"/>
        <c:lblOffset val="100"/>
        <c:noMultiLvlLbl val="0"/>
      </c:catAx>
      <c:valAx>
        <c:axId val="35533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3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'203-IXTLAN'!$B$337:$B$338</c:f>
              <c:strCache>
                <c:ptCount val="2"/>
                <c:pt idx="0">
                  <c:v>SIEMPRE</c:v>
                </c:pt>
                <c:pt idx="1">
                  <c:v>ALGUNAS VECES</c:v>
                </c:pt>
              </c:strCache>
            </c:strRef>
          </c:cat>
          <c:val>
            <c:numRef>
              <c:f>'203-IXTLAN'!$E$337:$E$338</c:f>
              <c:numCache>
                <c:formatCode>0</c:formatCode>
                <c:ptCount val="2"/>
                <c:pt idx="0">
                  <c:v>63.829787234042556</c:v>
                </c:pt>
                <c:pt idx="1">
                  <c:v>36.170212765957451</c:v>
                </c:pt>
              </c:numCache>
            </c:numRef>
          </c:val>
          <c:extLst>
            <c:ext xmlns:c16="http://schemas.microsoft.com/office/drawing/2014/chart" uri="{C3380CC4-5D6E-409C-BE32-E72D297353CC}">
              <c16:uniqueId val="{00000000-FDFF-4E11-9DB5-1428DECA6B6C}"/>
            </c:ext>
          </c:extLst>
        </c:ser>
        <c:dLbls>
          <c:showLegendKey val="0"/>
          <c:showVal val="0"/>
          <c:showCatName val="0"/>
          <c:showSerName val="0"/>
          <c:showPercent val="0"/>
          <c:showBubbleSize val="0"/>
        </c:dLbls>
        <c:gapWidth val="100"/>
        <c:overlap val="-24"/>
        <c:axId val="355339464"/>
        <c:axId val="355341384"/>
      </c:barChart>
      <c:catAx>
        <c:axId val="35533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1384"/>
        <c:crosses val="autoZero"/>
        <c:auto val="1"/>
        <c:lblAlgn val="ctr"/>
        <c:lblOffset val="100"/>
        <c:noMultiLvlLbl val="0"/>
      </c:catAx>
      <c:valAx>
        <c:axId val="355341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39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'203-IXTLAN'!$B$343:$B$344</c:f>
              <c:strCache>
                <c:ptCount val="2"/>
                <c:pt idx="0">
                  <c:v>SIEMPRE</c:v>
                </c:pt>
                <c:pt idx="1">
                  <c:v>ALGUNAS VECES</c:v>
                </c:pt>
              </c:strCache>
            </c:strRef>
          </c:cat>
          <c:val>
            <c:numRef>
              <c:f>'203-IXTLAN'!$E$343:$E$344</c:f>
              <c:numCache>
                <c:formatCode>0</c:formatCode>
                <c:ptCount val="2"/>
                <c:pt idx="0">
                  <c:v>51.063829787234042</c:v>
                </c:pt>
                <c:pt idx="1">
                  <c:v>48.936170212765958</c:v>
                </c:pt>
              </c:numCache>
            </c:numRef>
          </c:val>
          <c:extLst>
            <c:ext xmlns:c16="http://schemas.microsoft.com/office/drawing/2014/chart" uri="{C3380CC4-5D6E-409C-BE32-E72D297353CC}">
              <c16:uniqueId val="{00000000-1342-4C90-9A33-4C4A5B91BF13}"/>
            </c:ext>
          </c:extLst>
        </c:ser>
        <c:dLbls>
          <c:showLegendKey val="0"/>
          <c:showVal val="0"/>
          <c:showCatName val="0"/>
          <c:showSerName val="0"/>
          <c:showPercent val="0"/>
          <c:showBubbleSize val="0"/>
        </c:dLbls>
        <c:gapWidth val="100"/>
        <c:overlap val="-24"/>
        <c:axId val="355344904"/>
        <c:axId val="355345864"/>
      </c:barChart>
      <c:catAx>
        <c:axId val="355344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5864"/>
        <c:crosses val="autoZero"/>
        <c:auto val="1"/>
        <c:lblAlgn val="ctr"/>
        <c:lblOffset val="100"/>
        <c:noMultiLvlLbl val="0"/>
      </c:catAx>
      <c:valAx>
        <c:axId val="355345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4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'203-IXTLAN'!$B$349:$B$351</c:f>
              <c:strCache>
                <c:ptCount val="3"/>
                <c:pt idx="0">
                  <c:v>SIEMPRE</c:v>
                </c:pt>
                <c:pt idx="1">
                  <c:v>ALGUNAS VECES</c:v>
                </c:pt>
                <c:pt idx="2">
                  <c:v>NUNCA</c:v>
                </c:pt>
              </c:strCache>
            </c:strRef>
          </c:cat>
          <c:val>
            <c:numRef>
              <c:f>'203-IXTLAN'!$E$349:$E$351</c:f>
              <c:numCache>
                <c:formatCode>0</c:formatCode>
                <c:ptCount val="3"/>
                <c:pt idx="0">
                  <c:v>27.659574468085108</c:v>
                </c:pt>
                <c:pt idx="1">
                  <c:v>48.936170212765958</c:v>
                </c:pt>
                <c:pt idx="2">
                  <c:v>23.404255319148938</c:v>
                </c:pt>
              </c:numCache>
            </c:numRef>
          </c:val>
          <c:extLst>
            <c:ext xmlns:c16="http://schemas.microsoft.com/office/drawing/2014/chart" uri="{C3380CC4-5D6E-409C-BE32-E72D297353CC}">
              <c16:uniqueId val="{00000000-57AE-4A92-A8DE-41B99E057689}"/>
            </c:ext>
          </c:extLst>
        </c:ser>
        <c:dLbls>
          <c:showLegendKey val="0"/>
          <c:showVal val="0"/>
          <c:showCatName val="0"/>
          <c:showSerName val="0"/>
          <c:showPercent val="0"/>
          <c:showBubbleSize val="0"/>
        </c:dLbls>
        <c:gapWidth val="100"/>
        <c:overlap val="-24"/>
        <c:axId val="355347464"/>
        <c:axId val="355348104"/>
      </c:barChart>
      <c:catAx>
        <c:axId val="355347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8104"/>
        <c:crosses val="autoZero"/>
        <c:auto val="1"/>
        <c:lblAlgn val="ctr"/>
        <c:lblOffset val="100"/>
        <c:noMultiLvlLbl val="0"/>
      </c:catAx>
      <c:valAx>
        <c:axId val="355348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7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'203-IXTLAN'!$B$356:$B$357</c:f>
              <c:strCache>
                <c:ptCount val="2"/>
                <c:pt idx="0">
                  <c:v>SI</c:v>
                </c:pt>
                <c:pt idx="1">
                  <c:v>No</c:v>
                </c:pt>
              </c:strCache>
            </c:strRef>
          </c:cat>
          <c:val>
            <c:numRef>
              <c:f>'203-IXTLAN'!$E$356:$E$357</c:f>
              <c:numCache>
                <c:formatCode>0</c:formatCode>
                <c:ptCount val="2"/>
                <c:pt idx="0">
                  <c:v>61.702127659574465</c:v>
                </c:pt>
                <c:pt idx="1">
                  <c:v>38.297872340425535</c:v>
                </c:pt>
              </c:numCache>
            </c:numRef>
          </c:val>
          <c:extLst>
            <c:ext xmlns:c16="http://schemas.microsoft.com/office/drawing/2014/chart" uri="{C3380CC4-5D6E-409C-BE32-E72D297353CC}">
              <c16:uniqueId val="{00000000-DB36-4D8C-968E-8A9D9E576F76}"/>
            </c:ext>
          </c:extLst>
        </c:ser>
        <c:dLbls>
          <c:showLegendKey val="0"/>
          <c:showVal val="0"/>
          <c:showCatName val="0"/>
          <c:showSerName val="0"/>
          <c:showPercent val="0"/>
          <c:showBubbleSize val="0"/>
        </c:dLbls>
        <c:gapWidth val="100"/>
        <c:overlap val="-24"/>
        <c:axId val="355348424"/>
        <c:axId val="355350664"/>
      </c:barChart>
      <c:catAx>
        <c:axId val="355348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50664"/>
        <c:crosses val="autoZero"/>
        <c:auto val="1"/>
        <c:lblAlgn val="ctr"/>
        <c:lblOffset val="100"/>
        <c:noMultiLvlLbl val="0"/>
      </c:catAx>
      <c:valAx>
        <c:axId val="355350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8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'203-IXTLAN'!$B$362:$B$364</c:f>
              <c:strCache>
                <c:ptCount val="3"/>
                <c:pt idx="0">
                  <c:v>SIEMPRE</c:v>
                </c:pt>
                <c:pt idx="1">
                  <c:v>ALGUNAS VECES</c:v>
                </c:pt>
                <c:pt idx="2">
                  <c:v>NUNCA</c:v>
                </c:pt>
              </c:strCache>
            </c:strRef>
          </c:cat>
          <c:val>
            <c:numRef>
              <c:f>'203-IXTLAN'!$E$362:$E$364</c:f>
              <c:numCache>
                <c:formatCode>0</c:formatCode>
                <c:ptCount val="3"/>
                <c:pt idx="0">
                  <c:v>48.936170212765958</c:v>
                </c:pt>
                <c:pt idx="1">
                  <c:v>46.808510638297875</c:v>
                </c:pt>
                <c:pt idx="2">
                  <c:v>4.2553191489361701</c:v>
                </c:pt>
              </c:numCache>
            </c:numRef>
          </c:val>
          <c:extLst>
            <c:ext xmlns:c16="http://schemas.microsoft.com/office/drawing/2014/chart" uri="{C3380CC4-5D6E-409C-BE32-E72D297353CC}">
              <c16:uniqueId val="{00000000-B4AF-4C6C-AD7E-F643709A03B3}"/>
            </c:ext>
          </c:extLst>
        </c:ser>
        <c:dLbls>
          <c:showLegendKey val="0"/>
          <c:showVal val="0"/>
          <c:showCatName val="0"/>
          <c:showSerName val="0"/>
          <c:showPercent val="0"/>
          <c:showBubbleSize val="0"/>
        </c:dLbls>
        <c:gapWidth val="100"/>
        <c:overlap val="-24"/>
        <c:axId val="355355144"/>
        <c:axId val="355358984"/>
      </c:barChart>
      <c:catAx>
        <c:axId val="35535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58984"/>
        <c:crosses val="autoZero"/>
        <c:auto val="1"/>
        <c:lblAlgn val="ctr"/>
        <c:lblOffset val="100"/>
        <c:noMultiLvlLbl val="0"/>
      </c:catAx>
      <c:valAx>
        <c:axId val="355358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55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'203-IXTLAN'!$B$369:$B$371</c:f>
              <c:strCache>
                <c:ptCount val="3"/>
                <c:pt idx="0">
                  <c:v>SIEMPRE</c:v>
                </c:pt>
                <c:pt idx="1">
                  <c:v>ALGUNAS VECES</c:v>
                </c:pt>
                <c:pt idx="2">
                  <c:v>NUNCA</c:v>
                </c:pt>
              </c:strCache>
            </c:strRef>
          </c:cat>
          <c:val>
            <c:numRef>
              <c:f>'203-IXTLAN'!$E$369:$E$371</c:f>
              <c:numCache>
                <c:formatCode>0</c:formatCode>
                <c:ptCount val="3"/>
                <c:pt idx="0">
                  <c:v>59.574468085106382</c:v>
                </c:pt>
                <c:pt idx="1">
                  <c:v>31.914893617021278</c:v>
                </c:pt>
                <c:pt idx="2">
                  <c:v>8.5106382978723403</c:v>
                </c:pt>
              </c:numCache>
            </c:numRef>
          </c:val>
          <c:extLst>
            <c:ext xmlns:c16="http://schemas.microsoft.com/office/drawing/2014/chart" uri="{C3380CC4-5D6E-409C-BE32-E72D297353CC}">
              <c16:uniqueId val="{00000000-394E-4D21-9459-FBEB54CFB7FA}"/>
            </c:ext>
          </c:extLst>
        </c:ser>
        <c:dLbls>
          <c:showLegendKey val="0"/>
          <c:showVal val="0"/>
          <c:showCatName val="0"/>
          <c:showSerName val="0"/>
          <c:showPercent val="0"/>
          <c:showBubbleSize val="0"/>
        </c:dLbls>
        <c:gapWidth val="100"/>
        <c:overlap val="-24"/>
        <c:axId val="355358344"/>
        <c:axId val="355359304"/>
      </c:barChart>
      <c:catAx>
        <c:axId val="355358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59304"/>
        <c:crosses val="autoZero"/>
        <c:auto val="1"/>
        <c:lblAlgn val="ctr"/>
        <c:lblOffset val="100"/>
        <c:noMultiLvlLbl val="0"/>
      </c:catAx>
      <c:valAx>
        <c:axId val="355359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58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'203-IXTLAN'!$B$376:$B$378</c:f>
              <c:strCache>
                <c:ptCount val="3"/>
                <c:pt idx="0">
                  <c:v>SIEMPRE</c:v>
                </c:pt>
                <c:pt idx="1">
                  <c:v>ALGUNAS VECES</c:v>
                </c:pt>
                <c:pt idx="2">
                  <c:v>NUNCA</c:v>
                </c:pt>
              </c:strCache>
            </c:strRef>
          </c:cat>
          <c:val>
            <c:numRef>
              <c:f>'203-IXTLAN'!$E$376:$E$378</c:f>
              <c:numCache>
                <c:formatCode>0</c:formatCode>
                <c:ptCount val="3"/>
                <c:pt idx="0">
                  <c:v>36.170212765957451</c:v>
                </c:pt>
                <c:pt idx="1">
                  <c:v>53.191489361702125</c:v>
                </c:pt>
                <c:pt idx="2">
                  <c:v>10.638297872340425</c:v>
                </c:pt>
              </c:numCache>
            </c:numRef>
          </c:val>
          <c:extLst>
            <c:ext xmlns:c16="http://schemas.microsoft.com/office/drawing/2014/chart" uri="{C3380CC4-5D6E-409C-BE32-E72D297353CC}">
              <c16:uniqueId val="{00000000-D8BD-43AB-A172-E59BE0DC3A26}"/>
            </c:ext>
          </c:extLst>
        </c:ser>
        <c:dLbls>
          <c:showLegendKey val="0"/>
          <c:showVal val="0"/>
          <c:showCatName val="0"/>
          <c:showSerName val="0"/>
          <c:showPercent val="0"/>
          <c:showBubbleSize val="0"/>
        </c:dLbls>
        <c:gapWidth val="100"/>
        <c:overlap val="-24"/>
        <c:axId val="355361224"/>
        <c:axId val="355360264"/>
      </c:barChart>
      <c:catAx>
        <c:axId val="355361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0264"/>
        <c:crosses val="autoZero"/>
        <c:auto val="1"/>
        <c:lblAlgn val="ctr"/>
        <c:lblOffset val="100"/>
        <c:noMultiLvlLbl val="0"/>
      </c:catAx>
      <c:valAx>
        <c:axId val="355360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1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'203-IXTLAN'!$B$383:$B$384</c:f>
              <c:strCache>
                <c:ptCount val="2"/>
                <c:pt idx="0">
                  <c:v>SIEMPRE</c:v>
                </c:pt>
                <c:pt idx="1">
                  <c:v>ALGUNAS VECES</c:v>
                </c:pt>
              </c:strCache>
            </c:strRef>
          </c:cat>
          <c:val>
            <c:numRef>
              <c:f>'203-IXTLAN'!$E$383:$E$384</c:f>
              <c:numCache>
                <c:formatCode>0</c:formatCode>
                <c:ptCount val="2"/>
                <c:pt idx="0">
                  <c:v>85.106382978723403</c:v>
                </c:pt>
                <c:pt idx="1">
                  <c:v>14.893617021276595</c:v>
                </c:pt>
              </c:numCache>
            </c:numRef>
          </c:val>
          <c:extLst>
            <c:ext xmlns:c16="http://schemas.microsoft.com/office/drawing/2014/chart" uri="{C3380CC4-5D6E-409C-BE32-E72D297353CC}">
              <c16:uniqueId val="{00000000-DD20-4247-9328-671D7F5F8D7B}"/>
            </c:ext>
          </c:extLst>
        </c:ser>
        <c:dLbls>
          <c:showLegendKey val="0"/>
          <c:showVal val="0"/>
          <c:showCatName val="0"/>
          <c:showSerName val="0"/>
          <c:showPercent val="0"/>
          <c:showBubbleSize val="0"/>
        </c:dLbls>
        <c:gapWidth val="100"/>
        <c:overlap val="-24"/>
        <c:axId val="355365384"/>
        <c:axId val="355367624"/>
      </c:barChart>
      <c:catAx>
        <c:axId val="35536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7624"/>
        <c:crosses val="autoZero"/>
        <c:auto val="1"/>
        <c:lblAlgn val="ctr"/>
        <c:lblOffset val="100"/>
        <c:noMultiLvlLbl val="0"/>
      </c:catAx>
      <c:valAx>
        <c:axId val="355367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'203-IXTLAN'!$B$389:$B$390</c:f>
              <c:strCache>
                <c:ptCount val="2"/>
                <c:pt idx="0">
                  <c:v>SI</c:v>
                </c:pt>
                <c:pt idx="1">
                  <c:v>NO</c:v>
                </c:pt>
              </c:strCache>
            </c:strRef>
          </c:cat>
          <c:val>
            <c:numRef>
              <c:f>'203-IXTLAN'!$E$389:$E$390</c:f>
              <c:numCache>
                <c:formatCode>0</c:formatCode>
                <c:ptCount val="2"/>
                <c:pt idx="0">
                  <c:v>25.531914893617021</c:v>
                </c:pt>
                <c:pt idx="1">
                  <c:v>74.468085106382972</c:v>
                </c:pt>
              </c:numCache>
            </c:numRef>
          </c:val>
          <c:extLst>
            <c:ext xmlns:c16="http://schemas.microsoft.com/office/drawing/2014/chart" uri="{C3380CC4-5D6E-409C-BE32-E72D297353CC}">
              <c16:uniqueId val="{00000000-F149-4308-976F-9DDF2579066B}"/>
            </c:ext>
          </c:extLst>
        </c:ser>
        <c:dLbls>
          <c:showLegendKey val="0"/>
          <c:showVal val="0"/>
          <c:showCatName val="0"/>
          <c:showSerName val="0"/>
          <c:showPercent val="0"/>
          <c:showBubbleSize val="0"/>
        </c:dLbls>
        <c:gapWidth val="100"/>
        <c:overlap val="-24"/>
        <c:axId val="355373384"/>
        <c:axId val="355371144"/>
      </c:barChart>
      <c:catAx>
        <c:axId val="355373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1144"/>
        <c:crosses val="autoZero"/>
        <c:auto val="1"/>
        <c:lblAlgn val="ctr"/>
        <c:lblOffset val="100"/>
        <c:noMultiLvlLbl val="0"/>
      </c:catAx>
      <c:valAx>
        <c:axId val="355371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'203-IXTLAN'!$B$395:$B$397</c:f>
              <c:strCache>
                <c:ptCount val="3"/>
                <c:pt idx="0">
                  <c:v>SIEMPRE</c:v>
                </c:pt>
                <c:pt idx="1">
                  <c:v>ALGUNAS VECES</c:v>
                </c:pt>
                <c:pt idx="2">
                  <c:v>NUNCA</c:v>
                </c:pt>
              </c:strCache>
            </c:strRef>
          </c:cat>
          <c:val>
            <c:numRef>
              <c:f>'203-IXTLAN'!$E$395:$E$397</c:f>
              <c:numCache>
                <c:formatCode>0</c:formatCode>
                <c:ptCount val="3"/>
                <c:pt idx="0">
                  <c:v>57.446808510638306</c:v>
                </c:pt>
                <c:pt idx="1">
                  <c:v>40.425531914893611</c:v>
                </c:pt>
                <c:pt idx="2">
                  <c:v>2.1276595744680851</c:v>
                </c:pt>
              </c:numCache>
            </c:numRef>
          </c:val>
          <c:extLst>
            <c:ext xmlns:c16="http://schemas.microsoft.com/office/drawing/2014/chart" uri="{C3380CC4-5D6E-409C-BE32-E72D297353CC}">
              <c16:uniqueId val="{00000000-21ED-4FBA-ABFD-B865C1830845}"/>
            </c:ext>
          </c:extLst>
        </c:ser>
        <c:dLbls>
          <c:showLegendKey val="0"/>
          <c:showVal val="0"/>
          <c:showCatName val="0"/>
          <c:showSerName val="0"/>
          <c:showPercent val="0"/>
          <c:showBubbleSize val="0"/>
        </c:dLbls>
        <c:gapWidth val="100"/>
        <c:overlap val="-24"/>
        <c:axId val="355372744"/>
        <c:axId val="355374984"/>
      </c:barChart>
      <c:catAx>
        <c:axId val="35537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4984"/>
        <c:crosses val="autoZero"/>
        <c:auto val="1"/>
        <c:lblAlgn val="ctr"/>
        <c:lblOffset val="100"/>
        <c:noMultiLvlLbl val="0"/>
      </c:catAx>
      <c:valAx>
        <c:axId val="35537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'203-IXTLAN'!$B$402:$B$403</c:f>
              <c:strCache>
                <c:ptCount val="2"/>
                <c:pt idx="0">
                  <c:v>SI</c:v>
                </c:pt>
                <c:pt idx="1">
                  <c:v>NO</c:v>
                </c:pt>
              </c:strCache>
            </c:strRef>
          </c:cat>
          <c:val>
            <c:numRef>
              <c:f>'203-IXTLAN'!$E$402:$E$403</c:f>
              <c:numCache>
                <c:formatCode>0</c:formatCode>
                <c:ptCount val="2"/>
                <c:pt idx="0">
                  <c:v>87.2340425531915</c:v>
                </c:pt>
                <c:pt idx="1">
                  <c:v>12.76595744680851</c:v>
                </c:pt>
              </c:numCache>
            </c:numRef>
          </c:val>
          <c:extLst>
            <c:ext xmlns:c16="http://schemas.microsoft.com/office/drawing/2014/chart" uri="{C3380CC4-5D6E-409C-BE32-E72D297353CC}">
              <c16:uniqueId val="{00000000-9538-4623-881E-5CC8B3350C43}"/>
            </c:ext>
          </c:extLst>
        </c:ser>
        <c:dLbls>
          <c:showLegendKey val="0"/>
          <c:showVal val="0"/>
          <c:showCatName val="0"/>
          <c:showSerName val="0"/>
          <c:showPercent val="0"/>
          <c:showBubbleSize val="0"/>
        </c:dLbls>
        <c:gapWidth val="100"/>
        <c:overlap val="-24"/>
        <c:axId val="355378184"/>
        <c:axId val="355380104"/>
      </c:barChart>
      <c:catAx>
        <c:axId val="355378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80104"/>
        <c:crosses val="autoZero"/>
        <c:auto val="1"/>
        <c:lblAlgn val="ctr"/>
        <c:lblOffset val="100"/>
        <c:noMultiLvlLbl val="0"/>
      </c:catAx>
      <c:valAx>
        <c:axId val="355380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8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'203-IXTLAN'!$B$408:$B$410</c:f>
              <c:strCache>
                <c:ptCount val="3"/>
                <c:pt idx="0">
                  <c:v>SIEMPRE</c:v>
                </c:pt>
                <c:pt idx="1">
                  <c:v>ALGUNAS VECES</c:v>
                </c:pt>
                <c:pt idx="2">
                  <c:v>NUNCA</c:v>
                </c:pt>
              </c:strCache>
            </c:strRef>
          </c:cat>
          <c:val>
            <c:numRef>
              <c:f>'203-IXTLAN'!$E$408:$E$410</c:f>
              <c:numCache>
                <c:formatCode>0</c:formatCode>
                <c:ptCount val="3"/>
                <c:pt idx="0">
                  <c:v>72.340425531914903</c:v>
                </c:pt>
                <c:pt idx="1">
                  <c:v>21.276595744680851</c:v>
                </c:pt>
                <c:pt idx="2">
                  <c:v>6.3829787234042552</c:v>
                </c:pt>
              </c:numCache>
            </c:numRef>
          </c:val>
          <c:extLst>
            <c:ext xmlns:c16="http://schemas.microsoft.com/office/drawing/2014/chart" uri="{C3380CC4-5D6E-409C-BE32-E72D297353CC}">
              <c16:uniqueId val="{00000000-CB79-4B92-9837-3AC1E308BE36}"/>
            </c:ext>
          </c:extLst>
        </c:ser>
        <c:dLbls>
          <c:showLegendKey val="0"/>
          <c:showVal val="0"/>
          <c:showCatName val="0"/>
          <c:showSerName val="0"/>
          <c:showPercent val="0"/>
          <c:showBubbleSize val="0"/>
        </c:dLbls>
        <c:gapWidth val="100"/>
        <c:overlap val="-24"/>
        <c:axId val="355362504"/>
        <c:axId val="355369864"/>
      </c:barChart>
      <c:catAx>
        <c:axId val="355362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9864"/>
        <c:crosses val="autoZero"/>
        <c:auto val="1"/>
        <c:lblAlgn val="ctr"/>
        <c:lblOffset val="100"/>
        <c:noMultiLvlLbl val="0"/>
      </c:catAx>
      <c:valAx>
        <c:axId val="35536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'203-IXTLAN'!$B$415:$B$417</c:f>
              <c:strCache>
                <c:ptCount val="3"/>
                <c:pt idx="0">
                  <c:v>SIEMPRE</c:v>
                </c:pt>
                <c:pt idx="1">
                  <c:v>ALGUNAS VECES</c:v>
                </c:pt>
                <c:pt idx="2">
                  <c:v>NUNCA</c:v>
                </c:pt>
              </c:strCache>
            </c:strRef>
          </c:cat>
          <c:val>
            <c:numRef>
              <c:f>'203-IXTLAN'!$E$415:$E$417</c:f>
              <c:numCache>
                <c:formatCode>0</c:formatCode>
                <c:ptCount val="3"/>
                <c:pt idx="0">
                  <c:v>76.59574468085107</c:v>
                </c:pt>
                <c:pt idx="1">
                  <c:v>21.276595744680851</c:v>
                </c:pt>
                <c:pt idx="2">
                  <c:v>2.1276595744680851</c:v>
                </c:pt>
              </c:numCache>
            </c:numRef>
          </c:val>
          <c:extLst>
            <c:ext xmlns:c16="http://schemas.microsoft.com/office/drawing/2014/chart" uri="{C3380CC4-5D6E-409C-BE32-E72D297353CC}">
              <c16:uniqueId val="{00000000-F0B5-4ED1-B5D9-683924264920}"/>
            </c:ext>
          </c:extLst>
        </c:ser>
        <c:dLbls>
          <c:showLegendKey val="0"/>
          <c:showVal val="0"/>
          <c:showCatName val="0"/>
          <c:showSerName val="0"/>
          <c:showPercent val="0"/>
          <c:showBubbleSize val="0"/>
        </c:dLbls>
        <c:gapWidth val="100"/>
        <c:overlap val="-24"/>
        <c:axId val="355387144"/>
        <c:axId val="355387784"/>
      </c:barChart>
      <c:catAx>
        <c:axId val="355387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87784"/>
        <c:crosses val="autoZero"/>
        <c:auto val="1"/>
        <c:lblAlgn val="ctr"/>
        <c:lblOffset val="100"/>
        <c:noMultiLvlLbl val="0"/>
      </c:catAx>
      <c:valAx>
        <c:axId val="355387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8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'203-IXTLAN'!$B$422:$B$423</c:f>
              <c:strCache>
                <c:ptCount val="2"/>
                <c:pt idx="0">
                  <c:v>SI</c:v>
                </c:pt>
                <c:pt idx="1">
                  <c:v>NO</c:v>
                </c:pt>
              </c:strCache>
            </c:strRef>
          </c:cat>
          <c:val>
            <c:numRef>
              <c:f>'203-IXTLAN'!$E$422:$E$423</c:f>
              <c:numCache>
                <c:formatCode>0</c:formatCode>
                <c:ptCount val="2"/>
                <c:pt idx="0">
                  <c:v>78.723404255319153</c:v>
                </c:pt>
                <c:pt idx="1">
                  <c:v>21.276595744680851</c:v>
                </c:pt>
              </c:numCache>
            </c:numRef>
          </c:val>
          <c:extLst>
            <c:ext xmlns:c16="http://schemas.microsoft.com/office/drawing/2014/chart" uri="{C3380CC4-5D6E-409C-BE32-E72D297353CC}">
              <c16:uniqueId val="{00000000-1F18-4E08-910D-F543FB4ADCAE}"/>
            </c:ext>
          </c:extLst>
        </c:ser>
        <c:dLbls>
          <c:showLegendKey val="0"/>
          <c:showVal val="0"/>
          <c:showCatName val="0"/>
          <c:showSerName val="0"/>
          <c:showPercent val="0"/>
          <c:showBubbleSize val="0"/>
        </c:dLbls>
        <c:gapWidth val="100"/>
        <c:overlap val="-24"/>
        <c:axId val="355385864"/>
        <c:axId val="355390024"/>
      </c:barChart>
      <c:catAx>
        <c:axId val="355385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0024"/>
        <c:crosses val="autoZero"/>
        <c:auto val="1"/>
        <c:lblAlgn val="ctr"/>
        <c:lblOffset val="100"/>
        <c:noMultiLvlLbl val="0"/>
      </c:catAx>
      <c:valAx>
        <c:axId val="355390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8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'203-IXTLAN'!$B$428:$B$431</c:f>
              <c:strCache>
                <c:ptCount val="4"/>
                <c:pt idx="0">
                  <c:v>SIEMPRE</c:v>
                </c:pt>
                <c:pt idx="1">
                  <c:v>ALGUNAS VECES</c:v>
                </c:pt>
                <c:pt idx="2">
                  <c:v>NUNCA</c:v>
                </c:pt>
                <c:pt idx="3">
                  <c:v>NO HE SIDO CONVOCADO</c:v>
                </c:pt>
              </c:strCache>
            </c:strRef>
          </c:cat>
          <c:val>
            <c:numRef>
              <c:f>'203-IXTLAN'!$E$428:$E$431</c:f>
              <c:numCache>
                <c:formatCode>0</c:formatCode>
                <c:ptCount val="4"/>
                <c:pt idx="0">
                  <c:v>70.212765957446805</c:v>
                </c:pt>
                <c:pt idx="1">
                  <c:v>14.893617021276595</c:v>
                </c:pt>
                <c:pt idx="2">
                  <c:v>4.2553191489361701</c:v>
                </c:pt>
                <c:pt idx="3">
                  <c:v>10.638297872340425</c:v>
                </c:pt>
              </c:numCache>
            </c:numRef>
          </c:val>
          <c:extLst>
            <c:ext xmlns:c16="http://schemas.microsoft.com/office/drawing/2014/chart" uri="{C3380CC4-5D6E-409C-BE32-E72D297353CC}">
              <c16:uniqueId val="{00000000-C745-40EE-B8E0-F58CF517D8F2}"/>
            </c:ext>
          </c:extLst>
        </c:ser>
        <c:dLbls>
          <c:showLegendKey val="0"/>
          <c:showVal val="0"/>
          <c:showCatName val="0"/>
          <c:showSerName val="0"/>
          <c:showPercent val="0"/>
          <c:showBubbleSize val="0"/>
        </c:dLbls>
        <c:gapWidth val="100"/>
        <c:overlap val="-24"/>
        <c:axId val="355390984"/>
        <c:axId val="355394184"/>
      </c:barChart>
      <c:catAx>
        <c:axId val="355390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4184"/>
        <c:crosses val="autoZero"/>
        <c:auto val="1"/>
        <c:lblAlgn val="ctr"/>
        <c:lblOffset val="100"/>
        <c:noMultiLvlLbl val="0"/>
      </c:catAx>
      <c:valAx>
        <c:axId val="355394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0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'203-IXTLAN'!$B$436:$B$438</c:f>
              <c:strCache>
                <c:ptCount val="3"/>
                <c:pt idx="0">
                  <c:v>SIEMPRE</c:v>
                </c:pt>
                <c:pt idx="1">
                  <c:v>ALGUNAS VECES</c:v>
                </c:pt>
                <c:pt idx="2">
                  <c:v>NUNCA</c:v>
                </c:pt>
              </c:strCache>
            </c:strRef>
          </c:cat>
          <c:val>
            <c:numRef>
              <c:f>'203-IXTLAN'!$E$436:$E$438</c:f>
              <c:numCache>
                <c:formatCode>0</c:formatCode>
                <c:ptCount val="3"/>
                <c:pt idx="0">
                  <c:v>65.957446808510639</c:v>
                </c:pt>
                <c:pt idx="1">
                  <c:v>21.276595744680851</c:v>
                </c:pt>
                <c:pt idx="2">
                  <c:v>12.76595744680851</c:v>
                </c:pt>
              </c:numCache>
            </c:numRef>
          </c:val>
          <c:extLst>
            <c:ext xmlns:c16="http://schemas.microsoft.com/office/drawing/2014/chart" uri="{C3380CC4-5D6E-409C-BE32-E72D297353CC}">
              <c16:uniqueId val="{00000000-9B28-4B33-AF9F-3CD68709004B}"/>
            </c:ext>
          </c:extLst>
        </c:ser>
        <c:dLbls>
          <c:showLegendKey val="0"/>
          <c:showVal val="0"/>
          <c:showCatName val="0"/>
          <c:showSerName val="0"/>
          <c:showPercent val="0"/>
          <c:showBubbleSize val="0"/>
        </c:dLbls>
        <c:gapWidth val="100"/>
        <c:overlap val="-24"/>
        <c:axId val="355395144"/>
        <c:axId val="355395464"/>
      </c:barChart>
      <c:catAx>
        <c:axId val="3553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5464"/>
        <c:crosses val="autoZero"/>
        <c:auto val="1"/>
        <c:lblAlgn val="ctr"/>
        <c:lblOffset val="100"/>
        <c:noMultiLvlLbl val="0"/>
      </c:catAx>
      <c:valAx>
        <c:axId val="355395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5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'203-IXTLAN'!$B$443:$B$444</c:f>
              <c:strCache>
                <c:ptCount val="2"/>
                <c:pt idx="0">
                  <c:v>SI</c:v>
                </c:pt>
                <c:pt idx="1">
                  <c:v>NO</c:v>
                </c:pt>
              </c:strCache>
            </c:strRef>
          </c:cat>
          <c:val>
            <c:numRef>
              <c:f>'203-IXTLAN'!$E$443:$E$444</c:f>
              <c:numCache>
                <c:formatCode>0</c:formatCode>
                <c:ptCount val="2"/>
                <c:pt idx="0">
                  <c:v>93.61702127659575</c:v>
                </c:pt>
                <c:pt idx="1">
                  <c:v>6.3829787234042552</c:v>
                </c:pt>
              </c:numCache>
            </c:numRef>
          </c:val>
          <c:extLst>
            <c:ext xmlns:c16="http://schemas.microsoft.com/office/drawing/2014/chart" uri="{C3380CC4-5D6E-409C-BE32-E72D297353CC}">
              <c16:uniqueId val="{00000000-DDBF-4040-9AB1-CA2AB2B828CF}"/>
            </c:ext>
          </c:extLst>
        </c:ser>
        <c:dLbls>
          <c:showLegendKey val="0"/>
          <c:showVal val="0"/>
          <c:showCatName val="0"/>
          <c:showSerName val="0"/>
          <c:showPercent val="0"/>
          <c:showBubbleSize val="0"/>
        </c:dLbls>
        <c:gapWidth val="100"/>
        <c:overlap val="-24"/>
        <c:axId val="355399304"/>
        <c:axId val="355399624"/>
      </c:barChart>
      <c:catAx>
        <c:axId val="355399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9624"/>
        <c:crosses val="autoZero"/>
        <c:auto val="1"/>
        <c:lblAlgn val="ctr"/>
        <c:lblOffset val="100"/>
        <c:noMultiLvlLbl val="0"/>
      </c:catAx>
      <c:valAx>
        <c:axId val="355399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'203-IXTLAN'!$B$449:$B$450</c:f>
              <c:strCache>
                <c:ptCount val="2"/>
                <c:pt idx="0">
                  <c:v>SI</c:v>
                </c:pt>
                <c:pt idx="1">
                  <c:v>NO</c:v>
                </c:pt>
              </c:strCache>
            </c:strRef>
          </c:cat>
          <c:val>
            <c:numRef>
              <c:f>'203-IXTLAN'!$E$449:$E$450</c:f>
              <c:numCache>
                <c:formatCode>0</c:formatCode>
                <c:ptCount val="2"/>
                <c:pt idx="0">
                  <c:v>85.106382978723403</c:v>
                </c:pt>
                <c:pt idx="1">
                  <c:v>14.893617021276595</c:v>
                </c:pt>
              </c:numCache>
            </c:numRef>
          </c:val>
          <c:extLst>
            <c:ext xmlns:c16="http://schemas.microsoft.com/office/drawing/2014/chart" uri="{C3380CC4-5D6E-409C-BE32-E72D297353CC}">
              <c16:uniqueId val="{00000000-F691-4CF9-82C1-B28570CD0E5B}"/>
            </c:ext>
          </c:extLst>
        </c:ser>
        <c:dLbls>
          <c:showLegendKey val="0"/>
          <c:showVal val="0"/>
          <c:showCatName val="0"/>
          <c:showSerName val="0"/>
          <c:showPercent val="0"/>
          <c:showBubbleSize val="0"/>
        </c:dLbls>
        <c:gapWidth val="100"/>
        <c:overlap val="-24"/>
        <c:axId val="355400904"/>
        <c:axId val="355401224"/>
      </c:barChart>
      <c:catAx>
        <c:axId val="35540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01224"/>
        <c:crosses val="autoZero"/>
        <c:auto val="1"/>
        <c:lblAlgn val="ctr"/>
        <c:lblOffset val="100"/>
        <c:noMultiLvlLbl val="0"/>
      </c:catAx>
      <c:valAx>
        <c:axId val="35540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0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'203-IXTLAN'!$B$455:$B$456</c:f>
              <c:strCache>
                <c:ptCount val="2"/>
                <c:pt idx="0">
                  <c:v>SI</c:v>
                </c:pt>
                <c:pt idx="1">
                  <c:v>NO</c:v>
                </c:pt>
              </c:strCache>
            </c:strRef>
          </c:cat>
          <c:val>
            <c:numRef>
              <c:f>'203-IXTLAN'!$E$455:$E$456</c:f>
              <c:numCache>
                <c:formatCode>0</c:formatCode>
                <c:ptCount val="2"/>
                <c:pt idx="0">
                  <c:v>48.936170212765958</c:v>
                </c:pt>
                <c:pt idx="1">
                  <c:v>51.063829787234042</c:v>
                </c:pt>
              </c:numCache>
            </c:numRef>
          </c:val>
          <c:extLst>
            <c:ext xmlns:c16="http://schemas.microsoft.com/office/drawing/2014/chart" uri="{C3380CC4-5D6E-409C-BE32-E72D297353CC}">
              <c16:uniqueId val="{00000000-F28A-4414-B7BB-20247312A825}"/>
            </c:ext>
          </c:extLst>
        </c:ser>
        <c:dLbls>
          <c:showLegendKey val="0"/>
          <c:showVal val="0"/>
          <c:showCatName val="0"/>
          <c:showSerName val="0"/>
          <c:showPercent val="0"/>
          <c:showBubbleSize val="0"/>
        </c:dLbls>
        <c:gapWidth val="100"/>
        <c:overlap val="-24"/>
        <c:axId val="355409544"/>
        <c:axId val="355407304"/>
      </c:barChart>
      <c:catAx>
        <c:axId val="35540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07304"/>
        <c:crosses val="autoZero"/>
        <c:auto val="1"/>
        <c:lblAlgn val="ctr"/>
        <c:lblOffset val="100"/>
        <c:noMultiLvlLbl val="0"/>
      </c:catAx>
      <c:valAx>
        <c:axId val="355407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0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'203-IXTLAN'!$B$461:$B$462</c:f>
              <c:strCache>
                <c:ptCount val="2"/>
                <c:pt idx="0">
                  <c:v>SI</c:v>
                </c:pt>
                <c:pt idx="1">
                  <c:v>NO</c:v>
                </c:pt>
              </c:strCache>
            </c:strRef>
          </c:cat>
          <c:val>
            <c:numRef>
              <c:f>'203-IXTLAN'!$E$461:$E$462</c:f>
              <c:numCache>
                <c:formatCode>0</c:formatCode>
                <c:ptCount val="2"/>
                <c:pt idx="0">
                  <c:v>80.851063829787222</c:v>
                </c:pt>
                <c:pt idx="1">
                  <c:v>19.148936170212767</c:v>
                </c:pt>
              </c:numCache>
            </c:numRef>
          </c:val>
          <c:extLst>
            <c:ext xmlns:c16="http://schemas.microsoft.com/office/drawing/2014/chart" uri="{C3380CC4-5D6E-409C-BE32-E72D297353CC}">
              <c16:uniqueId val="{00000000-A1B0-4995-8F47-B11149274F01}"/>
            </c:ext>
          </c:extLst>
        </c:ser>
        <c:dLbls>
          <c:showLegendKey val="0"/>
          <c:showVal val="0"/>
          <c:showCatName val="0"/>
          <c:showSerName val="0"/>
          <c:showPercent val="0"/>
          <c:showBubbleSize val="0"/>
        </c:dLbls>
        <c:gapWidth val="100"/>
        <c:overlap val="-24"/>
        <c:axId val="355406664"/>
        <c:axId val="355408904"/>
      </c:barChart>
      <c:catAx>
        <c:axId val="355406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08904"/>
        <c:crosses val="autoZero"/>
        <c:auto val="1"/>
        <c:lblAlgn val="ctr"/>
        <c:lblOffset val="100"/>
        <c:noMultiLvlLbl val="0"/>
      </c:catAx>
      <c:valAx>
        <c:axId val="355408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06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'203-IXTLAN'!$B$467:$B$468</c:f>
              <c:strCache>
                <c:ptCount val="2"/>
                <c:pt idx="0">
                  <c:v>SI</c:v>
                </c:pt>
                <c:pt idx="1">
                  <c:v>NO</c:v>
                </c:pt>
              </c:strCache>
            </c:strRef>
          </c:cat>
          <c:val>
            <c:numRef>
              <c:f>'203-IXTLAN'!$E$467:$E$468</c:f>
              <c:numCache>
                <c:formatCode>0</c:formatCode>
                <c:ptCount val="2"/>
                <c:pt idx="0">
                  <c:v>68.085106382978722</c:v>
                </c:pt>
                <c:pt idx="1">
                  <c:v>31.914893617021278</c:v>
                </c:pt>
              </c:numCache>
            </c:numRef>
          </c:val>
          <c:extLst>
            <c:ext xmlns:c16="http://schemas.microsoft.com/office/drawing/2014/chart" uri="{C3380CC4-5D6E-409C-BE32-E72D297353CC}">
              <c16:uniqueId val="{00000000-843E-4108-9C0F-12C9D232A5A9}"/>
            </c:ext>
          </c:extLst>
        </c:ser>
        <c:dLbls>
          <c:showLegendKey val="0"/>
          <c:showVal val="0"/>
          <c:showCatName val="0"/>
          <c:showSerName val="0"/>
          <c:showPercent val="0"/>
          <c:showBubbleSize val="0"/>
        </c:dLbls>
        <c:gapWidth val="100"/>
        <c:overlap val="-24"/>
        <c:axId val="355411144"/>
        <c:axId val="355413704"/>
      </c:barChart>
      <c:catAx>
        <c:axId val="355411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13704"/>
        <c:crosses val="autoZero"/>
        <c:auto val="1"/>
        <c:lblAlgn val="ctr"/>
        <c:lblOffset val="100"/>
        <c:noMultiLvlLbl val="0"/>
      </c:catAx>
      <c:valAx>
        <c:axId val="355413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11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025-4176-BFCF-B6575A13796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025-4176-BFCF-B6575A13796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Hoja1!$A$10:$A$11</c:f>
              <c:strCache>
                <c:ptCount val="2"/>
                <c:pt idx="0">
                  <c:v>MANUALES</c:v>
                </c:pt>
                <c:pt idx="1">
                  <c:v>NO ENCUESTADOS</c:v>
                </c:pt>
              </c:strCache>
            </c:strRef>
          </c:cat>
          <c:val>
            <c:numRef>
              <c:f>Hoja1!$B$10:$B$11</c:f>
              <c:numCache>
                <c:formatCode>0</c:formatCode>
                <c:ptCount val="2"/>
                <c:pt idx="0">
                  <c:v>11.627906976744185</c:v>
                </c:pt>
                <c:pt idx="1">
                  <c:v>88.3720930232558</c:v>
                </c:pt>
              </c:numCache>
            </c:numRef>
          </c:val>
          <c:extLst>
            <c:ext xmlns:c16="http://schemas.microsoft.com/office/drawing/2014/chart" uri="{C3380CC4-5D6E-409C-BE32-E72D297353CC}">
              <c16:uniqueId val="{00000004-3025-4176-BFCF-B6575A1379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'203-IXTLAN'!$B$473:$B$474</c:f>
              <c:strCache>
                <c:ptCount val="2"/>
                <c:pt idx="0">
                  <c:v>SI</c:v>
                </c:pt>
                <c:pt idx="1">
                  <c:v>NO</c:v>
                </c:pt>
              </c:strCache>
            </c:strRef>
          </c:cat>
          <c:val>
            <c:numRef>
              <c:f>'203-IXTLAN'!$E$473:$E$474</c:f>
              <c:numCache>
                <c:formatCode>0</c:formatCode>
                <c:ptCount val="2"/>
                <c:pt idx="0">
                  <c:v>78.723404255319153</c:v>
                </c:pt>
                <c:pt idx="1">
                  <c:v>21.276595744680851</c:v>
                </c:pt>
              </c:numCache>
            </c:numRef>
          </c:val>
          <c:extLst>
            <c:ext xmlns:c16="http://schemas.microsoft.com/office/drawing/2014/chart" uri="{C3380CC4-5D6E-409C-BE32-E72D297353CC}">
              <c16:uniqueId val="{00000000-F878-4FB8-8DA4-B523CA5D9D94}"/>
            </c:ext>
          </c:extLst>
        </c:ser>
        <c:dLbls>
          <c:showLegendKey val="0"/>
          <c:showVal val="0"/>
          <c:showCatName val="0"/>
          <c:showSerName val="0"/>
          <c:showPercent val="0"/>
          <c:showBubbleSize val="0"/>
        </c:dLbls>
        <c:gapWidth val="100"/>
        <c:overlap val="-24"/>
        <c:axId val="355416904"/>
        <c:axId val="355417864"/>
      </c:barChart>
      <c:catAx>
        <c:axId val="35541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17864"/>
        <c:crosses val="autoZero"/>
        <c:auto val="1"/>
        <c:lblAlgn val="ctr"/>
        <c:lblOffset val="100"/>
        <c:noMultiLvlLbl val="0"/>
      </c:catAx>
      <c:valAx>
        <c:axId val="355417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16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'203-IXTLAN'!$B$479:$B$480</c:f>
              <c:strCache>
                <c:ptCount val="2"/>
                <c:pt idx="0">
                  <c:v>SI</c:v>
                </c:pt>
                <c:pt idx="1">
                  <c:v>NO</c:v>
                </c:pt>
              </c:strCache>
            </c:strRef>
          </c:cat>
          <c:val>
            <c:numRef>
              <c:f>'203-IXTLAN'!$E$479:$E$480</c:f>
              <c:numCache>
                <c:formatCode>0</c:formatCode>
                <c:ptCount val="2"/>
                <c:pt idx="0">
                  <c:v>70.212765957446805</c:v>
                </c:pt>
                <c:pt idx="1">
                  <c:v>29.787234042553191</c:v>
                </c:pt>
              </c:numCache>
            </c:numRef>
          </c:val>
          <c:extLst>
            <c:ext xmlns:c16="http://schemas.microsoft.com/office/drawing/2014/chart" uri="{C3380CC4-5D6E-409C-BE32-E72D297353CC}">
              <c16:uniqueId val="{00000000-F99F-475C-9ACD-B35FA1950E1A}"/>
            </c:ext>
          </c:extLst>
        </c:ser>
        <c:dLbls>
          <c:showLegendKey val="0"/>
          <c:showVal val="0"/>
          <c:showCatName val="0"/>
          <c:showSerName val="0"/>
          <c:showPercent val="0"/>
          <c:showBubbleSize val="0"/>
        </c:dLbls>
        <c:gapWidth val="100"/>
        <c:overlap val="-24"/>
        <c:axId val="355419464"/>
        <c:axId val="355425224"/>
      </c:barChart>
      <c:catAx>
        <c:axId val="35541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25224"/>
        <c:crosses val="autoZero"/>
        <c:auto val="1"/>
        <c:lblAlgn val="ctr"/>
        <c:lblOffset val="100"/>
        <c:noMultiLvlLbl val="0"/>
      </c:catAx>
      <c:valAx>
        <c:axId val="355425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19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'203-IXTLAN'!$B$485:$B$486</c:f>
              <c:strCache>
                <c:ptCount val="2"/>
                <c:pt idx="0">
                  <c:v>SI</c:v>
                </c:pt>
                <c:pt idx="1">
                  <c:v>NO</c:v>
                </c:pt>
              </c:strCache>
            </c:strRef>
          </c:cat>
          <c:val>
            <c:numRef>
              <c:f>'203-IXTLAN'!$E$485:$E$486</c:f>
              <c:numCache>
                <c:formatCode>0</c:formatCode>
                <c:ptCount val="2"/>
                <c:pt idx="0">
                  <c:v>80.851063829787222</c:v>
                </c:pt>
                <c:pt idx="1">
                  <c:v>19.148936170212767</c:v>
                </c:pt>
              </c:numCache>
            </c:numRef>
          </c:val>
          <c:extLst>
            <c:ext xmlns:c16="http://schemas.microsoft.com/office/drawing/2014/chart" uri="{C3380CC4-5D6E-409C-BE32-E72D297353CC}">
              <c16:uniqueId val="{00000000-D7CA-4AF3-8E3E-C830653B8C54}"/>
            </c:ext>
          </c:extLst>
        </c:ser>
        <c:dLbls>
          <c:showLegendKey val="0"/>
          <c:showVal val="0"/>
          <c:showCatName val="0"/>
          <c:showSerName val="0"/>
          <c:showPercent val="0"/>
          <c:showBubbleSize val="0"/>
        </c:dLbls>
        <c:gapWidth val="100"/>
        <c:overlap val="-24"/>
        <c:axId val="355427784"/>
        <c:axId val="355428104"/>
      </c:barChart>
      <c:catAx>
        <c:axId val="355427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28104"/>
        <c:crosses val="autoZero"/>
        <c:auto val="1"/>
        <c:lblAlgn val="ctr"/>
        <c:lblOffset val="100"/>
        <c:noMultiLvlLbl val="0"/>
      </c:catAx>
      <c:valAx>
        <c:axId val="355428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27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'203-IXTLAN'!$B$491:$B$492</c:f>
              <c:strCache>
                <c:ptCount val="2"/>
                <c:pt idx="0">
                  <c:v>SI</c:v>
                </c:pt>
                <c:pt idx="1">
                  <c:v>NO</c:v>
                </c:pt>
              </c:strCache>
            </c:strRef>
          </c:cat>
          <c:val>
            <c:numRef>
              <c:f>'203-IXTLAN'!$E$491:$E$492</c:f>
              <c:numCache>
                <c:formatCode>0</c:formatCode>
                <c:ptCount val="2"/>
                <c:pt idx="0">
                  <c:v>85.106382978723403</c:v>
                </c:pt>
                <c:pt idx="1">
                  <c:v>14.893617021276595</c:v>
                </c:pt>
              </c:numCache>
            </c:numRef>
          </c:val>
          <c:extLst>
            <c:ext xmlns:c16="http://schemas.microsoft.com/office/drawing/2014/chart" uri="{C3380CC4-5D6E-409C-BE32-E72D297353CC}">
              <c16:uniqueId val="{00000000-B12E-4BFB-8399-668B9ECE11D7}"/>
            </c:ext>
          </c:extLst>
        </c:ser>
        <c:dLbls>
          <c:showLegendKey val="0"/>
          <c:showVal val="0"/>
          <c:showCatName val="0"/>
          <c:showSerName val="0"/>
          <c:showPercent val="0"/>
          <c:showBubbleSize val="0"/>
        </c:dLbls>
        <c:gapWidth val="100"/>
        <c:overlap val="-24"/>
        <c:axId val="355431304"/>
        <c:axId val="355429704"/>
      </c:barChart>
      <c:catAx>
        <c:axId val="355431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29704"/>
        <c:crosses val="autoZero"/>
        <c:auto val="1"/>
        <c:lblAlgn val="ctr"/>
        <c:lblOffset val="100"/>
        <c:noMultiLvlLbl val="0"/>
      </c:catAx>
      <c:valAx>
        <c:axId val="355429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3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'203-IXTLAN'!$B$497:$B$498</c:f>
              <c:strCache>
                <c:ptCount val="2"/>
                <c:pt idx="0">
                  <c:v>SI</c:v>
                </c:pt>
                <c:pt idx="1">
                  <c:v>NO</c:v>
                </c:pt>
              </c:strCache>
            </c:strRef>
          </c:cat>
          <c:val>
            <c:numRef>
              <c:f>'203-IXTLAN'!$E$497:$E$498</c:f>
              <c:numCache>
                <c:formatCode>0</c:formatCode>
                <c:ptCount val="2"/>
                <c:pt idx="0">
                  <c:v>95.744680851063833</c:v>
                </c:pt>
                <c:pt idx="1">
                  <c:v>4.2553191489361701</c:v>
                </c:pt>
              </c:numCache>
            </c:numRef>
          </c:val>
          <c:extLst>
            <c:ext xmlns:c16="http://schemas.microsoft.com/office/drawing/2014/chart" uri="{C3380CC4-5D6E-409C-BE32-E72D297353CC}">
              <c16:uniqueId val="{00000000-00C5-4B84-B931-0A8A831B9429}"/>
            </c:ext>
          </c:extLst>
        </c:ser>
        <c:dLbls>
          <c:showLegendKey val="0"/>
          <c:showVal val="0"/>
          <c:showCatName val="0"/>
          <c:showSerName val="0"/>
          <c:showPercent val="0"/>
          <c:showBubbleSize val="0"/>
        </c:dLbls>
        <c:gapWidth val="100"/>
        <c:overlap val="-24"/>
        <c:axId val="355426504"/>
        <c:axId val="355427144"/>
      </c:barChart>
      <c:catAx>
        <c:axId val="355426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27144"/>
        <c:crosses val="autoZero"/>
        <c:auto val="1"/>
        <c:lblAlgn val="ctr"/>
        <c:lblOffset val="100"/>
        <c:noMultiLvlLbl val="0"/>
      </c:catAx>
      <c:valAx>
        <c:axId val="355427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426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996-4158-8CB2-1B47592D2A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996-4158-8CB2-1B47592D2AE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Hoja1!$A$13:$A$14</c:f>
              <c:strCache>
                <c:ptCount val="2"/>
                <c:pt idx="0">
                  <c:v>ADMINISTRATIVA</c:v>
                </c:pt>
                <c:pt idx="1">
                  <c:v>NO ENCUESTADOS</c:v>
                </c:pt>
              </c:strCache>
            </c:strRef>
          </c:cat>
          <c:val>
            <c:numRef>
              <c:f>Hoja1!$B$13:$B$14</c:f>
              <c:numCache>
                <c:formatCode>0</c:formatCode>
                <c:ptCount val="2"/>
                <c:pt idx="0">
                  <c:v>13.953488372093023</c:v>
                </c:pt>
                <c:pt idx="1">
                  <c:v>86.046511627906966</c:v>
                </c:pt>
              </c:numCache>
            </c:numRef>
          </c:val>
          <c:extLst>
            <c:ext xmlns:c16="http://schemas.microsoft.com/office/drawing/2014/chart" uri="{C3380CC4-5D6E-409C-BE32-E72D297353CC}">
              <c16:uniqueId val="{00000004-2996-4158-8CB2-1B47592D2AE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3E-492C-83D9-F740301CAA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3E-492C-83D9-F740301CAA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Hoja1!$A$16:$A$17</c:f>
              <c:strCache>
                <c:ptCount val="2"/>
                <c:pt idx="0">
                  <c:v>DOCENTES</c:v>
                </c:pt>
                <c:pt idx="1">
                  <c:v>NO ENCUESTADOS</c:v>
                </c:pt>
              </c:strCache>
            </c:strRef>
          </c:cat>
          <c:val>
            <c:numRef>
              <c:f>Hoja1!$B$16:$B$17</c:f>
              <c:numCache>
                <c:formatCode>0</c:formatCode>
                <c:ptCount val="2"/>
                <c:pt idx="0">
                  <c:v>72.093023255813947</c:v>
                </c:pt>
                <c:pt idx="1">
                  <c:v>27.906976744186046</c:v>
                </c:pt>
              </c:numCache>
            </c:numRef>
          </c:val>
          <c:extLst>
            <c:ext xmlns:c16="http://schemas.microsoft.com/office/drawing/2014/chart" uri="{C3380CC4-5D6E-409C-BE32-E72D297353CC}">
              <c16:uniqueId val="{00000004-853E-492C-83D9-F740301CAA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C1-487A-A7E2-1413E706439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C1-487A-A7E2-1413E706439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Hoja1!$A$19:$A$20</c:f>
              <c:strCache>
                <c:ptCount val="2"/>
                <c:pt idx="0">
                  <c:v>DIRECTIVAS</c:v>
                </c:pt>
                <c:pt idx="1">
                  <c:v>NO ENCUESTADOS</c:v>
                </c:pt>
              </c:strCache>
            </c:strRef>
          </c:cat>
          <c:val>
            <c:numRef>
              <c:f>Hoja1!$B$19:$B$20</c:f>
              <c:numCache>
                <c:formatCode>0</c:formatCode>
                <c:ptCount val="2"/>
                <c:pt idx="0">
                  <c:v>2.3255813953488373</c:v>
                </c:pt>
                <c:pt idx="1">
                  <c:v>97.674418604651152</c:v>
                </c:pt>
              </c:numCache>
            </c:numRef>
          </c:val>
          <c:extLst>
            <c:ext xmlns:c16="http://schemas.microsoft.com/office/drawing/2014/chart" uri="{C3380CC4-5D6E-409C-BE32-E72D297353CC}">
              <c16:uniqueId val="{00000004-B2C1-487A-A7E2-1413E706439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1987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2393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0603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8618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19341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321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3311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8939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24969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40853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7779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390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 Id="rId9" Type="http://schemas.openxmlformats.org/officeDocument/2006/relationships/chart" Target="../charts/chart9.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DE IXTLAN DEL RIO</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69758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05097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6481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234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0FDD4333-063E-46FC-9F7B-C1119F7B25BF}"/>
              </a:ext>
            </a:extLst>
          </p:cNvPr>
          <p:cNvGraphicFramePr>
            <a:graphicFrameLocks/>
          </p:cNvGraphicFramePr>
          <p:nvPr>
            <p:extLst>
              <p:ext uri="{D42A27DB-BD31-4B8C-83A1-F6EECF244321}">
                <p14:modId xmlns:p14="http://schemas.microsoft.com/office/powerpoint/2010/main" val="1491871670"/>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id="{34CFF114-598C-40CE-9B2B-9DCBAE9B07EC}"/>
              </a:ext>
            </a:extLst>
          </p:cNvPr>
          <p:cNvGraphicFramePr>
            <a:graphicFrameLocks/>
          </p:cNvGraphicFramePr>
          <p:nvPr>
            <p:extLst>
              <p:ext uri="{D42A27DB-BD31-4B8C-83A1-F6EECF244321}">
                <p14:modId xmlns:p14="http://schemas.microsoft.com/office/powerpoint/2010/main" val="497174600"/>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69EA5C8D-5069-49F3-A89C-4BAF1005D571}"/>
              </a:ext>
            </a:extLst>
          </p:cNvPr>
          <p:cNvGraphicFramePr>
            <a:graphicFrameLocks/>
          </p:cNvGraphicFramePr>
          <p:nvPr>
            <p:extLst>
              <p:ext uri="{D42A27DB-BD31-4B8C-83A1-F6EECF244321}">
                <p14:modId xmlns:p14="http://schemas.microsoft.com/office/powerpoint/2010/main" val="3054768826"/>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8052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26AA3B6C-58E3-4259-97CF-238E79CD3545}"/>
              </a:ext>
            </a:extLst>
          </p:cNvPr>
          <p:cNvGraphicFramePr>
            <a:graphicFrameLocks/>
          </p:cNvGraphicFramePr>
          <p:nvPr>
            <p:extLst>
              <p:ext uri="{D42A27DB-BD31-4B8C-83A1-F6EECF244321}">
                <p14:modId xmlns:p14="http://schemas.microsoft.com/office/powerpoint/2010/main" val="2294558908"/>
              </p:ext>
            </p:extLst>
          </p:nvPr>
        </p:nvGraphicFramePr>
        <p:xfrm>
          <a:off x="1187624" y="1716216"/>
          <a:ext cx="7628359" cy="3790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236476" y="1124744"/>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favorable debido a que el 100% de los encuestados se siente </a:t>
            </a:r>
            <a:r>
              <a:rPr lang="es-MX" b="1" dirty="0"/>
              <a:t>orgulloso</a:t>
            </a:r>
            <a:r>
              <a:rPr lang="es-MX" dirty="0"/>
              <a:t> por la institución, además de identificarse la comunidad universitaria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3.-Historia</a:t>
            </a:r>
          </a:p>
          <a:p>
            <a:pPr algn="just"/>
            <a:r>
              <a:rPr lang="es-MX" dirty="0"/>
              <a:t>Aunque el 12% de la comunidad desconoce el </a:t>
            </a:r>
            <a:r>
              <a:rPr lang="es-MX" b="1" dirty="0"/>
              <a:t>código de ética.</a:t>
            </a:r>
          </a:p>
          <a:p>
            <a:pPr algn="just"/>
            <a:r>
              <a:rPr lang="es-MX" dirty="0"/>
              <a:t>Dentro de los </a:t>
            </a:r>
            <a:r>
              <a:rPr lang="es-MX" b="1" dirty="0"/>
              <a:t>valores</a:t>
            </a:r>
            <a:r>
              <a:rPr lang="es-MX" dirty="0"/>
              <a:t> que conforman al código de ética, se considera el siguiente orden de importancia es en el cual se tienen que ver representados:</a:t>
            </a:r>
          </a:p>
          <a:p>
            <a:pPr marL="742950" lvl="1" indent="-285750" algn="just">
              <a:buFont typeface="Arial" panose="020B0604020202020204" pitchFamily="34" charset="0"/>
              <a:buChar char="•"/>
            </a:pPr>
            <a:r>
              <a:rPr lang="es-MX" dirty="0"/>
              <a:t> 1.-Profesionalismo e Integridad</a:t>
            </a:r>
          </a:p>
          <a:p>
            <a:pPr marL="742950" lvl="1" indent="-285750" algn="just">
              <a:buFont typeface="Arial" panose="020B0604020202020204" pitchFamily="34" charset="0"/>
              <a:buChar char="•"/>
            </a:pPr>
            <a:r>
              <a:rPr lang="es-MX" dirty="0"/>
              <a:t> 2.-Lealtad y compromiso</a:t>
            </a:r>
          </a:p>
          <a:p>
            <a:pPr marL="742950" lvl="1" indent="-285750" algn="just">
              <a:buFont typeface="Arial" panose="020B0604020202020204" pitchFamily="34" charset="0"/>
              <a:buChar char="•"/>
            </a:pPr>
            <a:r>
              <a:rPr lang="es-MX" dirty="0"/>
              <a:t> 3.-Responsabilidad</a:t>
            </a:r>
          </a:p>
          <a:p>
            <a:pPr marL="742950" lvl="1" indent="-285750" algn="just">
              <a:buFont typeface="Arial" panose="020B0604020202020204" pitchFamily="34" charset="0"/>
              <a:buChar char="•"/>
            </a:pPr>
            <a:r>
              <a:rPr lang="es-MX" dirty="0"/>
              <a:t> 4.-Conciencia Ecológica</a:t>
            </a:r>
          </a:p>
          <a:p>
            <a:pPr marL="742950" lvl="1" indent="-285750" algn="just">
              <a:buFont typeface="Arial" panose="020B0604020202020204" pitchFamily="34" charset="0"/>
              <a:buChar char="•"/>
            </a:pPr>
            <a:r>
              <a:rPr lang="es-MX" dirty="0"/>
              <a:t> 5.-Transparencia y Rendición</a:t>
            </a:r>
          </a:p>
          <a:p>
            <a:pPr marL="742950" lvl="1" indent="-285750" algn="just">
              <a:buFont typeface="Arial" panose="020B0604020202020204" pitchFamily="34" charset="0"/>
              <a:buChar char="•"/>
            </a:pPr>
            <a:r>
              <a:rPr lang="es-MX" dirty="0"/>
              <a:t> 6.-Equidad</a:t>
            </a:r>
          </a:p>
          <a:p>
            <a:pPr marL="742950" lvl="1" indent="-285750" algn="just">
              <a:buFont typeface="Arial" panose="020B0604020202020204" pitchFamily="34" charset="0"/>
              <a:buChar char="•"/>
            </a:pPr>
            <a:r>
              <a:rPr lang="es-MX" dirty="0"/>
              <a:t> 7.-Justicia</a:t>
            </a:r>
          </a:p>
          <a:p>
            <a:pPr marL="742950" lvl="1" indent="-285750" algn="just">
              <a:buFont typeface="Arial" panose="020B0604020202020204" pitchFamily="34" charset="0"/>
              <a:buChar char="•"/>
            </a:pPr>
            <a:r>
              <a:rPr lang="es-MX" dirty="0"/>
              <a:t>8.-Tolerancia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e 5">
            <a:extLst>
              <a:ext uri="{FF2B5EF4-FFF2-40B4-BE49-F238E27FC236}">
                <a16:creationId xmlns:a16="http://schemas.microsoft.com/office/drawing/2014/main" id="{C3BA6429-5314-4706-AA8C-45D4522ADA7C}"/>
              </a:ext>
            </a:extLst>
          </p:cNvPr>
          <p:cNvGraphicFramePr>
            <a:graphicFrameLocks noGrp="1"/>
          </p:cNvGraphicFramePr>
          <p:nvPr>
            <p:extLst>
              <p:ext uri="{D42A27DB-BD31-4B8C-83A1-F6EECF244321}">
                <p14:modId xmlns:p14="http://schemas.microsoft.com/office/powerpoint/2010/main" val="2582303558"/>
              </p:ext>
            </p:extLst>
          </p:nvPr>
        </p:nvGraphicFramePr>
        <p:xfrm>
          <a:off x="2430861" y="882647"/>
          <a:ext cx="5044206" cy="4192526"/>
        </p:xfrm>
        <a:graphic>
          <a:graphicData uri="http://schemas.openxmlformats.org/drawingml/2006/table">
            <a:tbl>
              <a:tblPr/>
              <a:tblGrid>
                <a:gridCol w="2540603">
                  <a:extLst>
                    <a:ext uri="{9D8B030D-6E8A-4147-A177-3AD203B41FA5}">
                      <a16:colId xmlns:a16="http://schemas.microsoft.com/office/drawing/2014/main" val="305408485"/>
                    </a:ext>
                  </a:extLst>
                </a:gridCol>
                <a:gridCol w="2503603">
                  <a:extLst>
                    <a:ext uri="{9D8B030D-6E8A-4147-A177-3AD203B41FA5}">
                      <a16:colId xmlns:a16="http://schemas.microsoft.com/office/drawing/2014/main" val="3068253801"/>
                    </a:ext>
                  </a:extLst>
                </a:gridCol>
              </a:tblGrid>
              <a:tr h="602262">
                <a:tc gridSpan="2">
                  <a:txBody>
                    <a:bodyPr/>
                    <a:lstStyle/>
                    <a:p>
                      <a:pPr algn="ctr" rtl="0" fontAlgn="t">
                        <a:spcBef>
                          <a:spcPts val="0"/>
                        </a:spcBef>
                        <a:spcAft>
                          <a:spcPts val="1000"/>
                        </a:spcAft>
                      </a:pPr>
                      <a:r>
                        <a:rPr lang="es-ES" sz="1100" b="0" i="0" u="none" strike="noStrike">
                          <a:solidFill>
                            <a:srgbClr val="000000"/>
                          </a:solidFill>
                          <a:effectLst/>
                          <a:latin typeface="Calibri" panose="020F0502020204030204" pitchFamily="34" charset="0"/>
                        </a:rPr>
                        <a:t>ÁREA : UNIDAD ACADÉMICA DE IXTLAN DEL RIO</a:t>
                      </a:r>
                      <a:endParaRPr lang="es-ES">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704554023"/>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TOTAL :</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44</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32541882"/>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44</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560372800"/>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PORCENTAJE: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100</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919581182"/>
                  </a:ext>
                </a:extLst>
              </a:tr>
              <a:tr h="927632">
                <a:tc gridSpan="2">
                  <a:txBody>
                    <a:bodyPr/>
                    <a:lstStyle/>
                    <a:p>
                      <a:pPr algn="ctr" rtl="0" fontAlgn="t">
                        <a:spcBef>
                          <a:spcPts val="0"/>
                        </a:spcBef>
                        <a:spcAft>
                          <a:spcPts val="1000"/>
                        </a:spcAft>
                      </a:pPr>
                      <a:br>
                        <a:rPr lang="es-MX">
                          <a:effectLst/>
                        </a:rPr>
                      </a:br>
                      <a:r>
                        <a:rPr lang="es-MX" sz="1100" b="0" i="0" u="none" strike="noStrike">
                          <a:solidFill>
                            <a:srgbClr val="000000"/>
                          </a:solidFill>
                          <a:effectLst/>
                          <a:latin typeface="Calibri" panose="020F0502020204030204" pitchFamily="34" charset="0"/>
                        </a:rPr>
                        <a:t>PERSONAL EN FUNCIONES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989851152"/>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MANUAL:</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4</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137049521"/>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ADMINISTRATIVO: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9</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86404200"/>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DOCENTE: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28</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924055697"/>
                  </a:ext>
                </a:extLst>
              </a:tr>
              <a:tr h="380376">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DIRECTIVO: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dirty="0">
                          <a:solidFill>
                            <a:srgbClr val="000000"/>
                          </a:solidFill>
                          <a:effectLst/>
                          <a:latin typeface="Calibri" panose="020F0502020204030204" pitchFamily="34" charset="0"/>
                        </a:rPr>
                        <a:t>6</a:t>
                      </a:r>
                      <a:endParaRPr lang="es-MX"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321837688"/>
                  </a:ext>
                </a:extLst>
              </a:tr>
            </a:tbl>
          </a:graphicData>
        </a:graphic>
      </p:graphicFrame>
      <p:sp>
        <p:nvSpPr>
          <p:cNvPr id="8" name="Rectangle 1">
            <a:extLst>
              <a:ext uri="{FF2B5EF4-FFF2-40B4-BE49-F238E27FC236}">
                <a16:creationId xmlns:a16="http://schemas.microsoft.com/office/drawing/2014/main" id="{1981AC01-C97B-4DE5-9E7C-6B24087BB3E1}"/>
              </a:ext>
            </a:extLst>
          </p:cNvPr>
          <p:cNvSpPr>
            <a:spLocks noChangeArrowheads="1"/>
          </p:cNvSpPr>
          <p:nvPr/>
        </p:nvSpPr>
        <p:spPr bwMode="auto">
          <a:xfrm>
            <a:off x="883641" y="2005367"/>
            <a:ext cx="11839701" cy="67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46580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88CA8C3F-68FE-47F5-8005-C10448EC7F97}"/>
              </a:ext>
            </a:extLst>
          </p:cNvPr>
          <p:cNvGraphicFramePr>
            <a:graphicFrameLocks/>
          </p:cNvGraphicFramePr>
          <p:nvPr>
            <p:extLst>
              <p:ext uri="{D42A27DB-BD31-4B8C-83A1-F6EECF244321}">
                <p14:modId xmlns:p14="http://schemas.microsoft.com/office/powerpoint/2010/main" val="3980836077"/>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380D3DB1-5AC6-44E4-86E2-5741E88F9F3A}"/>
              </a:ext>
            </a:extLst>
          </p:cNvPr>
          <p:cNvGraphicFramePr>
            <a:graphicFrameLocks/>
          </p:cNvGraphicFramePr>
          <p:nvPr>
            <p:extLst>
              <p:ext uri="{D42A27DB-BD31-4B8C-83A1-F6EECF244321}">
                <p14:modId xmlns:p14="http://schemas.microsoft.com/office/powerpoint/2010/main" val="2491822447"/>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7E6FA8EC-AE25-46F1-9FF9-D33C328496D9}"/>
              </a:ext>
            </a:extLst>
          </p:cNvPr>
          <p:cNvGraphicFramePr>
            <a:graphicFrameLocks/>
          </p:cNvGraphicFramePr>
          <p:nvPr>
            <p:extLst>
              <p:ext uri="{D42A27DB-BD31-4B8C-83A1-F6EECF244321}">
                <p14:modId xmlns:p14="http://schemas.microsoft.com/office/powerpoint/2010/main" val="3386795727"/>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2495198D-E34E-4680-9F42-A8E7B69060A8}"/>
              </a:ext>
            </a:extLst>
          </p:cNvPr>
          <p:cNvGraphicFramePr>
            <a:graphicFrameLocks/>
          </p:cNvGraphicFramePr>
          <p:nvPr>
            <p:extLst>
              <p:ext uri="{D42A27DB-BD31-4B8C-83A1-F6EECF244321}">
                <p14:modId xmlns:p14="http://schemas.microsoft.com/office/powerpoint/2010/main" val="4191161747"/>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8DD555C4-E366-45B2-AB60-587E0C856D22}"/>
              </a:ext>
            </a:extLst>
          </p:cNvPr>
          <p:cNvGraphicFramePr>
            <a:graphicFrameLocks/>
          </p:cNvGraphicFramePr>
          <p:nvPr>
            <p:extLst>
              <p:ext uri="{D42A27DB-BD31-4B8C-83A1-F6EECF244321}">
                <p14:modId xmlns:p14="http://schemas.microsoft.com/office/powerpoint/2010/main" val="1451313752"/>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8C651320-3CBF-459B-81CF-653C215963FE}"/>
              </a:ext>
            </a:extLst>
          </p:cNvPr>
          <p:cNvGraphicFramePr>
            <a:graphicFrameLocks/>
          </p:cNvGraphicFramePr>
          <p:nvPr>
            <p:extLst>
              <p:ext uri="{D42A27DB-BD31-4B8C-83A1-F6EECF244321}">
                <p14:modId xmlns:p14="http://schemas.microsoft.com/office/powerpoint/2010/main" val="1188957976"/>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12F2E419-8D7B-43BC-810E-57069FC1EEEE}"/>
              </a:ext>
            </a:extLst>
          </p:cNvPr>
          <p:cNvGraphicFramePr>
            <a:graphicFrameLocks/>
          </p:cNvGraphicFramePr>
          <p:nvPr>
            <p:extLst>
              <p:ext uri="{D42A27DB-BD31-4B8C-83A1-F6EECF244321}">
                <p14:modId xmlns:p14="http://schemas.microsoft.com/office/powerpoint/2010/main" val="2227297473"/>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9B92F68C-10EE-45BA-92B4-365581C99812}"/>
              </a:ext>
            </a:extLst>
          </p:cNvPr>
          <p:cNvGraphicFramePr>
            <a:graphicFrameLocks/>
          </p:cNvGraphicFramePr>
          <p:nvPr>
            <p:extLst>
              <p:ext uri="{D42A27DB-BD31-4B8C-83A1-F6EECF244321}">
                <p14:modId xmlns:p14="http://schemas.microsoft.com/office/powerpoint/2010/main" val="2271744847"/>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2B09C808-6C1E-4E8B-8841-B6BB53EECBBE}"/>
              </a:ext>
            </a:extLst>
          </p:cNvPr>
          <p:cNvGraphicFramePr>
            <a:graphicFrameLocks/>
          </p:cNvGraphicFramePr>
          <p:nvPr>
            <p:extLst>
              <p:ext uri="{D42A27DB-BD31-4B8C-83A1-F6EECF244321}">
                <p14:modId xmlns:p14="http://schemas.microsoft.com/office/powerpoint/2010/main" val="1195111202"/>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557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C9D8E9BE-5635-43B7-BEF6-80225A2FF2F5}"/>
              </a:ext>
            </a:extLst>
          </p:cNvPr>
          <p:cNvGraphicFramePr>
            <a:graphicFrameLocks/>
          </p:cNvGraphicFramePr>
          <p:nvPr>
            <p:extLst>
              <p:ext uri="{D42A27DB-BD31-4B8C-83A1-F6EECF244321}">
                <p14:modId xmlns:p14="http://schemas.microsoft.com/office/powerpoint/2010/main" val="3528440800"/>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693319"/>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entre buena y excelente , el </a:t>
            </a:r>
            <a:r>
              <a:rPr lang="es-MX" b="1" dirty="0"/>
              <a:t>clima</a:t>
            </a:r>
            <a:r>
              <a:rPr lang="es-MX" dirty="0"/>
              <a:t> del entorno en su mayor parte se encuentra buena pero con oportunidad de mejorar a excelente, el </a:t>
            </a:r>
            <a:r>
              <a:rPr lang="es-MX" b="1" dirty="0"/>
              <a:t>ruido</a:t>
            </a:r>
            <a:r>
              <a:rPr lang="es-MX" dirty="0"/>
              <a:t> es adecuado para realizar las diversas labores encomendadas, en lo referente a </a:t>
            </a:r>
            <a:r>
              <a:rPr lang="es-MX" b="1" dirty="0"/>
              <a:t>mobiliario</a:t>
            </a:r>
            <a:r>
              <a:rPr lang="es-MX" dirty="0"/>
              <a:t> se expresa que se cuenta en estado regular, el </a:t>
            </a:r>
            <a:r>
              <a:rPr lang="es-MX" b="1" dirty="0"/>
              <a:t>espacio</a:t>
            </a:r>
            <a:r>
              <a:rPr lang="es-MX" dirty="0"/>
              <a:t> permite realizar las actividades de forma normal, la </a:t>
            </a:r>
            <a:r>
              <a:rPr lang="es-MX" b="1" dirty="0"/>
              <a:t>higiene</a:t>
            </a:r>
            <a:r>
              <a:rPr lang="es-MX" dirty="0"/>
              <a:t> en general es buena, de igual manera la </a:t>
            </a:r>
            <a:r>
              <a:rPr lang="es-MX" b="1" dirty="0"/>
              <a:t>higiene en sanitarios </a:t>
            </a:r>
            <a:r>
              <a:rPr lang="es-MX" dirty="0"/>
              <a:t>pero con oportunidad a mejorar,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así como también la </a:t>
            </a:r>
            <a:r>
              <a:rPr lang="es-MX" b="1" dirty="0"/>
              <a:t>información que se recibe de las comisiones de seguridad e higiene </a:t>
            </a:r>
            <a:r>
              <a:rPr lang="es-MX" dirty="0"/>
              <a:t>además de contar con oportunidad de mejorar.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6AAAD1B8-A194-47CF-A5FD-9BF2974487D6}"/>
              </a:ext>
            </a:extLst>
          </p:cNvPr>
          <p:cNvGraphicFramePr>
            <a:graphicFrameLocks/>
          </p:cNvGraphicFramePr>
          <p:nvPr>
            <p:extLst>
              <p:ext uri="{D42A27DB-BD31-4B8C-83A1-F6EECF244321}">
                <p14:modId xmlns:p14="http://schemas.microsoft.com/office/powerpoint/2010/main" val="3777531067"/>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C8BEDD8B-4170-42A3-BE45-CDE128F4A0B0}"/>
              </a:ext>
            </a:extLst>
          </p:cNvPr>
          <p:cNvGraphicFramePr>
            <a:graphicFrameLocks/>
          </p:cNvGraphicFramePr>
          <p:nvPr>
            <p:extLst>
              <p:ext uri="{D42A27DB-BD31-4B8C-83A1-F6EECF244321}">
                <p14:modId xmlns:p14="http://schemas.microsoft.com/office/powerpoint/2010/main" val="2600370414"/>
              </p:ext>
            </p:extLst>
          </p:nvPr>
        </p:nvGraphicFramePr>
        <p:xfrm>
          <a:off x="2286000" y="2008414"/>
          <a:ext cx="4572000" cy="28411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70D82F9C-250F-428C-9EDA-D22018A0B90F}"/>
              </a:ext>
            </a:extLst>
          </p:cNvPr>
          <p:cNvGraphicFramePr>
            <a:graphicFrameLocks/>
          </p:cNvGraphicFramePr>
          <p:nvPr>
            <p:extLst>
              <p:ext uri="{D42A27DB-BD31-4B8C-83A1-F6EECF244321}">
                <p14:modId xmlns:p14="http://schemas.microsoft.com/office/powerpoint/2010/main" val="1134632206"/>
              </p:ext>
            </p:extLst>
          </p:nvPr>
        </p:nvGraphicFramePr>
        <p:xfrm>
          <a:off x="2286000" y="2115911"/>
          <a:ext cx="4572000" cy="26261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3DB04759-6734-4155-8F90-13DF9A26827D}"/>
              </a:ext>
            </a:extLst>
          </p:cNvPr>
          <p:cNvGraphicFramePr>
            <a:graphicFrameLocks/>
          </p:cNvGraphicFramePr>
          <p:nvPr>
            <p:extLst>
              <p:ext uri="{D42A27DB-BD31-4B8C-83A1-F6EECF244321}">
                <p14:modId xmlns:p14="http://schemas.microsoft.com/office/powerpoint/2010/main" val="2671883987"/>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7DC41DCA-F4CD-4B0F-8096-F9CCAB080E1C}"/>
              </a:ext>
            </a:extLst>
          </p:cNvPr>
          <p:cNvGraphicFramePr>
            <a:graphicFrameLocks/>
          </p:cNvGraphicFramePr>
          <p:nvPr>
            <p:extLst>
              <p:ext uri="{D42A27DB-BD31-4B8C-83A1-F6EECF244321}">
                <p14:modId xmlns:p14="http://schemas.microsoft.com/office/powerpoint/2010/main" val="1466087729"/>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DD970CF3-2E15-4F27-967A-797290495AC7}"/>
              </a:ext>
            </a:extLst>
          </p:cNvPr>
          <p:cNvGraphicFramePr>
            <a:graphicFrameLocks/>
          </p:cNvGraphicFramePr>
          <p:nvPr>
            <p:extLst>
              <p:ext uri="{D42A27DB-BD31-4B8C-83A1-F6EECF244321}">
                <p14:modId xmlns:p14="http://schemas.microsoft.com/office/powerpoint/2010/main" val="4025746115"/>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6" name="Gráfico 25">
            <a:extLst>
              <a:ext uri="{FF2B5EF4-FFF2-40B4-BE49-F238E27FC236}">
                <a16:creationId xmlns:a16="http://schemas.microsoft.com/office/drawing/2014/main" id="{2FE295AF-7211-4D6C-82B2-90A245B97867}"/>
              </a:ext>
            </a:extLst>
          </p:cNvPr>
          <p:cNvGraphicFramePr>
            <a:graphicFrameLocks/>
          </p:cNvGraphicFramePr>
          <p:nvPr>
            <p:extLst>
              <p:ext uri="{D42A27DB-BD31-4B8C-83A1-F6EECF244321}">
                <p14:modId xmlns:p14="http://schemas.microsoft.com/office/powerpoint/2010/main" val="290288007"/>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72074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6AA4AC41-9CD9-4AEC-BFF9-D23D2412F997}"/>
              </a:ext>
            </a:extLst>
          </p:cNvPr>
          <p:cNvGraphicFramePr>
            <a:graphicFrameLocks/>
          </p:cNvGraphicFramePr>
          <p:nvPr>
            <p:extLst>
              <p:ext uri="{D42A27DB-BD31-4B8C-83A1-F6EECF244321}">
                <p14:modId xmlns:p14="http://schemas.microsoft.com/office/powerpoint/2010/main" val="3258123817"/>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casi el 39% menciona que es en algunas veces y un 61%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50% tiene acceso al equipo de computo y otro 50% algunas veces tiene acceso al equipo.</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el 53%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poco mas del 67% menciona que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40% menciona que no es siempre.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contando con una oportunidad a mejorar ya que el 25% indica que se le entrega en algunas veces.</a:t>
            </a:r>
          </a:p>
          <a:p>
            <a:pPr marL="285750" indent="-285750" algn="just">
              <a:buFont typeface="Arial" panose="020B0604020202020204" pitchFamily="34" charset="0"/>
              <a:buChar char="•"/>
            </a:pPr>
            <a:r>
              <a:rPr lang="es-MX" dirty="0"/>
              <a:t>De igual manera se proporciona en tiempo y forma el </a:t>
            </a:r>
            <a:r>
              <a:rPr lang="es-MX" b="1" dirty="0"/>
              <a:t>equipo o herramientas necesarias para realizar sus funciones</a:t>
            </a:r>
            <a:r>
              <a:rPr lang="es-MX" dirty="0"/>
              <a:t>, contando con oportunidad a mejorar ya que el 50% indica que se le entrega en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51F47F9-393F-47E3-8A9A-5488B487F6FA}"/>
              </a:ext>
            </a:extLst>
          </p:cNvPr>
          <p:cNvGraphicFramePr>
            <a:graphicFrameLocks/>
          </p:cNvGraphicFramePr>
          <p:nvPr>
            <p:extLst>
              <p:ext uri="{D42A27DB-BD31-4B8C-83A1-F6EECF244321}">
                <p14:modId xmlns:p14="http://schemas.microsoft.com/office/powerpoint/2010/main" val="607382975"/>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6AC83727-78B5-468A-B989-F488251FDBDE}"/>
              </a:ext>
            </a:extLst>
          </p:cNvPr>
          <p:cNvGraphicFramePr>
            <a:graphicFrameLocks/>
          </p:cNvGraphicFramePr>
          <p:nvPr>
            <p:extLst>
              <p:ext uri="{D42A27DB-BD31-4B8C-83A1-F6EECF244321}">
                <p14:modId xmlns:p14="http://schemas.microsoft.com/office/powerpoint/2010/main" val="30201003"/>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4155DE9E-95D5-4DA3-800D-130B13456A50}"/>
              </a:ext>
            </a:extLst>
          </p:cNvPr>
          <p:cNvGraphicFramePr>
            <a:graphicFrameLocks/>
          </p:cNvGraphicFramePr>
          <p:nvPr>
            <p:extLst>
              <p:ext uri="{D42A27DB-BD31-4B8C-83A1-F6EECF244321}">
                <p14:modId xmlns:p14="http://schemas.microsoft.com/office/powerpoint/2010/main" val="3972610514"/>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03305E5-31CC-493C-8CD7-AB1E47F9D4B9}"/>
              </a:ext>
            </a:extLst>
          </p:cNvPr>
          <p:cNvGraphicFramePr>
            <a:graphicFrameLocks/>
          </p:cNvGraphicFramePr>
          <p:nvPr>
            <p:extLst>
              <p:ext uri="{D42A27DB-BD31-4B8C-83A1-F6EECF244321}">
                <p14:modId xmlns:p14="http://schemas.microsoft.com/office/powerpoint/2010/main" val="2257376256"/>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B28406C6-9CDD-4707-BCEE-912AB05F8950}"/>
              </a:ext>
            </a:extLst>
          </p:cNvPr>
          <p:cNvGraphicFramePr>
            <a:graphicFrameLocks/>
          </p:cNvGraphicFramePr>
          <p:nvPr>
            <p:extLst>
              <p:ext uri="{D42A27DB-BD31-4B8C-83A1-F6EECF244321}">
                <p14:modId xmlns:p14="http://schemas.microsoft.com/office/powerpoint/2010/main" val="762595089"/>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Ixtlán Del Rio.</a:t>
            </a:r>
          </a:p>
        </p:txBody>
      </p:sp>
    </p:spTree>
    <p:extLst>
      <p:ext uri="{BB962C8B-B14F-4D97-AF65-F5344CB8AC3E}">
        <p14:creationId xmlns:p14="http://schemas.microsoft.com/office/powerpoint/2010/main" val="1049543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D29BA158-F44A-4641-9610-9F2D81703FE8}"/>
              </a:ext>
            </a:extLst>
          </p:cNvPr>
          <p:cNvGraphicFramePr>
            <a:graphicFrameLocks/>
          </p:cNvGraphicFramePr>
          <p:nvPr>
            <p:extLst>
              <p:ext uri="{D42A27DB-BD31-4B8C-83A1-F6EECF244321}">
                <p14:modId xmlns:p14="http://schemas.microsoft.com/office/powerpoint/2010/main" val="2134569927"/>
              </p:ext>
            </p:extLst>
          </p:nvPr>
        </p:nvGraphicFramePr>
        <p:xfrm>
          <a:off x="2286000" y="2057399"/>
          <a:ext cx="4572000" cy="27432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AE246769-0109-4091-B8AE-FAAF82836009}"/>
              </a:ext>
            </a:extLst>
          </p:cNvPr>
          <p:cNvGraphicFramePr>
            <a:graphicFrameLocks/>
          </p:cNvGraphicFramePr>
          <p:nvPr>
            <p:extLst>
              <p:ext uri="{D42A27DB-BD31-4B8C-83A1-F6EECF244321}">
                <p14:modId xmlns:p14="http://schemas.microsoft.com/office/powerpoint/2010/main" val="3413195103"/>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 un bajo número de </a:t>
            </a:r>
            <a:r>
              <a:rPr lang="es-MX" b="1" dirty="0"/>
              <a:t>situaciones de conflicto </a:t>
            </a:r>
            <a:r>
              <a:rPr lang="es-MX" dirty="0"/>
              <a:t>, pero que estas situaciones de </a:t>
            </a:r>
            <a:r>
              <a:rPr lang="es-MX" b="1" dirty="0"/>
              <a:t>conflicto afectan el ambiente </a:t>
            </a:r>
            <a:r>
              <a:rPr lang="es-MX" dirty="0"/>
              <a:t>de trabajo regularmente, los encuestados clasificaron la siguiente </a:t>
            </a:r>
            <a:r>
              <a:rPr lang="es-MX" b="1" dirty="0"/>
              <a:t>tipificación</a:t>
            </a:r>
            <a:r>
              <a:rPr lang="es-MX" dirty="0"/>
              <a:t> de conflictos jerarquizándolos de la siguiente manera: 1.-conflictos con compañeros, 2.-conflictos institucionales,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A2395101-9A0F-4D30-B435-A8AF8CDE931F}"/>
              </a:ext>
            </a:extLst>
          </p:cNvPr>
          <p:cNvGraphicFramePr>
            <a:graphicFrameLocks/>
          </p:cNvGraphicFramePr>
          <p:nvPr>
            <p:extLst>
              <p:ext uri="{D42A27DB-BD31-4B8C-83A1-F6EECF244321}">
                <p14:modId xmlns:p14="http://schemas.microsoft.com/office/powerpoint/2010/main" val="1045968733"/>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77D3A881-C827-4B3F-A32B-D382DBDB98A5}"/>
              </a:ext>
            </a:extLst>
          </p:cNvPr>
          <p:cNvGraphicFramePr>
            <a:graphicFrameLocks/>
          </p:cNvGraphicFramePr>
          <p:nvPr>
            <p:extLst>
              <p:ext uri="{D42A27DB-BD31-4B8C-83A1-F6EECF244321}">
                <p14:modId xmlns:p14="http://schemas.microsoft.com/office/powerpoint/2010/main" val="2362076591"/>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5BBDA224-3F37-44AF-B246-54D5D3DBF299}"/>
              </a:ext>
            </a:extLst>
          </p:cNvPr>
          <p:cNvGraphicFramePr>
            <a:graphicFrameLocks/>
          </p:cNvGraphicFramePr>
          <p:nvPr>
            <p:extLst>
              <p:ext uri="{D42A27DB-BD31-4B8C-83A1-F6EECF244321}">
                <p14:modId xmlns:p14="http://schemas.microsoft.com/office/powerpoint/2010/main" val="808357381"/>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BE8DA8FD-E38D-4EBB-B992-0F7C2EAC4DCD}"/>
              </a:ext>
            </a:extLst>
          </p:cNvPr>
          <p:cNvGraphicFramePr>
            <a:graphicFrameLocks/>
          </p:cNvGraphicFramePr>
          <p:nvPr>
            <p:extLst>
              <p:ext uri="{D42A27DB-BD31-4B8C-83A1-F6EECF244321}">
                <p14:modId xmlns:p14="http://schemas.microsoft.com/office/powerpoint/2010/main" val="1624217110"/>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50DBA58B-474D-40F3-9F67-7EE4E971C2E9}"/>
              </a:ext>
            </a:extLst>
          </p:cNvPr>
          <p:cNvGraphicFramePr>
            <a:graphicFrameLocks/>
          </p:cNvGraphicFramePr>
          <p:nvPr>
            <p:extLst>
              <p:ext uri="{D42A27DB-BD31-4B8C-83A1-F6EECF244321}">
                <p14:modId xmlns:p14="http://schemas.microsoft.com/office/powerpoint/2010/main" val="587642949"/>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B1C738F8-0398-403E-8ABE-32EE6AB9D68A}"/>
              </a:ext>
            </a:extLst>
          </p:cNvPr>
          <p:cNvGraphicFramePr>
            <a:graphicFrameLocks/>
          </p:cNvGraphicFramePr>
          <p:nvPr>
            <p:extLst>
              <p:ext uri="{D42A27DB-BD31-4B8C-83A1-F6EECF244321}">
                <p14:modId xmlns:p14="http://schemas.microsoft.com/office/powerpoint/2010/main" val="4064470783"/>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710473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9309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E81AE993-0842-4C1D-8D62-F1F6C7C2AC5A}"/>
              </a:ext>
            </a:extLst>
          </p:cNvPr>
          <p:cNvGraphicFramePr>
            <a:graphicFrameLocks/>
          </p:cNvGraphicFramePr>
          <p:nvPr>
            <p:extLst>
              <p:ext uri="{D42A27DB-BD31-4B8C-83A1-F6EECF244321}">
                <p14:modId xmlns:p14="http://schemas.microsoft.com/office/powerpoint/2010/main" val="4183949507"/>
              </p:ext>
            </p:extLst>
          </p:nvPr>
        </p:nvGraphicFramePr>
        <p:xfrm>
          <a:off x="2286000" y="2063523"/>
          <a:ext cx="4572000" cy="27309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de forma regular,</a:t>
            </a:r>
            <a:r>
              <a:rPr lang="es-MX" b="1" dirty="0"/>
              <a:t> </a:t>
            </a:r>
            <a:r>
              <a:rPr lang="es-MX" dirty="0"/>
              <a:t>además de expresarse que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DE222346-031C-46D3-AD52-BC0F4C8A82C3}"/>
              </a:ext>
            </a:extLst>
          </p:cNvPr>
          <p:cNvGraphicFramePr>
            <a:graphicFrameLocks/>
          </p:cNvGraphicFramePr>
          <p:nvPr>
            <p:extLst>
              <p:ext uri="{D42A27DB-BD31-4B8C-83A1-F6EECF244321}">
                <p14:modId xmlns:p14="http://schemas.microsoft.com/office/powerpoint/2010/main" val="2303429572"/>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926BA4FF-6603-44D1-8409-B789202067AD}"/>
              </a:ext>
            </a:extLst>
          </p:cNvPr>
          <p:cNvGraphicFramePr>
            <a:graphicFrameLocks/>
          </p:cNvGraphicFramePr>
          <p:nvPr>
            <p:extLst>
              <p:ext uri="{D42A27DB-BD31-4B8C-83A1-F6EECF244321}">
                <p14:modId xmlns:p14="http://schemas.microsoft.com/office/powerpoint/2010/main" val="4142291900"/>
              </p:ext>
            </p:extLst>
          </p:nvPr>
        </p:nvGraphicFramePr>
        <p:xfrm>
          <a:off x="2286000" y="2056719"/>
          <a:ext cx="4572000" cy="27445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3A6BBB11-C5CD-4F7C-964A-EBB5268DC78A}"/>
              </a:ext>
            </a:extLst>
          </p:cNvPr>
          <p:cNvGraphicFramePr>
            <a:graphicFrameLocks/>
          </p:cNvGraphicFramePr>
          <p:nvPr>
            <p:extLst>
              <p:ext uri="{D42A27DB-BD31-4B8C-83A1-F6EECF244321}">
                <p14:modId xmlns:p14="http://schemas.microsoft.com/office/powerpoint/2010/main" val="348785706"/>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306ED6C8-37E8-46D5-8F13-99A8867BA0EA}"/>
              </a:ext>
            </a:extLst>
          </p:cNvPr>
          <p:cNvGraphicFramePr>
            <a:graphicFrameLocks/>
          </p:cNvGraphicFramePr>
          <p:nvPr>
            <p:extLst>
              <p:ext uri="{D42A27DB-BD31-4B8C-83A1-F6EECF244321}">
                <p14:modId xmlns:p14="http://schemas.microsoft.com/office/powerpoint/2010/main" val="3103665533"/>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1BDF94CB-FEC1-4426-9F1E-6E8680D1E6E8}"/>
              </a:ext>
            </a:extLst>
          </p:cNvPr>
          <p:cNvGraphicFramePr>
            <a:graphicFrameLocks/>
          </p:cNvGraphicFramePr>
          <p:nvPr>
            <p:extLst>
              <p:ext uri="{D42A27DB-BD31-4B8C-83A1-F6EECF244321}">
                <p14:modId xmlns:p14="http://schemas.microsoft.com/office/powerpoint/2010/main" val="2999234422"/>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9B0ADF17-8350-422E-8C35-005A06385B6A}"/>
              </a:ext>
            </a:extLst>
          </p:cNvPr>
          <p:cNvGraphicFramePr>
            <a:graphicFrameLocks/>
          </p:cNvGraphicFramePr>
          <p:nvPr>
            <p:extLst>
              <p:ext uri="{D42A27DB-BD31-4B8C-83A1-F6EECF244321}">
                <p14:modId xmlns:p14="http://schemas.microsoft.com/office/powerpoint/2010/main" val="3978425635"/>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B2D9C9AA-60FC-4856-839B-3DF683D02F54}"/>
              </a:ext>
            </a:extLst>
          </p:cNvPr>
          <p:cNvGraphicFramePr>
            <a:graphicFrameLocks/>
          </p:cNvGraphicFramePr>
          <p:nvPr>
            <p:extLst>
              <p:ext uri="{D42A27DB-BD31-4B8C-83A1-F6EECF244321}">
                <p14:modId xmlns:p14="http://schemas.microsoft.com/office/powerpoint/2010/main" val="1361447227"/>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3775325619"/>
              </p:ext>
            </p:extLst>
          </p:nvPr>
        </p:nvGraphicFramePr>
        <p:xfrm>
          <a:off x="535743" y="3296551"/>
          <a:ext cx="3254765" cy="21045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903805482"/>
              </p:ext>
            </p:extLst>
          </p:nvPr>
        </p:nvGraphicFramePr>
        <p:xfrm>
          <a:off x="2180090" y="4457013"/>
          <a:ext cx="3283566" cy="2112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áfico 25">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4184348722"/>
              </p:ext>
            </p:extLst>
          </p:nvPr>
        </p:nvGraphicFramePr>
        <p:xfrm>
          <a:off x="4036779" y="3350121"/>
          <a:ext cx="3254765" cy="21045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Gráfico 26">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1382563930"/>
              </p:ext>
            </p:extLst>
          </p:nvPr>
        </p:nvGraphicFramePr>
        <p:xfrm>
          <a:off x="5604578" y="4449531"/>
          <a:ext cx="3254765" cy="210457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3537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BEBE3E94-E40A-48C8-A9FA-CF0F172E51C1}"/>
              </a:ext>
            </a:extLst>
          </p:cNvPr>
          <p:cNvGraphicFramePr>
            <a:graphicFrameLocks/>
          </p:cNvGraphicFramePr>
          <p:nvPr>
            <p:extLst>
              <p:ext uri="{D42A27DB-BD31-4B8C-83A1-F6EECF244321}">
                <p14:modId xmlns:p14="http://schemas.microsoft.com/office/powerpoint/2010/main" val="3994254432"/>
              </p:ext>
            </p:extLst>
          </p:nvPr>
        </p:nvGraphicFramePr>
        <p:xfrm>
          <a:off x="2286000" y="2058080"/>
          <a:ext cx="4572000" cy="27418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B3EF7014-2B8F-4290-B67C-A866A458406F}"/>
              </a:ext>
            </a:extLst>
          </p:cNvPr>
          <p:cNvGraphicFramePr>
            <a:graphicFrameLocks/>
          </p:cNvGraphicFramePr>
          <p:nvPr>
            <p:extLst>
              <p:ext uri="{D42A27DB-BD31-4B8C-83A1-F6EECF244321}">
                <p14:modId xmlns:p14="http://schemas.microsoft.com/office/powerpoint/2010/main" val="3173036885"/>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más del 85% de los que contestaron la encuesta no consideran algún posible </a:t>
            </a:r>
            <a:r>
              <a:rPr lang="es-MX" b="1" dirty="0"/>
              <a:t>cambio de área</a:t>
            </a:r>
            <a:r>
              <a:rPr lang="es-MX" dirty="0"/>
              <a:t>,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mas del 21%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4% no ha sido convocado, en un buen porcentaje se dice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C402BCB9-5244-4105-9378-210BCACAD186}"/>
              </a:ext>
            </a:extLst>
          </p:cNvPr>
          <p:cNvGraphicFramePr>
            <a:graphicFrameLocks/>
          </p:cNvGraphicFramePr>
          <p:nvPr>
            <p:extLst>
              <p:ext uri="{D42A27DB-BD31-4B8C-83A1-F6EECF244321}">
                <p14:modId xmlns:p14="http://schemas.microsoft.com/office/powerpoint/2010/main" val="1122888870"/>
              </p:ext>
            </p:extLst>
          </p:nvPr>
        </p:nvGraphicFramePr>
        <p:xfrm>
          <a:off x="2286000" y="2060801"/>
          <a:ext cx="4572000" cy="2736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144D6DC6-DD45-4E61-BD71-631218162C3B}"/>
              </a:ext>
            </a:extLst>
          </p:cNvPr>
          <p:cNvGraphicFramePr>
            <a:graphicFrameLocks/>
          </p:cNvGraphicFramePr>
          <p:nvPr>
            <p:extLst>
              <p:ext uri="{D42A27DB-BD31-4B8C-83A1-F6EECF244321}">
                <p14:modId xmlns:p14="http://schemas.microsoft.com/office/powerpoint/2010/main" val="607277965"/>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E8D31F6E-5250-486F-B406-E90D1FDB7344}"/>
              </a:ext>
            </a:extLst>
          </p:cNvPr>
          <p:cNvGraphicFramePr>
            <a:graphicFrameLocks/>
          </p:cNvGraphicFramePr>
          <p:nvPr>
            <p:extLst>
              <p:ext uri="{D42A27DB-BD31-4B8C-83A1-F6EECF244321}">
                <p14:modId xmlns:p14="http://schemas.microsoft.com/office/powerpoint/2010/main" val="3574124332"/>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907704" y="5493967"/>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959037F5-E9EF-4AD3-873B-856CC999E66C}"/>
              </a:ext>
            </a:extLst>
          </p:cNvPr>
          <p:cNvGraphicFramePr>
            <a:graphicFrameLocks/>
          </p:cNvGraphicFramePr>
          <p:nvPr>
            <p:extLst>
              <p:ext uri="{D42A27DB-BD31-4B8C-83A1-F6EECF244321}">
                <p14:modId xmlns:p14="http://schemas.microsoft.com/office/powerpoint/2010/main" val="4248734923"/>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6AE65BDD-8F06-49A7-82D0-B9969D043B44}"/>
              </a:ext>
            </a:extLst>
          </p:cNvPr>
          <p:cNvGraphicFramePr>
            <a:graphicFrameLocks/>
          </p:cNvGraphicFramePr>
          <p:nvPr>
            <p:extLst>
              <p:ext uri="{D42A27DB-BD31-4B8C-83A1-F6EECF244321}">
                <p14:modId xmlns:p14="http://schemas.microsoft.com/office/powerpoint/2010/main" val="69556432"/>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2C93551-1DE6-47CD-8369-A0869E98A7E7}"/>
              </a:ext>
            </a:extLst>
          </p:cNvPr>
          <p:cNvGraphicFramePr>
            <a:graphicFrameLocks/>
          </p:cNvGraphicFramePr>
          <p:nvPr>
            <p:extLst>
              <p:ext uri="{D42A27DB-BD31-4B8C-83A1-F6EECF244321}">
                <p14:modId xmlns:p14="http://schemas.microsoft.com/office/powerpoint/2010/main" val="2432207455"/>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859587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75531D0D-17CF-419E-947A-DCD2FA69631F}"/>
              </a:ext>
            </a:extLst>
          </p:cNvPr>
          <p:cNvGraphicFramePr>
            <a:graphicFrameLocks/>
          </p:cNvGraphicFramePr>
          <p:nvPr>
            <p:extLst>
              <p:ext uri="{D42A27DB-BD31-4B8C-83A1-F6EECF244321}">
                <p14:modId xmlns:p14="http://schemas.microsoft.com/office/powerpoint/2010/main" val="2938009810"/>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52AC3DF-6D27-47C2-B4CC-AC74FAAFBA0A}"/>
              </a:ext>
            </a:extLst>
          </p:cNvPr>
          <p:cNvGraphicFramePr>
            <a:graphicFrameLocks/>
          </p:cNvGraphicFramePr>
          <p:nvPr>
            <p:extLst>
              <p:ext uri="{D42A27DB-BD31-4B8C-83A1-F6EECF244321}">
                <p14:modId xmlns:p14="http://schemas.microsoft.com/office/powerpoint/2010/main" val="2306685856"/>
              </p:ext>
            </p:extLst>
          </p:nvPr>
        </p:nvGraphicFramePr>
        <p:xfrm>
          <a:off x="2286000" y="2059441"/>
          <a:ext cx="4572000" cy="27391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EA4490A7-AFC8-4B7E-8C80-14F466EE18BC}"/>
              </a:ext>
            </a:extLst>
          </p:cNvPr>
          <p:cNvGraphicFramePr>
            <a:graphicFrameLocks/>
          </p:cNvGraphicFramePr>
          <p:nvPr>
            <p:extLst>
              <p:ext uri="{D42A27DB-BD31-4B8C-83A1-F6EECF244321}">
                <p14:modId xmlns:p14="http://schemas.microsoft.com/office/powerpoint/2010/main" val="4058021238"/>
              </p:ext>
            </p:extLst>
          </p:nvPr>
        </p:nvGraphicFramePr>
        <p:xfrm>
          <a:off x="2286000" y="2059441"/>
          <a:ext cx="4572000" cy="27391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329CA118-7E83-4B67-801C-56D90F7CBD37}"/>
              </a:ext>
            </a:extLst>
          </p:cNvPr>
          <p:cNvGraphicFramePr>
            <a:graphicFrameLocks/>
          </p:cNvGraphicFramePr>
          <p:nvPr>
            <p:extLst>
              <p:ext uri="{D42A27DB-BD31-4B8C-83A1-F6EECF244321}">
                <p14:modId xmlns:p14="http://schemas.microsoft.com/office/powerpoint/2010/main" val="2990124090"/>
              </p:ext>
            </p:extLst>
          </p:nvPr>
        </p:nvGraphicFramePr>
        <p:xfrm>
          <a:off x="1665391" y="2060121"/>
          <a:ext cx="6651025" cy="27377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94%</a:t>
            </a:r>
          </a:p>
          <a:p>
            <a:pPr marL="742950" lvl="1" indent="-285750" algn="just">
              <a:buFont typeface="Arial" panose="020B0604020202020204" pitchFamily="34" charset="0"/>
              <a:buChar char="•"/>
            </a:pPr>
            <a:r>
              <a:rPr lang="es-MX" b="1" dirty="0"/>
              <a:t>Olores desagradables </a:t>
            </a:r>
            <a:r>
              <a:rPr lang="es-MX" dirty="0"/>
              <a:t>en un </a:t>
            </a:r>
            <a:r>
              <a:rPr lang="es-MX" b="1" dirty="0"/>
              <a:t>85%</a:t>
            </a:r>
          </a:p>
          <a:p>
            <a:pPr marL="742950" lvl="1" indent="-285750" algn="just">
              <a:buFont typeface="Arial" panose="020B0604020202020204" pitchFamily="34" charset="0"/>
              <a:buChar char="•"/>
            </a:pPr>
            <a:r>
              <a:rPr lang="es-MX" b="1" dirty="0"/>
              <a:t>Plagas</a:t>
            </a:r>
            <a:r>
              <a:rPr lang="es-MX" dirty="0"/>
              <a:t> en un </a:t>
            </a:r>
            <a:r>
              <a:rPr lang="es-MX" b="1" dirty="0"/>
              <a:t>49%</a:t>
            </a:r>
          </a:p>
          <a:p>
            <a:pPr marL="742950" lvl="1" indent="-285750" algn="just">
              <a:buFont typeface="Arial" panose="020B0604020202020204" pitchFamily="34" charset="0"/>
              <a:buChar char="•"/>
            </a:pPr>
            <a:r>
              <a:rPr lang="es-MX" b="1" dirty="0"/>
              <a:t>Agua estancada </a:t>
            </a:r>
            <a:r>
              <a:rPr lang="es-MX" dirty="0"/>
              <a:t>en un </a:t>
            </a:r>
            <a:r>
              <a:rPr lang="es-MX" b="1" dirty="0"/>
              <a:t>81%</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68%</a:t>
            </a:r>
          </a:p>
          <a:p>
            <a:pPr marL="742950" lvl="1" indent="-285750" algn="just">
              <a:buFont typeface="Arial" panose="020B0604020202020204" pitchFamily="34" charset="0"/>
              <a:buChar char="•"/>
            </a:pPr>
            <a:r>
              <a:rPr lang="es-MX" b="1" dirty="0"/>
              <a:t>Insumos</a:t>
            </a:r>
            <a:r>
              <a:rPr lang="es-MX" dirty="0"/>
              <a:t> en un </a:t>
            </a:r>
            <a:r>
              <a:rPr lang="es-MX" b="1" dirty="0"/>
              <a:t>79%</a:t>
            </a:r>
          </a:p>
          <a:p>
            <a:pPr marL="742950" lvl="1" indent="-285750" algn="just">
              <a:buFont typeface="Arial" panose="020B0604020202020204" pitchFamily="34" charset="0"/>
              <a:buChar char="•"/>
            </a:pPr>
            <a:r>
              <a:rPr lang="es-MX" b="1" dirty="0"/>
              <a:t>Energía eléctrica </a:t>
            </a:r>
            <a:r>
              <a:rPr lang="es-MX" dirty="0"/>
              <a:t>en un </a:t>
            </a:r>
            <a:r>
              <a:rPr lang="es-MX" b="1" dirty="0"/>
              <a:t>70%</a:t>
            </a:r>
          </a:p>
          <a:p>
            <a:pPr marL="742950" lvl="1" indent="-285750" algn="just">
              <a:buFont typeface="Arial" panose="020B0604020202020204" pitchFamily="34" charset="0"/>
              <a:buChar char="•"/>
            </a:pPr>
            <a:r>
              <a:rPr lang="es-MX" b="1" dirty="0"/>
              <a:t>Desechos</a:t>
            </a:r>
            <a:r>
              <a:rPr lang="es-MX" dirty="0"/>
              <a:t> en un </a:t>
            </a:r>
            <a:r>
              <a:rPr lang="es-MX" b="1" dirty="0"/>
              <a:t>81%</a:t>
            </a:r>
          </a:p>
          <a:p>
            <a:pPr marL="742950" lvl="1" indent="-285750" algn="just">
              <a:buFont typeface="Arial" panose="020B0604020202020204" pitchFamily="34" charset="0"/>
              <a:buChar char="•"/>
            </a:pPr>
            <a:r>
              <a:rPr lang="es-MX" b="1" dirty="0"/>
              <a:t>Áreas verdes </a:t>
            </a:r>
            <a:r>
              <a:rPr lang="es-MX" dirty="0"/>
              <a:t>en un </a:t>
            </a:r>
            <a:r>
              <a:rPr lang="es-MX" b="1" dirty="0"/>
              <a:t>96%</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49571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6845</TotalTime>
  <Words>4112</Words>
  <Application>Microsoft Office PowerPoint</Application>
  <PresentationFormat>Presentación en pantalla (4:3)</PresentationFormat>
  <Paragraphs>514</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495</cp:revision>
  <dcterms:created xsi:type="dcterms:W3CDTF">2019-02-18T18:05:13Z</dcterms:created>
  <dcterms:modified xsi:type="dcterms:W3CDTF">2021-10-22T18:19:49Z</dcterms:modified>
</cp:coreProperties>
</file>