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7.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8.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9.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0.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1.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5.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6.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7.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8.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9.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0.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4.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5.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6.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7.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8.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69.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0.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1.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5.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6.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7.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7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79.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0.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1.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2.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83.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426" r:id="rId3"/>
    <p:sldId id="413" r:id="rId4"/>
    <p:sldId id="414" r:id="rId5"/>
    <p:sldId id="415" r:id="rId6"/>
    <p:sldId id="417" r:id="rId7"/>
    <p:sldId id="424" r:id="rId8"/>
    <p:sldId id="418" r:id="rId9"/>
    <p:sldId id="419" r:id="rId10"/>
    <p:sldId id="420" r:id="rId11"/>
    <p:sldId id="421" r:id="rId12"/>
    <p:sldId id="422" r:id="rId13"/>
    <p:sldId id="423" r:id="rId14"/>
    <p:sldId id="321" r:id="rId15"/>
    <p:sldId id="336" r:id="rId16"/>
    <p:sldId id="337" r:id="rId17"/>
    <p:sldId id="338" r:id="rId18"/>
    <p:sldId id="340" r:id="rId19"/>
    <p:sldId id="425"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58" r:id="rId40"/>
    <p:sldId id="359" r:id="rId41"/>
    <p:sldId id="360" r:id="rId42"/>
    <p:sldId id="410" r:id="rId43"/>
    <p:sldId id="411" r:id="rId44"/>
    <p:sldId id="400" r:id="rId45"/>
    <p:sldId id="361" r:id="rId46"/>
    <p:sldId id="362" r:id="rId47"/>
    <p:sldId id="363" r:id="rId48"/>
    <p:sldId id="364" r:id="rId49"/>
    <p:sldId id="365" r:id="rId50"/>
    <p:sldId id="366" r:id="rId51"/>
    <p:sldId id="367" r:id="rId52"/>
    <p:sldId id="368" r:id="rId53"/>
    <p:sldId id="401" r:id="rId54"/>
    <p:sldId id="369" r:id="rId55"/>
    <p:sldId id="370" r:id="rId56"/>
    <p:sldId id="371" r:id="rId57"/>
    <p:sldId id="372" r:id="rId58"/>
    <p:sldId id="373" r:id="rId59"/>
    <p:sldId id="374" r:id="rId60"/>
    <p:sldId id="397" r:id="rId61"/>
    <p:sldId id="382" r:id="rId62"/>
    <p:sldId id="402" r:id="rId63"/>
    <p:sldId id="375" r:id="rId64"/>
    <p:sldId id="376" r:id="rId65"/>
    <p:sldId id="377" r:id="rId66"/>
    <p:sldId id="378" r:id="rId67"/>
    <p:sldId id="379" r:id="rId68"/>
    <p:sldId id="380" r:id="rId69"/>
    <p:sldId id="384" r:id="rId70"/>
    <p:sldId id="381" r:id="rId71"/>
    <p:sldId id="383" r:id="rId72"/>
    <p:sldId id="385" r:id="rId73"/>
    <p:sldId id="403" r:id="rId74"/>
    <p:sldId id="386" r:id="rId75"/>
    <p:sldId id="389" r:id="rId76"/>
    <p:sldId id="388" r:id="rId77"/>
    <p:sldId id="387" r:id="rId78"/>
    <p:sldId id="390" r:id="rId79"/>
    <p:sldId id="391" r:id="rId80"/>
    <p:sldId id="393" r:id="rId81"/>
    <p:sldId id="392" r:id="rId82"/>
    <p:sldId id="395" r:id="rId83"/>
    <p:sldId id="396"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29" autoAdjust="0"/>
  </p:normalViewPr>
  <p:slideViewPr>
    <p:cSldViewPr>
      <p:cViewPr varScale="1">
        <p:scale>
          <a:sx n="71" d="100"/>
          <a:sy n="71" d="100"/>
        </p:scale>
        <p:origin x="55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4.xml"/><Relationship Id="rId1" Type="http://schemas.microsoft.com/office/2011/relationships/chartStyle" Target="style6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'202-AHUACATLAN'!$B$3:$B$4</c:f>
              <c:strCache>
                <c:ptCount val="2"/>
                <c:pt idx="0">
                  <c:v>SI</c:v>
                </c:pt>
                <c:pt idx="1">
                  <c:v>No</c:v>
                </c:pt>
              </c:strCache>
            </c:strRef>
          </c:cat>
          <c:val>
            <c:numRef>
              <c:f>'202-AHUACATLAN'!$E$3:$E$4</c:f>
              <c:numCache>
                <c:formatCode>0</c:formatCode>
                <c:ptCount val="2"/>
                <c:pt idx="0">
                  <c:v>100</c:v>
                </c:pt>
                <c:pt idx="1">
                  <c:v>0</c:v>
                </c:pt>
              </c:numCache>
            </c:numRef>
          </c:val>
          <c:extLst>
            <c:ext xmlns:c16="http://schemas.microsoft.com/office/drawing/2014/chart" uri="{C3380CC4-5D6E-409C-BE32-E72D297353CC}">
              <c16:uniqueId val="{00000000-367D-4DCC-A0F4-6D1BE3FB402E}"/>
            </c:ext>
          </c:extLst>
        </c:ser>
        <c:dLbls>
          <c:showLegendKey val="0"/>
          <c:showVal val="0"/>
          <c:showCatName val="0"/>
          <c:showSerName val="0"/>
          <c:showPercent val="0"/>
          <c:showBubbleSize val="0"/>
        </c:dLbls>
        <c:gapWidth val="100"/>
        <c:overlap val="-24"/>
        <c:axId val="510562384"/>
        <c:axId val="510564304"/>
      </c:barChart>
      <c:catAx>
        <c:axId val="510562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0564304"/>
        <c:crosses val="autoZero"/>
        <c:auto val="1"/>
        <c:lblAlgn val="ctr"/>
        <c:lblOffset val="100"/>
        <c:noMultiLvlLbl val="0"/>
      </c:catAx>
      <c:valAx>
        <c:axId val="510564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056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('202-AHUACATLAN'!$B$7,'202-AHUACATLAN'!$B$14,'202-AHUACATLAN'!$B$21)</c:f>
              <c:strCache>
                <c:ptCount val="3"/>
                <c:pt idx="0">
                  <c:v>ESCUDO</c:v>
                </c:pt>
                <c:pt idx="1">
                  <c:v>LEMA</c:v>
                </c:pt>
                <c:pt idx="2">
                  <c:v>COLORES</c:v>
                </c:pt>
              </c:strCache>
            </c:strRef>
          </c:cat>
          <c:val>
            <c:numRef>
              <c:f>('202-AHUACATLAN'!$E$7,'202-AHUACATLAN'!$E$14,'202-AHUACATLAN'!$E$21)</c:f>
              <c:numCache>
                <c:formatCode>0</c:formatCode>
                <c:ptCount val="3"/>
                <c:pt idx="0">
                  <c:v>84.615384615384613</c:v>
                </c:pt>
                <c:pt idx="1">
                  <c:v>46.153846153846153</c:v>
                </c:pt>
                <c:pt idx="2">
                  <c:v>26.923076923076923</c:v>
                </c:pt>
              </c:numCache>
            </c:numRef>
          </c:val>
          <c:extLst>
            <c:ext xmlns:c16="http://schemas.microsoft.com/office/drawing/2014/chart" uri="{C3380CC4-5D6E-409C-BE32-E72D297353CC}">
              <c16:uniqueId val="{00000000-7AC9-4D04-9781-214108859045}"/>
            </c:ext>
          </c:extLst>
        </c:ser>
        <c:dLbls>
          <c:showLegendKey val="0"/>
          <c:showVal val="0"/>
          <c:showCatName val="0"/>
          <c:showSerName val="0"/>
          <c:showPercent val="0"/>
          <c:showBubbleSize val="0"/>
        </c:dLbls>
        <c:gapWidth val="100"/>
        <c:overlap val="-24"/>
        <c:axId val="480329072"/>
        <c:axId val="480335472"/>
      </c:barChart>
      <c:catAx>
        <c:axId val="480329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335472"/>
        <c:crosses val="autoZero"/>
        <c:auto val="1"/>
        <c:lblAlgn val="ctr"/>
        <c:lblOffset val="100"/>
        <c:noMultiLvlLbl val="0"/>
      </c:catAx>
      <c:valAx>
        <c:axId val="48033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329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'202-AHUACATLAN'!$B$29:$B$30</c:f>
              <c:strCache>
                <c:ptCount val="2"/>
                <c:pt idx="0">
                  <c:v>SI</c:v>
                </c:pt>
                <c:pt idx="1">
                  <c:v>NO</c:v>
                </c:pt>
              </c:strCache>
            </c:strRef>
          </c:cat>
          <c:val>
            <c:numRef>
              <c:f>'202-AHUACATLAN'!$E$29:$E$30</c:f>
              <c:numCache>
                <c:formatCode>0</c:formatCode>
                <c:ptCount val="2"/>
                <c:pt idx="0">
                  <c:v>73.076923076923066</c:v>
                </c:pt>
                <c:pt idx="1">
                  <c:v>26.923076923076923</c:v>
                </c:pt>
              </c:numCache>
            </c:numRef>
          </c:val>
          <c:extLst>
            <c:ext xmlns:c16="http://schemas.microsoft.com/office/drawing/2014/chart" uri="{C3380CC4-5D6E-409C-BE32-E72D297353CC}">
              <c16:uniqueId val="{00000000-D426-4E41-ABCA-455E749A5566}"/>
            </c:ext>
          </c:extLst>
        </c:ser>
        <c:dLbls>
          <c:showLegendKey val="0"/>
          <c:showVal val="0"/>
          <c:showCatName val="0"/>
          <c:showSerName val="0"/>
          <c:showPercent val="0"/>
          <c:showBubbleSize val="0"/>
        </c:dLbls>
        <c:gapWidth val="100"/>
        <c:overlap val="-24"/>
        <c:axId val="527337272"/>
        <c:axId val="527335352"/>
      </c:barChart>
      <c:catAx>
        <c:axId val="527337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35352"/>
        <c:crosses val="autoZero"/>
        <c:auto val="1"/>
        <c:lblAlgn val="ctr"/>
        <c:lblOffset val="100"/>
        <c:noMultiLvlLbl val="0"/>
      </c:catAx>
      <c:valAx>
        <c:axId val="527335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37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'202-AHUACATLAN'!$S$42:$S$48</c:f>
              <c:strCache>
                <c:ptCount val="7"/>
                <c:pt idx="0">
                  <c:v>JUSTICIA</c:v>
                </c:pt>
                <c:pt idx="1">
                  <c:v>RESPOSABILIDAD</c:v>
                </c:pt>
                <c:pt idx="2">
                  <c:v>LEALTAD Y COMPROMISO</c:v>
                </c:pt>
                <c:pt idx="3">
                  <c:v>TOLERANCIA</c:v>
                </c:pt>
                <c:pt idx="4">
                  <c:v>TRANSPARENCIA Y RENDICIÓN DE CUENTAS</c:v>
                </c:pt>
                <c:pt idx="5">
                  <c:v>CONSCIENCIA ECOLOGICA</c:v>
                </c:pt>
                <c:pt idx="6">
                  <c:v>EQUIDAD</c:v>
                </c:pt>
              </c:strCache>
            </c:strRef>
          </c:cat>
          <c:val>
            <c:numRef>
              <c:f>'202-AHUACATLAN'!$T$42:$T$48</c:f>
              <c:numCache>
                <c:formatCode>0</c:formatCode>
                <c:ptCount val="7"/>
                <c:pt idx="0">
                  <c:v>50</c:v>
                </c:pt>
                <c:pt idx="1">
                  <c:v>46.153846153846153</c:v>
                </c:pt>
                <c:pt idx="2">
                  <c:v>38.461538461538467</c:v>
                </c:pt>
                <c:pt idx="3">
                  <c:v>38.461538461538467</c:v>
                </c:pt>
                <c:pt idx="4">
                  <c:v>34.615384615384613</c:v>
                </c:pt>
                <c:pt idx="5">
                  <c:v>26.923076923076923</c:v>
                </c:pt>
                <c:pt idx="6">
                  <c:v>23.076923076923077</c:v>
                </c:pt>
              </c:numCache>
            </c:numRef>
          </c:val>
          <c:extLst>
            <c:ext xmlns:c16="http://schemas.microsoft.com/office/drawing/2014/chart" uri="{C3380CC4-5D6E-409C-BE32-E72D297353CC}">
              <c16:uniqueId val="{00000000-EB00-4612-912B-3FBAF5F83A30}"/>
            </c:ext>
          </c:extLst>
        </c:ser>
        <c:dLbls>
          <c:showLegendKey val="0"/>
          <c:showVal val="0"/>
          <c:showCatName val="0"/>
          <c:showSerName val="0"/>
          <c:showPercent val="0"/>
          <c:showBubbleSize val="0"/>
        </c:dLbls>
        <c:gapWidth val="100"/>
        <c:overlap val="-24"/>
        <c:axId val="480273072"/>
        <c:axId val="480273392"/>
      </c:barChart>
      <c:catAx>
        <c:axId val="480273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273392"/>
        <c:crosses val="autoZero"/>
        <c:auto val="1"/>
        <c:lblAlgn val="ctr"/>
        <c:lblOffset val="100"/>
        <c:noMultiLvlLbl val="0"/>
      </c:catAx>
      <c:valAx>
        <c:axId val="480273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273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'202-AHUACATLAN'!$B$117:$B$120</c:f>
              <c:strCache>
                <c:ptCount val="4"/>
                <c:pt idx="0">
                  <c:v>EXCELENTE</c:v>
                </c:pt>
                <c:pt idx="1">
                  <c:v>REGULAR</c:v>
                </c:pt>
                <c:pt idx="2">
                  <c:v>BUENA</c:v>
                </c:pt>
                <c:pt idx="3">
                  <c:v>MALA</c:v>
                </c:pt>
              </c:strCache>
            </c:strRef>
          </c:cat>
          <c:val>
            <c:numRef>
              <c:f>'202-AHUACATLAN'!$E$117:$E$120</c:f>
              <c:numCache>
                <c:formatCode>0</c:formatCode>
                <c:ptCount val="4"/>
                <c:pt idx="0">
                  <c:v>61.53846153846154</c:v>
                </c:pt>
                <c:pt idx="1">
                  <c:v>7.6923076923076925</c:v>
                </c:pt>
                <c:pt idx="2">
                  <c:v>26.923076923076923</c:v>
                </c:pt>
                <c:pt idx="3">
                  <c:v>3.8461538461538463</c:v>
                </c:pt>
              </c:numCache>
            </c:numRef>
          </c:val>
          <c:extLst>
            <c:ext xmlns:c16="http://schemas.microsoft.com/office/drawing/2014/chart" uri="{C3380CC4-5D6E-409C-BE32-E72D297353CC}">
              <c16:uniqueId val="{00000000-9ED0-4B01-9FFF-F7F196C2AC88}"/>
            </c:ext>
          </c:extLst>
        </c:ser>
        <c:dLbls>
          <c:showLegendKey val="0"/>
          <c:showVal val="0"/>
          <c:showCatName val="0"/>
          <c:showSerName val="0"/>
          <c:showPercent val="0"/>
          <c:showBubbleSize val="0"/>
        </c:dLbls>
        <c:gapWidth val="100"/>
        <c:overlap val="-24"/>
        <c:axId val="527364472"/>
        <c:axId val="527366392"/>
      </c:barChart>
      <c:catAx>
        <c:axId val="527364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66392"/>
        <c:crosses val="autoZero"/>
        <c:auto val="1"/>
        <c:lblAlgn val="ctr"/>
        <c:lblOffset val="100"/>
        <c:noMultiLvlLbl val="0"/>
      </c:catAx>
      <c:valAx>
        <c:axId val="527366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64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'202-AHUACATLAN'!$B$125:$B$127</c:f>
              <c:strCache>
                <c:ptCount val="3"/>
                <c:pt idx="0">
                  <c:v>EXCELENTE</c:v>
                </c:pt>
                <c:pt idx="1">
                  <c:v>BUENA</c:v>
                </c:pt>
                <c:pt idx="2">
                  <c:v>REGULAR</c:v>
                </c:pt>
              </c:strCache>
            </c:strRef>
          </c:cat>
          <c:val>
            <c:numRef>
              <c:f>'202-AHUACATLAN'!$E$125:$E$127</c:f>
              <c:numCache>
                <c:formatCode>0</c:formatCode>
                <c:ptCount val="3"/>
                <c:pt idx="0">
                  <c:v>50</c:v>
                </c:pt>
                <c:pt idx="1">
                  <c:v>46.153846153846153</c:v>
                </c:pt>
                <c:pt idx="2">
                  <c:v>3.8461538461538463</c:v>
                </c:pt>
              </c:numCache>
            </c:numRef>
          </c:val>
          <c:extLst>
            <c:ext xmlns:c16="http://schemas.microsoft.com/office/drawing/2014/chart" uri="{C3380CC4-5D6E-409C-BE32-E72D297353CC}">
              <c16:uniqueId val="{00000000-F77E-45F1-80D9-2C73AB46F55F}"/>
            </c:ext>
          </c:extLst>
        </c:ser>
        <c:dLbls>
          <c:showLegendKey val="0"/>
          <c:showVal val="0"/>
          <c:showCatName val="0"/>
          <c:showSerName val="0"/>
          <c:showPercent val="0"/>
          <c:showBubbleSize val="0"/>
        </c:dLbls>
        <c:gapWidth val="100"/>
        <c:overlap val="-24"/>
        <c:axId val="527368632"/>
        <c:axId val="527369592"/>
      </c:barChart>
      <c:catAx>
        <c:axId val="527368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69592"/>
        <c:crosses val="autoZero"/>
        <c:auto val="1"/>
        <c:lblAlgn val="ctr"/>
        <c:lblOffset val="100"/>
        <c:noMultiLvlLbl val="0"/>
      </c:catAx>
      <c:valAx>
        <c:axId val="527369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68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'202-AHUACATLAN'!$B$132:$B$135</c:f>
              <c:strCache>
                <c:ptCount val="4"/>
                <c:pt idx="0">
                  <c:v>MUY ALTO</c:v>
                </c:pt>
                <c:pt idx="1">
                  <c:v>ALTO</c:v>
                </c:pt>
                <c:pt idx="2">
                  <c:v>MEDIO</c:v>
                </c:pt>
                <c:pt idx="3">
                  <c:v>BAJO</c:v>
                </c:pt>
              </c:strCache>
            </c:strRef>
          </c:cat>
          <c:val>
            <c:numRef>
              <c:f>'202-AHUACATLAN'!$E$132:$E$135</c:f>
              <c:numCache>
                <c:formatCode>0</c:formatCode>
                <c:ptCount val="4"/>
                <c:pt idx="0">
                  <c:v>3.8461538461538463</c:v>
                </c:pt>
                <c:pt idx="1">
                  <c:v>3.8461538461538463</c:v>
                </c:pt>
                <c:pt idx="2">
                  <c:v>19.230769230769234</c:v>
                </c:pt>
                <c:pt idx="3">
                  <c:v>73.076923076923066</c:v>
                </c:pt>
              </c:numCache>
            </c:numRef>
          </c:val>
          <c:extLst>
            <c:ext xmlns:c16="http://schemas.microsoft.com/office/drawing/2014/chart" uri="{C3380CC4-5D6E-409C-BE32-E72D297353CC}">
              <c16:uniqueId val="{00000000-0079-4936-9258-F4CE5814B619}"/>
            </c:ext>
          </c:extLst>
        </c:ser>
        <c:dLbls>
          <c:showLegendKey val="0"/>
          <c:showVal val="0"/>
          <c:showCatName val="0"/>
          <c:showSerName val="0"/>
          <c:showPercent val="0"/>
          <c:showBubbleSize val="0"/>
        </c:dLbls>
        <c:gapWidth val="100"/>
        <c:overlap val="-24"/>
        <c:axId val="524423056"/>
        <c:axId val="524421136"/>
      </c:barChart>
      <c:catAx>
        <c:axId val="524423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4421136"/>
        <c:crosses val="autoZero"/>
        <c:auto val="1"/>
        <c:lblAlgn val="ctr"/>
        <c:lblOffset val="100"/>
        <c:noMultiLvlLbl val="0"/>
      </c:catAx>
      <c:valAx>
        <c:axId val="524421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4423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'202-AHUACATLAN'!$B$140:$B$142</c:f>
              <c:strCache>
                <c:ptCount val="3"/>
                <c:pt idx="0">
                  <c:v>EXCELENTE</c:v>
                </c:pt>
                <c:pt idx="1">
                  <c:v>BUENA</c:v>
                </c:pt>
                <c:pt idx="2">
                  <c:v>REGULAR</c:v>
                </c:pt>
              </c:strCache>
            </c:strRef>
          </c:cat>
          <c:val>
            <c:numRef>
              <c:f>'202-AHUACATLAN'!$E$140:$E$142</c:f>
              <c:numCache>
                <c:formatCode>0</c:formatCode>
                <c:ptCount val="3"/>
                <c:pt idx="0">
                  <c:v>26.923076923076923</c:v>
                </c:pt>
                <c:pt idx="1">
                  <c:v>65.384615384615387</c:v>
                </c:pt>
                <c:pt idx="2">
                  <c:v>7.6923076923076925</c:v>
                </c:pt>
              </c:numCache>
            </c:numRef>
          </c:val>
          <c:extLst>
            <c:ext xmlns:c16="http://schemas.microsoft.com/office/drawing/2014/chart" uri="{C3380CC4-5D6E-409C-BE32-E72D297353CC}">
              <c16:uniqueId val="{00000000-E329-4029-8C44-9DA9246F34CB}"/>
            </c:ext>
          </c:extLst>
        </c:ser>
        <c:dLbls>
          <c:showLegendKey val="0"/>
          <c:showVal val="0"/>
          <c:showCatName val="0"/>
          <c:showSerName val="0"/>
          <c:showPercent val="0"/>
          <c:showBubbleSize val="0"/>
        </c:dLbls>
        <c:gapWidth val="100"/>
        <c:overlap val="-24"/>
        <c:axId val="533635256"/>
        <c:axId val="533633976"/>
      </c:barChart>
      <c:catAx>
        <c:axId val="533635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33976"/>
        <c:crosses val="autoZero"/>
        <c:auto val="1"/>
        <c:lblAlgn val="ctr"/>
        <c:lblOffset val="100"/>
        <c:noMultiLvlLbl val="0"/>
      </c:catAx>
      <c:valAx>
        <c:axId val="533633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35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'202-AHUACATLAN'!$B$147:$B$149</c:f>
              <c:strCache>
                <c:ptCount val="3"/>
                <c:pt idx="0">
                  <c:v>EXCELENTE</c:v>
                </c:pt>
                <c:pt idx="1">
                  <c:v>BUENA</c:v>
                </c:pt>
                <c:pt idx="2">
                  <c:v>REGULAR</c:v>
                </c:pt>
              </c:strCache>
            </c:strRef>
          </c:cat>
          <c:val>
            <c:numRef>
              <c:f>'202-AHUACATLAN'!$E$147:$E$149</c:f>
              <c:numCache>
                <c:formatCode>0</c:formatCode>
                <c:ptCount val="3"/>
                <c:pt idx="0">
                  <c:v>46.153846153846153</c:v>
                </c:pt>
                <c:pt idx="1">
                  <c:v>46.153846153846153</c:v>
                </c:pt>
                <c:pt idx="2">
                  <c:v>7.6923076923076925</c:v>
                </c:pt>
              </c:numCache>
            </c:numRef>
          </c:val>
          <c:extLst>
            <c:ext xmlns:c16="http://schemas.microsoft.com/office/drawing/2014/chart" uri="{C3380CC4-5D6E-409C-BE32-E72D297353CC}">
              <c16:uniqueId val="{00000000-6D88-4450-BDB6-FAE600F50EAE}"/>
            </c:ext>
          </c:extLst>
        </c:ser>
        <c:dLbls>
          <c:showLegendKey val="0"/>
          <c:showVal val="0"/>
          <c:showCatName val="0"/>
          <c:showSerName val="0"/>
          <c:showPercent val="0"/>
          <c:showBubbleSize val="0"/>
        </c:dLbls>
        <c:gapWidth val="100"/>
        <c:overlap val="-24"/>
        <c:axId val="533643256"/>
        <c:axId val="533642296"/>
      </c:barChart>
      <c:catAx>
        <c:axId val="533643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42296"/>
        <c:crosses val="autoZero"/>
        <c:auto val="1"/>
        <c:lblAlgn val="ctr"/>
        <c:lblOffset val="100"/>
        <c:noMultiLvlLbl val="0"/>
      </c:catAx>
      <c:valAx>
        <c:axId val="533642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43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'202-AHUACATLAN'!$B$154:$B$156</c:f>
              <c:strCache>
                <c:ptCount val="3"/>
                <c:pt idx="0">
                  <c:v>EXCELENTE</c:v>
                </c:pt>
                <c:pt idx="1">
                  <c:v>BUENA</c:v>
                </c:pt>
                <c:pt idx="2">
                  <c:v>REGULAR</c:v>
                </c:pt>
              </c:strCache>
            </c:strRef>
          </c:cat>
          <c:val>
            <c:numRef>
              <c:f>'202-AHUACATLAN'!$E$154:$E$156</c:f>
              <c:numCache>
                <c:formatCode>0</c:formatCode>
                <c:ptCount val="3"/>
                <c:pt idx="0">
                  <c:v>34.615384615384613</c:v>
                </c:pt>
                <c:pt idx="1">
                  <c:v>50</c:v>
                </c:pt>
                <c:pt idx="2">
                  <c:v>15.384615384615385</c:v>
                </c:pt>
              </c:numCache>
            </c:numRef>
          </c:val>
          <c:extLst>
            <c:ext xmlns:c16="http://schemas.microsoft.com/office/drawing/2014/chart" uri="{C3380CC4-5D6E-409C-BE32-E72D297353CC}">
              <c16:uniqueId val="{00000000-83F4-4F21-828F-23EB3BF9DA24}"/>
            </c:ext>
          </c:extLst>
        </c:ser>
        <c:dLbls>
          <c:showLegendKey val="0"/>
          <c:showVal val="0"/>
          <c:showCatName val="0"/>
          <c:showSerName val="0"/>
          <c:showPercent val="0"/>
          <c:showBubbleSize val="0"/>
        </c:dLbls>
        <c:gapWidth val="100"/>
        <c:overlap val="-24"/>
        <c:axId val="533647736"/>
        <c:axId val="533649016"/>
      </c:barChart>
      <c:catAx>
        <c:axId val="533647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49016"/>
        <c:crosses val="autoZero"/>
        <c:auto val="1"/>
        <c:lblAlgn val="ctr"/>
        <c:lblOffset val="100"/>
        <c:noMultiLvlLbl val="0"/>
      </c:catAx>
      <c:valAx>
        <c:axId val="533649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47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NIVEL MEDIA SUPERIOR</a:t>
            </a:r>
          </a:p>
        </c:rich>
      </c:tx>
      <c:layout>
        <c:manualLayout>
          <c:xMode val="edge"/>
          <c:yMode val="edge"/>
          <c:x val="0.12795712619926522"/>
          <c:y val="2.3840712503158425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'202-AHUACATLAN'!$B$161:$B$164</c:f>
              <c:strCache>
                <c:ptCount val="4"/>
                <c:pt idx="0">
                  <c:v>EXCELENTE</c:v>
                </c:pt>
                <c:pt idx="1">
                  <c:v>BUENA</c:v>
                </c:pt>
                <c:pt idx="2">
                  <c:v>REGULAR</c:v>
                </c:pt>
                <c:pt idx="3">
                  <c:v>MALO</c:v>
                </c:pt>
              </c:strCache>
            </c:strRef>
          </c:cat>
          <c:val>
            <c:numRef>
              <c:f>'202-AHUACATLAN'!$E$161:$E$164</c:f>
              <c:numCache>
                <c:formatCode>0</c:formatCode>
                <c:ptCount val="4"/>
                <c:pt idx="0">
                  <c:v>19.230769230769234</c:v>
                </c:pt>
                <c:pt idx="1">
                  <c:v>46.153846153846153</c:v>
                </c:pt>
                <c:pt idx="2">
                  <c:v>26.923076923076923</c:v>
                </c:pt>
                <c:pt idx="3">
                  <c:v>7.6923076923076925</c:v>
                </c:pt>
              </c:numCache>
            </c:numRef>
          </c:val>
          <c:extLst>
            <c:ext xmlns:c16="http://schemas.microsoft.com/office/drawing/2014/chart" uri="{C3380CC4-5D6E-409C-BE32-E72D297353CC}">
              <c16:uniqueId val="{00000000-FFCC-4F7C-89BC-917B036266A5}"/>
            </c:ext>
          </c:extLst>
        </c:ser>
        <c:dLbls>
          <c:showLegendKey val="0"/>
          <c:showVal val="0"/>
          <c:showCatName val="0"/>
          <c:showSerName val="0"/>
          <c:showPercent val="0"/>
          <c:showBubbleSize val="0"/>
        </c:dLbls>
        <c:gapWidth val="100"/>
        <c:overlap val="-24"/>
        <c:axId val="533646776"/>
        <c:axId val="533648056"/>
      </c:barChart>
      <c:catAx>
        <c:axId val="533646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48056"/>
        <c:crosses val="autoZero"/>
        <c:auto val="1"/>
        <c:lblAlgn val="ctr"/>
        <c:lblOffset val="100"/>
        <c:noMultiLvlLbl val="0"/>
      </c:catAx>
      <c:valAx>
        <c:axId val="533648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46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'202-AHUACATLAN'!$B$169:$B$171</c:f>
              <c:strCache>
                <c:ptCount val="3"/>
                <c:pt idx="0">
                  <c:v>EXCELENTE</c:v>
                </c:pt>
                <c:pt idx="1">
                  <c:v>BUENA</c:v>
                </c:pt>
                <c:pt idx="2">
                  <c:v>REGULAR</c:v>
                </c:pt>
              </c:strCache>
            </c:strRef>
          </c:cat>
          <c:val>
            <c:numRef>
              <c:f>'202-AHUACATLAN'!$E$169:$E$171</c:f>
              <c:numCache>
                <c:formatCode>0</c:formatCode>
                <c:ptCount val="3"/>
                <c:pt idx="0">
                  <c:v>26.923076923076923</c:v>
                </c:pt>
                <c:pt idx="1">
                  <c:v>57.692307692307686</c:v>
                </c:pt>
                <c:pt idx="2">
                  <c:v>15.384615384615385</c:v>
                </c:pt>
              </c:numCache>
            </c:numRef>
          </c:val>
          <c:extLst>
            <c:ext xmlns:c16="http://schemas.microsoft.com/office/drawing/2014/chart" uri="{C3380CC4-5D6E-409C-BE32-E72D297353CC}">
              <c16:uniqueId val="{00000000-05B1-4F92-BA3F-348A41C0D808}"/>
            </c:ext>
          </c:extLst>
        </c:ser>
        <c:dLbls>
          <c:showLegendKey val="0"/>
          <c:showVal val="0"/>
          <c:showCatName val="0"/>
          <c:showSerName val="0"/>
          <c:showPercent val="0"/>
          <c:showBubbleSize val="0"/>
        </c:dLbls>
        <c:gapWidth val="100"/>
        <c:overlap val="-24"/>
        <c:axId val="533654776"/>
        <c:axId val="533653496"/>
      </c:barChart>
      <c:catAx>
        <c:axId val="533654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53496"/>
        <c:crosses val="autoZero"/>
        <c:auto val="1"/>
        <c:lblAlgn val="ctr"/>
        <c:lblOffset val="100"/>
        <c:noMultiLvlLbl val="0"/>
      </c:catAx>
      <c:valAx>
        <c:axId val="533653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54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'202-AHUACATLAN'!$B$176:$B$177</c:f>
              <c:strCache>
                <c:ptCount val="2"/>
                <c:pt idx="0">
                  <c:v>SI</c:v>
                </c:pt>
                <c:pt idx="1">
                  <c:v>NO</c:v>
                </c:pt>
              </c:strCache>
            </c:strRef>
          </c:cat>
          <c:val>
            <c:numRef>
              <c:f>'202-AHUACATLAN'!$E$176:$E$177</c:f>
              <c:numCache>
                <c:formatCode>0</c:formatCode>
                <c:ptCount val="2"/>
                <c:pt idx="0">
                  <c:v>92.307692307692307</c:v>
                </c:pt>
                <c:pt idx="1">
                  <c:v>7.6923076923076925</c:v>
                </c:pt>
              </c:numCache>
            </c:numRef>
          </c:val>
          <c:extLst>
            <c:ext xmlns:c16="http://schemas.microsoft.com/office/drawing/2014/chart" uri="{C3380CC4-5D6E-409C-BE32-E72D297353CC}">
              <c16:uniqueId val="{00000000-F202-4F9B-968F-7DBA18E128E8}"/>
            </c:ext>
          </c:extLst>
        </c:ser>
        <c:dLbls>
          <c:showLegendKey val="0"/>
          <c:showVal val="0"/>
          <c:showCatName val="0"/>
          <c:showSerName val="0"/>
          <c:showPercent val="0"/>
          <c:showBubbleSize val="0"/>
        </c:dLbls>
        <c:gapWidth val="100"/>
        <c:overlap val="-24"/>
        <c:axId val="533660216"/>
        <c:axId val="533659896"/>
      </c:barChart>
      <c:catAx>
        <c:axId val="533660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59896"/>
        <c:crosses val="autoZero"/>
        <c:auto val="1"/>
        <c:lblAlgn val="ctr"/>
        <c:lblOffset val="100"/>
        <c:noMultiLvlLbl val="0"/>
      </c:catAx>
      <c:valAx>
        <c:axId val="533659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60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'202-AHUACATLAN'!$B$182:$B$183</c:f>
              <c:strCache>
                <c:ptCount val="2"/>
                <c:pt idx="0">
                  <c:v>SI</c:v>
                </c:pt>
                <c:pt idx="1">
                  <c:v>NO</c:v>
                </c:pt>
              </c:strCache>
            </c:strRef>
          </c:cat>
          <c:val>
            <c:numRef>
              <c:f>'202-AHUACATLAN'!$E$182:$E$183</c:f>
              <c:numCache>
                <c:formatCode>0</c:formatCode>
                <c:ptCount val="2"/>
                <c:pt idx="0">
                  <c:v>69.230769230769226</c:v>
                </c:pt>
                <c:pt idx="1">
                  <c:v>30.76923076923077</c:v>
                </c:pt>
              </c:numCache>
            </c:numRef>
          </c:val>
          <c:extLst>
            <c:ext xmlns:c16="http://schemas.microsoft.com/office/drawing/2014/chart" uri="{C3380CC4-5D6E-409C-BE32-E72D297353CC}">
              <c16:uniqueId val="{00000000-7605-465D-B6A1-425BE3E49488}"/>
            </c:ext>
          </c:extLst>
        </c:ser>
        <c:dLbls>
          <c:showLegendKey val="0"/>
          <c:showVal val="0"/>
          <c:showCatName val="0"/>
          <c:showSerName val="0"/>
          <c:showPercent val="0"/>
          <c:showBubbleSize val="0"/>
        </c:dLbls>
        <c:gapWidth val="100"/>
        <c:overlap val="-24"/>
        <c:axId val="533665656"/>
        <c:axId val="533662136"/>
      </c:barChart>
      <c:catAx>
        <c:axId val="53366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62136"/>
        <c:crosses val="autoZero"/>
        <c:auto val="1"/>
        <c:lblAlgn val="ctr"/>
        <c:lblOffset val="100"/>
        <c:noMultiLvlLbl val="0"/>
      </c:catAx>
      <c:valAx>
        <c:axId val="533662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65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'202-AHUACATLAN'!$B$188:$B$189</c:f>
              <c:strCache>
                <c:ptCount val="2"/>
                <c:pt idx="0">
                  <c:v>SIEMPRE</c:v>
                </c:pt>
                <c:pt idx="1">
                  <c:v>ALGUNAS VECES</c:v>
                </c:pt>
              </c:strCache>
            </c:strRef>
          </c:cat>
          <c:val>
            <c:numRef>
              <c:f>'202-AHUACATLAN'!$E$188:$E$189</c:f>
              <c:numCache>
                <c:formatCode>0</c:formatCode>
                <c:ptCount val="2"/>
                <c:pt idx="0">
                  <c:v>90.476190476190482</c:v>
                </c:pt>
                <c:pt idx="1">
                  <c:v>9.5238095238095237</c:v>
                </c:pt>
              </c:numCache>
            </c:numRef>
          </c:val>
          <c:extLst>
            <c:ext xmlns:c16="http://schemas.microsoft.com/office/drawing/2014/chart" uri="{C3380CC4-5D6E-409C-BE32-E72D297353CC}">
              <c16:uniqueId val="{00000000-C634-42B9-8E6C-3766404D4FCC}"/>
            </c:ext>
          </c:extLst>
        </c:ser>
        <c:dLbls>
          <c:showLegendKey val="0"/>
          <c:showVal val="0"/>
          <c:showCatName val="0"/>
          <c:showSerName val="0"/>
          <c:showPercent val="0"/>
          <c:showBubbleSize val="0"/>
        </c:dLbls>
        <c:gapWidth val="100"/>
        <c:overlap val="-24"/>
        <c:axId val="533656696"/>
        <c:axId val="533665016"/>
      </c:barChart>
      <c:catAx>
        <c:axId val="533656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65016"/>
        <c:crosses val="autoZero"/>
        <c:auto val="1"/>
        <c:lblAlgn val="ctr"/>
        <c:lblOffset val="100"/>
        <c:noMultiLvlLbl val="0"/>
      </c:catAx>
      <c:valAx>
        <c:axId val="533665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56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'202-AHUACATLAN'!$B$196:$B$197</c:f>
              <c:strCache>
                <c:ptCount val="2"/>
                <c:pt idx="0">
                  <c:v>SIEMPRE</c:v>
                </c:pt>
                <c:pt idx="1">
                  <c:v>ALGUNAS VECES</c:v>
                </c:pt>
              </c:strCache>
            </c:strRef>
          </c:cat>
          <c:val>
            <c:numRef>
              <c:f>'202-AHUACATLAN'!$E$196:$E$197</c:f>
              <c:numCache>
                <c:formatCode>0</c:formatCode>
                <c:ptCount val="2"/>
                <c:pt idx="0">
                  <c:v>76.19047619047619</c:v>
                </c:pt>
                <c:pt idx="1">
                  <c:v>23.809523809523807</c:v>
                </c:pt>
              </c:numCache>
            </c:numRef>
          </c:val>
          <c:extLst>
            <c:ext xmlns:c16="http://schemas.microsoft.com/office/drawing/2014/chart" uri="{C3380CC4-5D6E-409C-BE32-E72D297353CC}">
              <c16:uniqueId val="{00000000-4E8F-49CB-BB4E-36F599EDCDFE}"/>
            </c:ext>
          </c:extLst>
        </c:ser>
        <c:dLbls>
          <c:showLegendKey val="0"/>
          <c:showVal val="0"/>
          <c:showCatName val="0"/>
          <c:showSerName val="0"/>
          <c:showPercent val="0"/>
          <c:showBubbleSize val="0"/>
        </c:dLbls>
        <c:gapWidth val="100"/>
        <c:overlap val="-24"/>
        <c:axId val="533666936"/>
        <c:axId val="533670456"/>
      </c:barChart>
      <c:catAx>
        <c:axId val="533666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70456"/>
        <c:crosses val="autoZero"/>
        <c:auto val="1"/>
        <c:lblAlgn val="ctr"/>
        <c:lblOffset val="100"/>
        <c:noMultiLvlLbl val="0"/>
      </c:catAx>
      <c:valAx>
        <c:axId val="533670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66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'202-AHUACATLAN'!$B$204:$B$205</c:f>
              <c:strCache>
                <c:ptCount val="2"/>
                <c:pt idx="0">
                  <c:v>EXCELENTE</c:v>
                </c:pt>
                <c:pt idx="1">
                  <c:v>BUENAS</c:v>
                </c:pt>
              </c:strCache>
            </c:strRef>
          </c:cat>
          <c:val>
            <c:numRef>
              <c:f>'202-AHUACATLAN'!$E$204:$E$205</c:f>
              <c:numCache>
                <c:formatCode>0</c:formatCode>
                <c:ptCount val="2"/>
                <c:pt idx="0">
                  <c:v>52.380952380952387</c:v>
                </c:pt>
                <c:pt idx="1">
                  <c:v>47.619047619047613</c:v>
                </c:pt>
              </c:numCache>
            </c:numRef>
          </c:val>
          <c:extLst>
            <c:ext xmlns:c16="http://schemas.microsoft.com/office/drawing/2014/chart" uri="{C3380CC4-5D6E-409C-BE32-E72D297353CC}">
              <c16:uniqueId val="{00000000-5370-4214-BBA4-3A6477285344}"/>
            </c:ext>
          </c:extLst>
        </c:ser>
        <c:dLbls>
          <c:showLegendKey val="0"/>
          <c:showVal val="0"/>
          <c:showCatName val="0"/>
          <c:showSerName val="0"/>
          <c:showPercent val="0"/>
          <c:showBubbleSize val="0"/>
        </c:dLbls>
        <c:gapWidth val="100"/>
        <c:overlap val="-24"/>
        <c:axId val="533671416"/>
        <c:axId val="533673656"/>
      </c:barChart>
      <c:catAx>
        <c:axId val="533671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73656"/>
        <c:crosses val="autoZero"/>
        <c:auto val="1"/>
        <c:lblAlgn val="ctr"/>
        <c:lblOffset val="100"/>
        <c:noMultiLvlLbl val="0"/>
      </c:catAx>
      <c:valAx>
        <c:axId val="533673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71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'202-AHUACATLAN'!$B$212:$B$213</c:f>
              <c:strCache>
                <c:ptCount val="2"/>
                <c:pt idx="0">
                  <c:v>SIEMPRE</c:v>
                </c:pt>
                <c:pt idx="1">
                  <c:v>ALGUNAS VECES</c:v>
                </c:pt>
              </c:strCache>
            </c:strRef>
          </c:cat>
          <c:val>
            <c:numRef>
              <c:f>'202-AHUACATLAN'!$E$212:$E$213</c:f>
              <c:numCache>
                <c:formatCode>0</c:formatCode>
                <c:ptCount val="2"/>
                <c:pt idx="0">
                  <c:v>66.666666666666657</c:v>
                </c:pt>
                <c:pt idx="1">
                  <c:v>33.333333333333329</c:v>
                </c:pt>
              </c:numCache>
            </c:numRef>
          </c:val>
          <c:extLst>
            <c:ext xmlns:c16="http://schemas.microsoft.com/office/drawing/2014/chart" uri="{C3380CC4-5D6E-409C-BE32-E72D297353CC}">
              <c16:uniqueId val="{00000000-6AD6-4B42-8C0D-90EC10DDB1A5}"/>
            </c:ext>
          </c:extLst>
        </c:ser>
        <c:dLbls>
          <c:showLegendKey val="0"/>
          <c:showVal val="0"/>
          <c:showCatName val="0"/>
          <c:showSerName val="0"/>
          <c:showPercent val="0"/>
          <c:showBubbleSize val="0"/>
        </c:dLbls>
        <c:gapWidth val="100"/>
        <c:overlap val="-24"/>
        <c:axId val="533668856"/>
        <c:axId val="533669816"/>
      </c:barChart>
      <c:catAx>
        <c:axId val="533668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69816"/>
        <c:crosses val="autoZero"/>
        <c:auto val="1"/>
        <c:lblAlgn val="ctr"/>
        <c:lblOffset val="100"/>
        <c:noMultiLvlLbl val="0"/>
      </c:catAx>
      <c:valAx>
        <c:axId val="533669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68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'202-AHUACATLAN'!$B$220:$B$221</c:f>
              <c:strCache>
                <c:ptCount val="2"/>
                <c:pt idx="0">
                  <c:v>SIEMPRE</c:v>
                </c:pt>
                <c:pt idx="1">
                  <c:v>NUNCA</c:v>
                </c:pt>
              </c:strCache>
            </c:strRef>
          </c:cat>
          <c:val>
            <c:numRef>
              <c:f>'202-AHUACATLAN'!$E$220:$E$221</c:f>
              <c:numCache>
                <c:formatCode>0</c:formatCode>
                <c:ptCount val="2"/>
                <c:pt idx="0">
                  <c:v>100</c:v>
                </c:pt>
                <c:pt idx="1">
                  <c:v>0</c:v>
                </c:pt>
              </c:numCache>
            </c:numRef>
          </c:val>
          <c:extLst>
            <c:ext xmlns:c16="http://schemas.microsoft.com/office/drawing/2014/chart" uri="{C3380CC4-5D6E-409C-BE32-E72D297353CC}">
              <c16:uniqueId val="{00000000-49EC-4A2F-8A3E-1B86B0E1D27D}"/>
            </c:ext>
          </c:extLst>
        </c:ser>
        <c:dLbls>
          <c:showLegendKey val="0"/>
          <c:showVal val="0"/>
          <c:showCatName val="0"/>
          <c:showSerName val="0"/>
          <c:showPercent val="0"/>
          <c:showBubbleSize val="0"/>
        </c:dLbls>
        <c:gapWidth val="100"/>
        <c:overlap val="-24"/>
        <c:axId val="533681336"/>
        <c:axId val="533677176"/>
      </c:barChart>
      <c:catAx>
        <c:axId val="533681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77176"/>
        <c:crosses val="autoZero"/>
        <c:auto val="1"/>
        <c:lblAlgn val="ctr"/>
        <c:lblOffset val="100"/>
        <c:noMultiLvlLbl val="0"/>
      </c:catAx>
      <c:valAx>
        <c:axId val="533677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81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0-0474-4649-B7CA-360043129831}"/>
                </c:ext>
              </c:extLst>
            </c:dLbl>
            <c:dLbl>
              <c:idx val="1"/>
              <c:tx>
                <c:rich>
                  <a:bodyPr/>
                  <a:lstStyle/>
                  <a:p>
                    <a:fld id="{A56729D4-5486-43D7-A086-F6F4628E421D}" type="VALUE">
                      <a:rPr lang="en-US" sz="1800" b="1"/>
                      <a:pPr/>
                      <a:t>[VALOR]</a:t>
                    </a:fld>
                    <a:endParaRPr lang="es-MX"/>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74-4649-B7CA-3600431298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'202-AHUACATLAN'!$B$227:$B$228</c:f>
              <c:strCache>
                <c:ptCount val="2"/>
                <c:pt idx="0">
                  <c:v>ALGUNAS VECES</c:v>
                </c:pt>
                <c:pt idx="1">
                  <c:v>NO APLICA</c:v>
                </c:pt>
              </c:strCache>
            </c:strRef>
          </c:cat>
          <c:val>
            <c:numRef>
              <c:f>'202-AHUACATLAN'!$E$227:$E$228</c:f>
              <c:numCache>
                <c:formatCode>0</c:formatCode>
                <c:ptCount val="2"/>
                <c:pt idx="0">
                  <c:v>33.333333333333329</c:v>
                </c:pt>
                <c:pt idx="1">
                  <c:v>66.666666666666657</c:v>
                </c:pt>
              </c:numCache>
            </c:numRef>
          </c:val>
          <c:extLst>
            <c:ext xmlns:c16="http://schemas.microsoft.com/office/drawing/2014/chart" uri="{C3380CC4-5D6E-409C-BE32-E72D297353CC}">
              <c16:uniqueId val="{00000000-CF67-4C3A-ABA8-981CA941D4CB}"/>
            </c:ext>
          </c:extLst>
        </c:ser>
        <c:dLbls>
          <c:showLegendKey val="0"/>
          <c:showVal val="0"/>
          <c:showCatName val="0"/>
          <c:showSerName val="0"/>
          <c:showPercent val="0"/>
          <c:showBubbleSize val="0"/>
        </c:dLbls>
        <c:gapWidth val="100"/>
        <c:overlap val="-24"/>
        <c:axId val="533684856"/>
        <c:axId val="533686136"/>
      </c:barChart>
      <c:catAx>
        <c:axId val="533684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86136"/>
        <c:crosses val="autoZero"/>
        <c:auto val="1"/>
        <c:lblAlgn val="ctr"/>
        <c:lblOffset val="100"/>
        <c:noMultiLvlLbl val="0"/>
      </c:catAx>
      <c:valAx>
        <c:axId val="533686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84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'202-AHUACATLAN'!$B$235:$B$236</c:f>
              <c:strCache>
                <c:ptCount val="2"/>
                <c:pt idx="0">
                  <c:v>SIEMPRE</c:v>
                </c:pt>
                <c:pt idx="1">
                  <c:v>ALGUNAS VECES</c:v>
                </c:pt>
              </c:strCache>
            </c:strRef>
          </c:cat>
          <c:val>
            <c:numRef>
              <c:f>'202-AHUACATLAN'!$E$235:$E$236</c:f>
              <c:numCache>
                <c:formatCode>0</c:formatCode>
                <c:ptCount val="2"/>
                <c:pt idx="0">
                  <c:v>50</c:v>
                </c:pt>
                <c:pt idx="1">
                  <c:v>50</c:v>
                </c:pt>
              </c:numCache>
            </c:numRef>
          </c:val>
          <c:extLst>
            <c:ext xmlns:c16="http://schemas.microsoft.com/office/drawing/2014/chart" uri="{C3380CC4-5D6E-409C-BE32-E72D297353CC}">
              <c16:uniqueId val="{00000000-86B5-4ACD-A89B-F56BF8611013}"/>
            </c:ext>
          </c:extLst>
        </c:ser>
        <c:dLbls>
          <c:showLegendKey val="0"/>
          <c:showVal val="0"/>
          <c:showCatName val="0"/>
          <c:showSerName val="0"/>
          <c:showPercent val="0"/>
          <c:showBubbleSize val="0"/>
        </c:dLbls>
        <c:gapWidth val="100"/>
        <c:overlap val="-24"/>
        <c:axId val="533685176"/>
        <c:axId val="533685496"/>
      </c:barChart>
      <c:catAx>
        <c:axId val="533685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85496"/>
        <c:crosses val="autoZero"/>
        <c:auto val="1"/>
        <c:lblAlgn val="ctr"/>
        <c:lblOffset val="100"/>
        <c:noMultiLvlLbl val="0"/>
      </c:catAx>
      <c:valAx>
        <c:axId val="533685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85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'202-AHUACATLAN'!$B$243:$B$244</c:f>
              <c:strCache>
                <c:ptCount val="2"/>
                <c:pt idx="0">
                  <c:v>ALGUNAS VECES</c:v>
                </c:pt>
                <c:pt idx="1">
                  <c:v>NUNCA</c:v>
                </c:pt>
              </c:strCache>
            </c:strRef>
          </c:cat>
          <c:val>
            <c:numRef>
              <c:f>'202-AHUACATLAN'!$E$243:$E$244</c:f>
              <c:numCache>
                <c:formatCode>0</c:formatCode>
                <c:ptCount val="2"/>
                <c:pt idx="0">
                  <c:v>100</c:v>
                </c:pt>
                <c:pt idx="1">
                  <c:v>0</c:v>
                </c:pt>
              </c:numCache>
            </c:numRef>
          </c:val>
          <c:extLst>
            <c:ext xmlns:c16="http://schemas.microsoft.com/office/drawing/2014/chart" uri="{C3380CC4-5D6E-409C-BE32-E72D297353CC}">
              <c16:uniqueId val="{00000000-C501-47FE-8DB9-FAABAB7A0FFA}"/>
            </c:ext>
          </c:extLst>
        </c:ser>
        <c:dLbls>
          <c:showLegendKey val="0"/>
          <c:showVal val="0"/>
          <c:showCatName val="0"/>
          <c:showSerName val="0"/>
          <c:showPercent val="0"/>
          <c:showBubbleSize val="0"/>
        </c:dLbls>
        <c:gapWidth val="100"/>
        <c:overlap val="-24"/>
        <c:axId val="533691256"/>
        <c:axId val="533688376"/>
      </c:barChart>
      <c:catAx>
        <c:axId val="533691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88376"/>
        <c:crosses val="autoZero"/>
        <c:auto val="1"/>
        <c:lblAlgn val="ctr"/>
        <c:lblOffset val="100"/>
        <c:noMultiLvlLbl val="0"/>
      </c:catAx>
      <c:valAx>
        <c:axId val="533688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91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'202-AHUACATLAN'!$B$250:$B$251</c:f>
              <c:strCache>
                <c:ptCount val="2"/>
                <c:pt idx="0">
                  <c:v>EXCELENTE</c:v>
                </c:pt>
                <c:pt idx="1">
                  <c:v>BUENAS</c:v>
                </c:pt>
              </c:strCache>
            </c:strRef>
          </c:cat>
          <c:val>
            <c:numRef>
              <c:f>'202-AHUACATLAN'!$E$250:$E$251</c:f>
              <c:numCache>
                <c:formatCode>0</c:formatCode>
                <c:ptCount val="2"/>
                <c:pt idx="0">
                  <c:v>50</c:v>
                </c:pt>
                <c:pt idx="1">
                  <c:v>50</c:v>
                </c:pt>
              </c:numCache>
            </c:numRef>
          </c:val>
          <c:extLst>
            <c:ext xmlns:c16="http://schemas.microsoft.com/office/drawing/2014/chart" uri="{C3380CC4-5D6E-409C-BE32-E72D297353CC}">
              <c16:uniqueId val="{00000000-61E0-47D5-8742-CC928CA5A79A}"/>
            </c:ext>
          </c:extLst>
        </c:ser>
        <c:dLbls>
          <c:showLegendKey val="0"/>
          <c:showVal val="0"/>
          <c:showCatName val="0"/>
          <c:showSerName val="0"/>
          <c:showPercent val="0"/>
          <c:showBubbleSize val="0"/>
        </c:dLbls>
        <c:gapWidth val="100"/>
        <c:overlap val="-24"/>
        <c:axId val="533694456"/>
        <c:axId val="533696056"/>
      </c:barChart>
      <c:catAx>
        <c:axId val="533694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96056"/>
        <c:crosses val="autoZero"/>
        <c:auto val="1"/>
        <c:lblAlgn val="ctr"/>
        <c:lblOffset val="100"/>
        <c:noMultiLvlLbl val="0"/>
      </c:catAx>
      <c:valAx>
        <c:axId val="533696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94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'202-AHUACATLAN'!$B$256:$B$258</c:f>
              <c:strCache>
                <c:ptCount val="3"/>
                <c:pt idx="0">
                  <c:v>SIEMPRE</c:v>
                </c:pt>
                <c:pt idx="1">
                  <c:v>ALGUNAS VECES</c:v>
                </c:pt>
                <c:pt idx="2">
                  <c:v>NUNCA</c:v>
                </c:pt>
              </c:strCache>
            </c:strRef>
          </c:cat>
          <c:val>
            <c:numRef>
              <c:f>'202-AHUACATLAN'!$E$256:$E$258</c:f>
              <c:numCache>
                <c:formatCode>0</c:formatCode>
                <c:ptCount val="3"/>
                <c:pt idx="0">
                  <c:v>69.230769230769226</c:v>
                </c:pt>
                <c:pt idx="1">
                  <c:v>26.923076923076923</c:v>
                </c:pt>
                <c:pt idx="2">
                  <c:v>3.8461538461538463</c:v>
                </c:pt>
              </c:numCache>
            </c:numRef>
          </c:val>
          <c:extLst>
            <c:ext xmlns:c16="http://schemas.microsoft.com/office/drawing/2014/chart" uri="{C3380CC4-5D6E-409C-BE32-E72D297353CC}">
              <c16:uniqueId val="{00000000-605E-4BE1-85DE-F9ED93BD7EDE}"/>
            </c:ext>
          </c:extLst>
        </c:ser>
        <c:dLbls>
          <c:showLegendKey val="0"/>
          <c:showVal val="0"/>
          <c:showCatName val="0"/>
          <c:showSerName val="0"/>
          <c:showPercent val="0"/>
          <c:showBubbleSize val="0"/>
        </c:dLbls>
        <c:gapWidth val="100"/>
        <c:overlap val="-24"/>
        <c:axId val="527345912"/>
        <c:axId val="527346552"/>
      </c:barChart>
      <c:catAx>
        <c:axId val="527345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46552"/>
        <c:crosses val="autoZero"/>
        <c:auto val="1"/>
        <c:lblAlgn val="ctr"/>
        <c:lblOffset val="100"/>
        <c:noMultiLvlLbl val="0"/>
      </c:catAx>
      <c:valAx>
        <c:axId val="527346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45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'202-AHUACATLAN'!$B$263:$B$264</c:f>
              <c:strCache>
                <c:ptCount val="2"/>
                <c:pt idx="0">
                  <c:v>ALGUNAS VECES</c:v>
                </c:pt>
                <c:pt idx="1">
                  <c:v>SIEMPRE</c:v>
                </c:pt>
              </c:strCache>
            </c:strRef>
          </c:cat>
          <c:val>
            <c:numRef>
              <c:f>'202-AHUACATLAN'!$E$263:$E$264</c:f>
              <c:numCache>
                <c:formatCode>0</c:formatCode>
                <c:ptCount val="2"/>
                <c:pt idx="0">
                  <c:v>30.76923076923077</c:v>
                </c:pt>
                <c:pt idx="1">
                  <c:v>69.230769230769226</c:v>
                </c:pt>
              </c:numCache>
            </c:numRef>
          </c:val>
          <c:extLst>
            <c:ext xmlns:c16="http://schemas.microsoft.com/office/drawing/2014/chart" uri="{C3380CC4-5D6E-409C-BE32-E72D297353CC}">
              <c16:uniqueId val="{00000000-6519-4CD6-9D63-900D5BFDE453}"/>
            </c:ext>
          </c:extLst>
        </c:ser>
        <c:dLbls>
          <c:showLegendKey val="0"/>
          <c:showVal val="0"/>
          <c:showCatName val="0"/>
          <c:showSerName val="0"/>
          <c:showPercent val="0"/>
          <c:showBubbleSize val="0"/>
        </c:dLbls>
        <c:gapWidth val="100"/>
        <c:overlap val="-24"/>
        <c:axId val="527367032"/>
        <c:axId val="527369272"/>
      </c:barChart>
      <c:catAx>
        <c:axId val="527367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69272"/>
        <c:crosses val="autoZero"/>
        <c:auto val="1"/>
        <c:lblAlgn val="ctr"/>
        <c:lblOffset val="100"/>
        <c:noMultiLvlLbl val="0"/>
      </c:catAx>
      <c:valAx>
        <c:axId val="527369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67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'202-AHUACATLAN'!$B$269:$B$270</c:f>
              <c:strCache>
                <c:ptCount val="2"/>
                <c:pt idx="0">
                  <c:v>SI</c:v>
                </c:pt>
                <c:pt idx="1">
                  <c:v>NO</c:v>
                </c:pt>
              </c:strCache>
            </c:strRef>
          </c:cat>
          <c:val>
            <c:numRef>
              <c:f>'202-AHUACATLAN'!$E$269:$E$270</c:f>
              <c:numCache>
                <c:formatCode>0</c:formatCode>
                <c:ptCount val="2"/>
                <c:pt idx="0">
                  <c:v>30.76923076923077</c:v>
                </c:pt>
                <c:pt idx="1">
                  <c:v>69.230769230769226</c:v>
                </c:pt>
              </c:numCache>
            </c:numRef>
          </c:val>
          <c:extLst>
            <c:ext xmlns:c16="http://schemas.microsoft.com/office/drawing/2014/chart" uri="{C3380CC4-5D6E-409C-BE32-E72D297353CC}">
              <c16:uniqueId val="{00000000-FFE7-4824-A5CF-D0F62323F4B2}"/>
            </c:ext>
          </c:extLst>
        </c:ser>
        <c:dLbls>
          <c:showLegendKey val="0"/>
          <c:showVal val="0"/>
          <c:showCatName val="0"/>
          <c:showSerName val="0"/>
          <c:showPercent val="0"/>
          <c:showBubbleSize val="0"/>
        </c:dLbls>
        <c:gapWidth val="100"/>
        <c:overlap val="-24"/>
        <c:axId val="527370232"/>
        <c:axId val="527372472"/>
      </c:barChart>
      <c:catAx>
        <c:axId val="527370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72472"/>
        <c:crosses val="autoZero"/>
        <c:auto val="1"/>
        <c:lblAlgn val="ctr"/>
        <c:lblOffset val="100"/>
        <c:noMultiLvlLbl val="0"/>
      </c:catAx>
      <c:valAx>
        <c:axId val="527372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70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'202-AHUACATLAN'!$B$275:$B$277</c:f>
              <c:strCache>
                <c:ptCount val="3"/>
                <c:pt idx="0">
                  <c:v>SIEMPRE</c:v>
                </c:pt>
                <c:pt idx="1">
                  <c:v>ALGUNAS VECES</c:v>
                </c:pt>
                <c:pt idx="2">
                  <c:v>NUNCA</c:v>
                </c:pt>
              </c:strCache>
            </c:strRef>
          </c:cat>
          <c:val>
            <c:numRef>
              <c:f>'202-AHUACATLAN'!$E$275:$E$277</c:f>
              <c:numCache>
                <c:formatCode>0</c:formatCode>
                <c:ptCount val="3"/>
                <c:pt idx="0">
                  <c:v>11.538461538461538</c:v>
                </c:pt>
                <c:pt idx="1">
                  <c:v>69.230769230769226</c:v>
                </c:pt>
                <c:pt idx="2">
                  <c:v>19.230769230769234</c:v>
                </c:pt>
              </c:numCache>
            </c:numRef>
          </c:val>
          <c:extLst>
            <c:ext xmlns:c16="http://schemas.microsoft.com/office/drawing/2014/chart" uri="{C3380CC4-5D6E-409C-BE32-E72D297353CC}">
              <c16:uniqueId val="{00000000-AD96-44B2-8C86-D3CE63D0FFD1}"/>
            </c:ext>
          </c:extLst>
        </c:ser>
        <c:dLbls>
          <c:showLegendKey val="0"/>
          <c:showVal val="0"/>
          <c:showCatName val="0"/>
          <c:showSerName val="0"/>
          <c:showPercent val="0"/>
          <c:showBubbleSize val="0"/>
        </c:dLbls>
        <c:gapWidth val="100"/>
        <c:overlap val="-24"/>
        <c:axId val="527382712"/>
        <c:axId val="527381752"/>
      </c:barChart>
      <c:catAx>
        <c:axId val="527382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81752"/>
        <c:crosses val="autoZero"/>
        <c:auto val="1"/>
        <c:lblAlgn val="ctr"/>
        <c:lblOffset val="100"/>
        <c:noMultiLvlLbl val="0"/>
      </c:catAx>
      <c:valAx>
        <c:axId val="527381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82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'202-AHUACATLAN'!$U$282:$U$284</c:f>
              <c:strCache>
                <c:ptCount val="3"/>
                <c:pt idx="0">
                  <c:v>INSTITUCIONAL</c:v>
                </c:pt>
                <c:pt idx="1">
                  <c:v>COMPAÑEROS</c:v>
                </c:pt>
                <c:pt idx="2">
                  <c:v>PERSONALES</c:v>
                </c:pt>
              </c:strCache>
            </c:strRef>
          </c:cat>
          <c:val>
            <c:numRef>
              <c:f>'202-AHUACATLAN'!$V$282:$V$284</c:f>
              <c:numCache>
                <c:formatCode>0</c:formatCode>
                <c:ptCount val="3"/>
                <c:pt idx="0">
                  <c:v>65.384615384615387</c:v>
                </c:pt>
                <c:pt idx="1">
                  <c:v>34.615384615384613</c:v>
                </c:pt>
                <c:pt idx="2">
                  <c:v>30.76923076923077</c:v>
                </c:pt>
              </c:numCache>
            </c:numRef>
          </c:val>
          <c:extLst>
            <c:ext xmlns:c16="http://schemas.microsoft.com/office/drawing/2014/chart" uri="{C3380CC4-5D6E-409C-BE32-E72D297353CC}">
              <c16:uniqueId val="{00000000-C96F-41AF-9F97-6D7A009CED10}"/>
            </c:ext>
          </c:extLst>
        </c:ser>
        <c:dLbls>
          <c:showLegendKey val="0"/>
          <c:showVal val="0"/>
          <c:showCatName val="0"/>
          <c:showSerName val="0"/>
          <c:showPercent val="0"/>
          <c:showBubbleSize val="0"/>
        </c:dLbls>
        <c:gapWidth val="100"/>
        <c:overlap val="-24"/>
        <c:axId val="480353072"/>
        <c:axId val="480350512"/>
      </c:barChart>
      <c:catAx>
        <c:axId val="480353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350512"/>
        <c:crosses val="autoZero"/>
        <c:auto val="1"/>
        <c:lblAlgn val="ctr"/>
        <c:lblOffset val="100"/>
        <c:noMultiLvlLbl val="0"/>
      </c:catAx>
      <c:valAx>
        <c:axId val="480350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353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'202-AHUACATLAN'!$B$308:$B$309</c:f>
              <c:strCache>
                <c:ptCount val="2"/>
                <c:pt idx="0">
                  <c:v>SIEMPRE</c:v>
                </c:pt>
                <c:pt idx="1">
                  <c:v>ALGUNAS VECES</c:v>
                </c:pt>
              </c:strCache>
            </c:strRef>
          </c:cat>
          <c:val>
            <c:numRef>
              <c:f>'202-AHUACATLAN'!$E$308:$E$309</c:f>
              <c:numCache>
                <c:formatCode>0</c:formatCode>
                <c:ptCount val="2"/>
                <c:pt idx="0">
                  <c:v>84.615384615384613</c:v>
                </c:pt>
                <c:pt idx="1">
                  <c:v>15.384615384615385</c:v>
                </c:pt>
              </c:numCache>
            </c:numRef>
          </c:val>
          <c:extLst>
            <c:ext xmlns:c16="http://schemas.microsoft.com/office/drawing/2014/chart" uri="{C3380CC4-5D6E-409C-BE32-E72D297353CC}">
              <c16:uniqueId val="{00000000-418D-40E3-B915-FB3B2ABB7314}"/>
            </c:ext>
          </c:extLst>
        </c:ser>
        <c:dLbls>
          <c:showLegendKey val="0"/>
          <c:showVal val="0"/>
          <c:showCatName val="0"/>
          <c:showSerName val="0"/>
          <c:showPercent val="0"/>
          <c:showBubbleSize val="0"/>
        </c:dLbls>
        <c:gapWidth val="100"/>
        <c:overlap val="-24"/>
        <c:axId val="537800632"/>
        <c:axId val="537801592"/>
      </c:barChart>
      <c:catAx>
        <c:axId val="537800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01592"/>
        <c:crosses val="autoZero"/>
        <c:auto val="1"/>
        <c:lblAlgn val="ctr"/>
        <c:lblOffset val="100"/>
        <c:noMultiLvlLbl val="0"/>
      </c:catAx>
      <c:valAx>
        <c:axId val="537801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00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'202-AHUACATLAN'!$B$314:$B$315</c:f>
              <c:strCache>
                <c:ptCount val="2"/>
                <c:pt idx="0">
                  <c:v>SIEMPRE</c:v>
                </c:pt>
                <c:pt idx="1">
                  <c:v>ALGUNAS VECES</c:v>
                </c:pt>
              </c:strCache>
            </c:strRef>
          </c:cat>
          <c:val>
            <c:numRef>
              <c:f>'202-AHUACATLAN'!$E$314:$E$315</c:f>
              <c:numCache>
                <c:formatCode>0</c:formatCode>
                <c:ptCount val="2"/>
                <c:pt idx="0">
                  <c:v>80.769230769230774</c:v>
                </c:pt>
                <c:pt idx="1">
                  <c:v>19.230769230769234</c:v>
                </c:pt>
              </c:numCache>
            </c:numRef>
          </c:val>
          <c:extLst>
            <c:ext xmlns:c16="http://schemas.microsoft.com/office/drawing/2014/chart" uri="{C3380CC4-5D6E-409C-BE32-E72D297353CC}">
              <c16:uniqueId val="{00000000-B62D-4D2A-AD2E-F87DC7CA0F28}"/>
            </c:ext>
          </c:extLst>
        </c:ser>
        <c:dLbls>
          <c:showLegendKey val="0"/>
          <c:showVal val="0"/>
          <c:showCatName val="0"/>
          <c:showSerName val="0"/>
          <c:showPercent val="0"/>
          <c:showBubbleSize val="0"/>
        </c:dLbls>
        <c:gapWidth val="100"/>
        <c:overlap val="-24"/>
        <c:axId val="533675576"/>
        <c:axId val="533674616"/>
      </c:barChart>
      <c:catAx>
        <c:axId val="533675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74616"/>
        <c:crosses val="autoZero"/>
        <c:auto val="1"/>
        <c:lblAlgn val="ctr"/>
        <c:lblOffset val="100"/>
        <c:noMultiLvlLbl val="0"/>
      </c:catAx>
      <c:valAx>
        <c:axId val="533674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75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'202-AHUACATLAN'!$B$320:$B$321</c:f>
              <c:strCache>
                <c:ptCount val="2"/>
                <c:pt idx="0">
                  <c:v>SIEMPRE</c:v>
                </c:pt>
                <c:pt idx="1">
                  <c:v>ALGUNAS VECES</c:v>
                </c:pt>
              </c:strCache>
            </c:strRef>
          </c:cat>
          <c:val>
            <c:numRef>
              <c:f>'202-AHUACATLAN'!$E$320:$E$321</c:f>
              <c:numCache>
                <c:formatCode>0</c:formatCode>
                <c:ptCount val="2"/>
                <c:pt idx="0">
                  <c:v>73.076923076923066</c:v>
                </c:pt>
                <c:pt idx="1">
                  <c:v>26.923076923076923</c:v>
                </c:pt>
              </c:numCache>
            </c:numRef>
          </c:val>
          <c:extLst>
            <c:ext xmlns:c16="http://schemas.microsoft.com/office/drawing/2014/chart" uri="{C3380CC4-5D6E-409C-BE32-E72D297353CC}">
              <c16:uniqueId val="{00000000-78BD-47A5-A929-9BB97F4B6E10}"/>
            </c:ext>
          </c:extLst>
        </c:ser>
        <c:dLbls>
          <c:showLegendKey val="0"/>
          <c:showVal val="0"/>
          <c:showCatName val="0"/>
          <c:showSerName val="0"/>
          <c:showPercent val="0"/>
          <c:showBubbleSize val="0"/>
        </c:dLbls>
        <c:gapWidth val="100"/>
        <c:overlap val="-24"/>
        <c:axId val="527384312"/>
        <c:axId val="527385912"/>
      </c:barChart>
      <c:catAx>
        <c:axId val="527384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85912"/>
        <c:crosses val="autoZero"/>
        <c:auto val="1"/>
        <c:lblAlgn val="ctr"/>
        <c:lblOffset val="100"/>
        <c:noMultiLvlLbl val="0"/>
      </c:catAx>
      <c:valAx>
        <c:axId val="527385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84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'202-AHUACATLAN'!$B$326:$B$327</c:f>
              <c:strCache>
                <c:ptCount val="2"/>
                <c:pt idx="0">
                  <c:v>SIEMPRE</c:v>
                </c:pt>
                <c:pt idx="1">
                  <c:v>ALGUNAS VECES</c:v>
                </c:pt>
              </c:strCache>
            </c:strRef>
          </c:cat>
          <c:val>
            <c:numRef>
              <c:f>'202-AHUACATLAN'!$E$326:$E$327</c:f>
              <c:numCache>
                <c:formatCode>0</c:formatCode>
                <c:ptCount val="2"/>
                <c:pt idx="0">
                  <c:v>76.923076923076934</c:v>
                </c:pt>
                <c:pt idx="1">
                  <c:v>23.076923076923077</c:v>
                </c:pt>
              </c:numCache>
            </c:numRef>
          </c:val>
          <c:extLst>
            <c:ext xmlns:c16="http://schemas.microsoft.com/office/drawing/2014/chart" uri="{C3380CC4-5D6E-409C-BE32-E72D297353CC}">
              <c16:uniqueId val="{00000000-21E3-479C-AAA9-53B34EA3FBE7}"/>
            </c:ext>
          </c:extLst>
        </c:ser>
        <c:dLbls>
          <c:showLegendKey val="0"/>
          <c:showVal val="0"/>
          <c:showCatName val="0"/>
          <c:showSerName val="0"/>
          <c:showPercent val="0"/>
          <c:showBubbleSize val="0"/>
        </c:dLbls>
        <c:gapWidth val="100"/>
        <c:overlap val="-24"/>
        <c:axId val="507485840"/>
        <c:axId val="524426256"/>
      </c:barChart>
      <c:catAx>
        <c:axId val="507485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4426256"/>
        <c:crosses val="autoZero"/>
        <c:auto val="1"/>
        <c:lblAlgn val="ctr"/>
        <c:lblOffset val="100"/>
        <c:noMultiLvlLbl val="0"/>
      </c:catAx>
      <c:valAx>
        <c:axId val="524426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7485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'202-AHUACATLAN'!$B$332:$B$333</c:f>
              <c:strCache>
                <c:ptCount val="2"/>
                <c:pt idx="0">
                  <c:v>SI</c:v>
                </c:pt>
                <c:pt idx="1">
                  <c:v>NO</c:v>
                </c:pt>
              </c:strCache>
            </c:strRef>
          </c:cat>
          <c:val>
            <c:numRef>
              <c:f>'202-AHUACATLAN'!$E$332:$E$333</c:f>
              <c:numCache>
                <c:formatCode>0</c:formatCode>
                <c:ptCount val="2"/>
                <c:pt idx="0">
                  <c:v>84.615384615384613</c:v>
                </c:pt>
                <c:pt idx="1">
                  <c:v>15.384615384615385</c:v>
                </c:pt>
              </c:numCache>
            </c:numRef>
          </c:val>
          <c:extLst>
            <c:ext xmlns:c16="http://schemas.microsoft.com/office/drawing/2014/chart" uri="{C3380CC4-5D6E-409C-BE32-E72D297353CC}">
              <c16:uniqueId val="{00000000-1133-41B4-8AFF-F48FFD32C016}"/>
            </c:ext>
          </c:extLst>
        </c:ser>
        <c:dLbls>
          <c:showLegendKey val="0"/>
          <c:showVal val="0"/>
          <c:showCatName val="0"/>
          <c:showSerName val="0"/>
          <c:showPercent val="0"/>
          <c:showBubbleSize val="0"/>
        </c:dLbls>
        <c:gapWidth val="100"/>
        <c:overlap val="-24"/>
        <c:axId val="537808312"/>
        <c:axId val="537807992"/>
      </c:barChart>
      <c:catAx>
        <c:axId val="537808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07992"/>
        <c:crosses val="autoZero"/>
        <c:auto val="1"/>
        <c:lblAlgn val="ctr"/>
        <c:lblOffset val="100"/>
        <c:noMultiLvlLbl val="0"/>
      </c:catAx>
      <c:valAx>
        <c:axId val="537807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08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'202-AHUACATLAN'!$B$338:$B$339</c:f>
              <c:strCache>
                <c:ptCount val="2"/>
                <c:pt idx="0">
                  <c:v>SIEMPRE</c:v>
                </c:pt>
                <c:pt idx="1">
                  <c:v>ALGUNAS VECES</c:v>
                </c:pt>
              </c:strCache>
            </c:strRef>
          </c:cat>
          <c:val>
            <c:numRef>
              <c:f>'202-AHUACATLAN'!$E$338:$E$339</c:f>
              <c:numCache>
                <c:formatCode>0</c:formatCode>
                <c:ptCount val="2"/>
                <c:pt idx="0">
                  <c:v>69.230769230769226</c:v>
                </c:pt>
                <c:pt idx="1">
                  <c:v>30.76923076923077</c:v>
                </c:pt>
              </c:numCache>
            </c:numRef>
          </c:val>
          <c:extLst>
            <c:ext xmlns:c16="http://schemas.microsoft.com/office/drawing/2014/chart" uri="{C3380CC4-5D6E-409C-BE32-E72D297353CC}">
              <c16:uniqueId val="{00000000-DCA1-41C4-A4B0-962B63F51ADA}"/>
            </c:ext>
          </c:extLst>
        </c:ser>
        <c:dLbls>
          <c:showLegendKey val="0"/>
          <c:showVal val="0"/>
          <c:showCatName val="0"/>
          <c:showSerName val="0"/>
          <c:showPercent val="0"/>
          <c:showBubbleSize val="0"/>
        </c:dLbls>
        <c:gapWidth val="100"/>
        <c:overlap val="-24"/>
        <c:axId val="537814712"/>
        <c:axId val="537817592"/>
      </c:barChart>
      <c:catAx>
        <c:axId val="537814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17592"/>
        <c:crosses val="autoZero"/>
        <c:auto val="1"/>
        <c:lblAlgn val="ctr"/>
        <c:lblOffset val="100"/>
        <c:noMultiLvlLbl val="0"/>
      </c:catAx>
      <c:valAx>
        <c:axId val="53781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14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'202-AHUACATLAN'!$B$344:$B$346</c:f>
              <c:strCache>
                <c:ptCount val="3"/>
                <c:pt idx="0">
                  <c:v>SIEMPRE</c:v>
                </c:pt>
                <c:pt idx="1">
                  <c:v>ALGUNAS VECES</c:v>
                </c:pt>
                <c:pt idx="2">
                  <c:v>NUNCA</c:v>
                </c:pt>
              </c:strCache>
            </c:strRef>
          </c:cat>
          <c:val>
            <c:numRef>
              <c:f>'202-AHUACATLAN'!$E$344:$E$346</c:f>
              <c:numCache>
                <c:formatCode>0</c:formatCode>
                <c:ptCount val="3"/>
                <c:pt idx="0">
                  <c:v>73.076923076923066</c:v>
                </c:pt>
                <c:pt idx="1">
                  <c:v>23.076923076923077</c:v>
                </c:pt>
                <c:pt idx="2">
                  <c:v>3.8461538461538463</c:v>
                </c:pt>
              </c:numCache>
            </c:numRef>
          </c:val>
          <c:extLst>
            <c:ext xmlns:c16="http://schemas.microsoft.com/office/drawing/2014/chart" uri="{C3380CC4-5D6E-409C-BE32-E72D297353CC}">
              <c16:uniqueId val="{00000000-8078-4D86-8602-85C3872D3C4D}"/>
            </c:ext>
          </c:extLst>
        </c:ser>
        <c:dLbls>
          <c:showLegendKey val="0"/>
          <c:showVal val="0"/>
          <c:showCatName val="0"/>
          <c:showSerName val="0"/>
          <c:showPercent val="0"/>
          <c:showBubbleSize val="0"/>
        </c:dLbls>
        <c:gapWidth val="100"/>
        <c:overlap val="-24"/>
        <c:axId val="537822392"/>
        <c:axId val="537819832"/>
      </c:barChart>
      <c:catAx>
        <c:axId val="537822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19832"/>
        <c:crosses val="autoZero"/>
        <c:auto val="1"/>
        <c:lblAlgn val="ctr"/>
        <c:lblOffset val="100"/>
        <c:noMultiLvlLbl val="0"/>
      </c:catAx>
      <c:valAx>
        <c:axId val="537819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22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'202-AHUACATLAN'!$B$351:$B$353</c:f>
              <c:strCache>
                <c:ptCount val="3"/>
                <c:pt idx="0">
                  <c:v>SIEMPRE</c:v>
                </c:pt>
                <c:pt idx="1">
                  <c:v>ALGUNAS VECES</c:v>
                </c:pt>
                <c:pt idx="2">
                  <c:v>NUNCA</c:v>
                </c:pt>
              </c:strCache>
            </c:strRef>
          </c:cat>
          <c:val>
            <c:numRef>
              <c:f>'202-AHUACATLAN'!$E$351:$E$353</c:f>
              <c:numCache>
                <c:formatCode>0</c:formatCode>
                <c:ptCount val="3"/>
                <c:pt idx="0">
                  <c:v>46.153846153846153</c:v>
                </c:pt>
                <c:pt idx="1">
                  <c:v>50</c:v>
                </c:pt>
                <c:pt idx="2">
                  <c:v>3.8461538461538463</c:v>
                </c:pt>
              </c:numCache>
            </c:numRef>
          </c:val>
          <c:extLst>
            <c:ext xmlns:c16="http://schemas.microsoft.com/office/drawing/2014/chart" uri="{C3380CC4-5D6E-409C-BE32-E72D297353CC}">
              <c16:uniqueId val="{00000000-0EC6-43A5-8AB5-3220E59DC881}"/>
            </c:ext>
          </c:extLst>
        </c:ser>
        <c:dLbls>
          <c:showLegendKey val="0"/>
          <c:showVal val="0"/>
          <c:showCatName val="0"/>
          <c:showSerName val="0"/>
          <c:showPercent val="0"/>
          <c:showBubbleSize val="0"/>
        </c:dLbls>
        <c:gapWidth val="100"/>
        <c:overlap val="-24"/>
        <c:axId val="537821112"/>
        <c:axId val="537818232"/>
      </c:barChart>
      <c:catAx>
        <c:axId val="537821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18232"/>
        <c:crosses val="autoZero"/>
        <c:auto val="1"/>
        <c:lblAlgn val="ctr"/>
        <c:lblOffset val="100"/>
        <c:noMultiLvlLbl val="0"/>
      </c:catAx>
      <c:valAx>
        <c:axId val="537818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21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'202-AHUACATLAN'!$B$358:$B$359</c:f>
              <c:strCache>
                <c:ptCount val="2"/>
                <c:pt idx="0">
                  <c:v>SIEMPRE</c:v>
                </c:pt>
                <c:pt idx="1">
                  <c:v>NUNCA</c:v>
                </c:pt>
              </c:strCache>
            </c:strRef>
          </c:cat>
          <c:val>
            <c:numRef>
              <c:f>'202-AHUACATLAN'!$E$358:$E$359</c:f>
              <c:numCache>
                <c:formatCode>0</c:formatCode>
                <c:ptCount val="2"/>
                <c:pt idx="0">
                  <c:v>100</c:v>
                </c:pt>
                <c:pt idx="1">
                  <c:v>0</c:v>
                </c:pt>
              </c:numCache>
            </c:numRef>
          </c:val>
          <c:extLst>
            <c:ext xmlns:c16="http://schemas.microsoft.com/office/drawing/2014/chart" uri="{C3380CC4-5D6E-409C-BE32-E72D297353CC}">
              <c16:uniqueId val="{00000000-D5D4-4E0B-A461-0B2D73096563}"/>
            </c:ext>
          </c:extLst>
        </c:ser>
        <c:dLbls>
          <c:showLegendKey val="0"/>
          <c:showVal val="0"/>
          <c:showCatName val="0"/>
          <c:showSerName val="0"/>
          <c:showPercent val="0"/>
          <c:showBubbleSize val="0"/>
        </c:dLbls>
        <c:gapWidth val="100"/>
        <c:overlap val="-24"/>
        <c:axId val="537827192"/>
        <c:axId val="537827512"/>
      </c:barChart>
      <c:catAx>
        <c:axId val="537827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27512"/>
        <c:crosses val="autoZero"/>
        <c:auto val="1"/>
        <c:lblAlgn val="ctr"/>
        <c:lblOffset val="100"/>
        <c:noMultiLvlLbl val="0"/>
      </c:catAx>
      <c:valAx>
        <c:axId val="537827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27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'202-AHUACATLAN'!$B$362:$B$363</c:f>
              <c:strCache>
                <c:ptCount val="2"/>
                <c:pt idx="0">
                  <c:v>SI</c:v>
                </c:pt>
                <c:pt idx="1">
                  <c:v>NO</c:v>
                </c:pt>
              </c:strCache>
            </c:strRef>
          </c:cat>
          <c:val>
            <c:numRef>
              <c:f>'202-AHUACATLAN'!$E$362:$E$363</c:f>
              <c:numCache>
                <c:formatCode>0</c:formatCode>
                <c:ptCount val="2"/>
                <c:pt idx="0">
                  <c:v>15.384615384615385</c:v>
                </c:pt>
                <c:pt idx="1">
                  <c:v>84.615384615384613</c:v>
                </c:pt>
              </c:numCache>
            </c:numRef>
          </c:val>
          <c:extLst>
            <c:ext xmlns:c16="http://schemas.microsoft.com/office/drawing/2014/chart" uri="{C3380CC4-5D6E-409C-BE32-E72D297353CC}">
              <c16:uniqueId val="{00000000-4C2D-4FBB-BC4D-DDED0E9FF20A}"/>
            </c:ext>
          </c:extLst>
        </c:ser>
        <c:dLbls>
          <c:showLegendKey val="0"/>
          <c:showVal val="0"/>
          <c:showCatName val="0"/>
          <c:showSerName val="0"/>
          <c:showPercent val="0"/>
          <c:showBubbleSize val="0"/>
        </c:dLbls>
        <c:gapWidth val="100"/>
        <c:overlap val="-24"/>
        <c:axId val="537826232"/>
        <c:axId val="537828792"/>
      </c:barChart>
      <c:catAx>
        <c:axId val="537826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28792"/>
        <c:crosses val="autoZero"/>
        <c:auto val="1"/>
        <c:lblAlgn val="ctr"/>
        <c:lblOffset val="100"/>
        <c:noMultiLvlLbl val="0"/>
      </c:catAx>
      <c:valAx>
        <c:axId val="537828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26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'202-AHUACATLAN'!$B$368:$B$370</c:f>
              <c:strCache>
                <c:ptCount val="3"/>
                <c:pt idx="0">
                  <c:v>SIEMPRE</c:v>
                </c:pt>
                <c:pt idx="1">
                  <c:v>ALGUNAS VECES</c:v>
                </c:pt>
                <c:pt idx="2">
                  <c:v>NUNCA</c:v>
                </c:pt>
              </c:strCache>
            </c:strRef>
          </c:cat>
          <c:val>
            <c:numRef>
              <c:f>'202-AHUACATLAN'!$E$368:$E$370</c:f>
              <c:numCache>
                <c:formatCode>0</c:formatCode>
                <c:ptCount val="3"/>
                <c:pt idx="0">
                  <c:v>84.615384615384613</c:v>
                </c:pt>
                <c:pt idx="1">
                  <c:v>11.538461538461538</c:v>
                </c:pt>
                <c:pt idx="2">
                  <c:v>3.8461538461538463</c:v>
                </c:pt>
              </c:numCache>
            </c:numRef>
          </c:val>
          <c:extLst>
            <c:ext xmlns:c16="http://schemas.microsoft.com/office/drawing/2014/chart" uri="{C3380CC4-5D6E-409C-BE32-E72D297353CC}">
              <c16:uniqueId val="{00000000-1498-4909-9428-208C13905F7F}"/>
            </c:ext>
          </c:extLst>
        </c:ser>
        <c:dLbls>
          <c:showLegendKey val="0"/>
          <c:showVal val="0"/>
          <c:showCatName val="0"/>
          <c:showSerName val="0"/>
          <c:showPercent val="0"/>
          <c:showBubbleSize val="0"/>
        </c:dLbls>
        <c:gapWidth val="100"/>
        <c:overlap val="-24"/>
        <c:axId val="537833912"/>
        <c:axId val="537835512"/>
      </c:barChart>
      <c:catAx>
        <c:axId val="537833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35512"/>
        <c:crosses val="autoZero"/>
        <c:auto val="1"/>
        <c:lblAlgn val="ctr"/>
        <c:lblOffset val="100"/>
        <c:noMultiLvlLbl val="0"/>
      </c:catAx>
      <c:valAx>
        <c:axId val="53783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33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'202-AHUACATLAN'!$B$375:$B$376</c:f>
              <c:strCache>
                <c:ptCount val="2"/>
                <c:pt idx="0">
                  <c:v>SI</c:v>
                </c:pt>
                <c:pt idx="1">
                  <c:v>NO</c:v>
                </c:pt>
              </c:strCache>
            </c:strRef>
          </c:cat>
          <c:val>
            <c:numRef>
              <c:f>'202-AHUACATLAN'!$E$375:$E$376</c:f>
              <c:numCache>
                <c:formatCode>0</c:formatCode>
                <c:ptCount val="2"/>
                <c:pt idx="0">
                  <c:v>96.15384615384616</c:v>
                </c:pt>
                <c:pt idx="1">
                  <c:v>3.8461538461538463</c:v>
                </c:pt>
              </c:numCache>
            </c:numRef>
          </c:val>
          <c:extLst>
            <c:ext xmlns:c16="http://schemas.microsoft.com/office/drawing/2014/chart" uri="{C3380CC4-5D6E-409C-BE32-E72D297353CC}">
              <c16:uniqueId val="{00000000-C8C5-4DCF-9542-0EDF162F9A3A}"/>
            </c:ext>
          </c:extLst>
        </c:ser>
        <c:dLbls>
          <c:showLegendKey val="0"/>
          <c:showVal val="0"/>
          <c:showCatName val="0"/>
          <c:showSerName val="0"/>
          <c:showPercent val="0"/>
          <c:showBubbleSize val="0"/>
        </c:dLbls>
        <c:gapWidth val="100"/>
        <c:overlap val="-24"/>
        <c:axId val="537829432"/>
        <c:axId val="537836152"/>
      </c:barChart>
      <c:catAx>
        <c:axId val="537829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36152"/>
        <c:crosses val="autoZero"/>
        <c:auto val="1"/>
        <c:lblAlgn val="ctr"/>
        <c:lblOffset val="100"/>
        <c:noMultiLvlLbl val="0"/>
      </c:catAx>
      <c:valAx>
        <c:axId val="537836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29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'202-AHUACATLAN'!$B$381:$B$383</c:f>
              <c:strCache>
                <c:ptCount val="3"/>
                <c:pt idx="0">
                  <c:v>SIEMPRE</c:v>
                </c:pt>
                <c:pt idx="1">
                  <c:v>ALGUNAS VECES</c:v>
                </c:pt>
                <c:pt idx="2">
                  <c:v>NUNCA</c:v>
                </c:pt>
              </c:strCache>
            </c:strRef>
          </c:cat>
          <c:val>
            <c:numRef>
              <c:f>'202-AHUACATLAN'!$E$381:$E$383</c:f>
              <c:numCache>
                <c:formatCode>0</c:formatCode>
                <c:ptCount val="3"/>
                <c:pt idx="0">
                  <c:v>88.461538461538453</c:v>
                </c:pt>
                <c:pt idx="1">
                  <c:v>7.6923076923076925</c:v>
                </c:pt>
                <c:pt idx="2">
                  <c:v>3.8461538461538463</c:v>
                </c:pt>
              </c:numCache>
            </c:numRef>
          </c:val>
          <c:extLst>
            <c:ext xmlns:c16="http://schemas.microsoft.com/office/drawing/2014/chart" uri="{C3380CC4-5D6E-409C-BE32-E72D297353CC}">
              <c16:uniqueId val="{00000000-717F-406F-92C2-099EDECEBAE8}"/>
            </c:ext>
          </c:extLst>
        </c:ser>
        <c:dLbls>
          <c:showLegendKey val="0"/>
          <c:showVal val="0"/>
          <c:showCatName val="0"/>
          <c:showSerName val="0"/>
          <c:showPercent val="0"/>
          <c:showBubbleSize val="0"/>
        </c:dLbls>
        <c:gapWidth val="100"/>
        <c:overlap val="-24"/>
        <c:axId val="537839672"/>
        <c:axId val="537842232"/>
      </c:barChart>
      <c:catAx>
        <c:axId val="53783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42232"/>
        <c:crosses val="autoZero"/>
        <c:auto val="1"/>
        <c:lblAlgn val="ctr"/>
        <c:lblOffset val="100"/>
        <c:noMultiLvlLbl val="0"/>
      </c:catAx>
      <c:valAx>
        <c:axId val="537842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39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'202-AHUACATLAN'!$B$388:$B$389</c:f>
              <c:strCache>
                <c:ptCount val="2"/>
                <c:pt idx="0">
                  <c:v>SIEMPRE</c:v>
                </c:pt>
                <c:pt idx="1">
                  <c:v>ALGUNAS VECES</c:v>
                </c:pt>
              </c:strCache>
            </c:strRef>
          </c:cat>
          <c:val>
            <c:numRef>
              <c:f>'202-AHUACATLAN'!$E$388:$E$389</c:f>
              <c:numCache>
                <c:formatCode>0</c:formatCode>
                <c:ptCount val="2"/>
                <c:pt idx="0">
                  <c:v>80.769230769230774</c:v>
                </c:pt>
                <c:pt idx="1">
                  <c:v>19.230769230769234</c:v>
                </c:pt>
              </c:numCache>
            </c:numRef>
          </c:val>
          <c:extLst>
            <c:ext xmlns:c16="http://schemas.microsoft.com/office/drawing/2014/chart" uri="{C3380CC4-5D6E-409C-BE32-E72D297353CC}">
              <c16:uniqueId val="{00000000-2FB9-481A-9409-F86BE538FE43}"/>
            </c:ext>
          </c:extLst>
        </c:ser>
        <c:dLbls>
          <c:showLegendKey val="0"/>
          <c:showVal val="0"/>
          <c:showCatName val="0"/>
          <c:showSerName val="0"/>
          <c:showPercent val="0"/>
          <c:showBubbleSize val="0"/>
        </c:dLbls>
        <c:gapWidth val="100"/>
        <c:overlap val="-24"/>
        <c:axId val="550194104"/>
        <c:axId val="550192824"/>
      </c:barChart>
      <c:catAx>
        <c:axId val="550194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192824"/>
        <c:crosses val="autoZero"/>
        <c:auto val="1"/>
        <c:lblAlgn val="ctr"/>
        <c:lblOffset val="100"/>
        <c:noMultiLvlLbl val="0"/>
      </c:catAx>
      <c:valAx>
        <c:axId val="550192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194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'202-AHUACATLAN'!$B$394:$B$395</c:f>
              <c:strCache>
                <c:ptCount val="2"/>
                <c:pt idx="0">
                  <c:v>SI</c:v>
                </c:pt>
                <c:pt idx="1">
                  <c:v>NO</c:v>
                </c:pt>
              </c:strCache>
            </c:strRef>
          </c:cat>
          <c:val>
            <c:numRef>
              <c:f>'202-AHUACATLAN'!$E$394:$E$395</c:f>
              <c:numCache>
                <c:formatCode>0</c:formatCode>
                <c:ptCount val="2"/>
                <c:pt idx="0">
                  <c:v>84.615384615384613</c:v>
                </c:pt>
                <c:pt idx="1">
                  <c:v>15.384615384615385</c:v>
                </c:pt>
              </c:numCache>
            </c:numRef>
          </c:val>
          <c:extLst>
            <c:ext xmlns:c16="http://schemas.microsoft.com/office/drawing/2014/chart" uri="{C3380CC4-5D6E-409C-BE32-E72D297353CC}">
              <c16:uniqueId val="{00000000-B05E-47E7-A7FC-617D055B67B5}"/>
            </c:ext>
          </c:extLst>
        </c:ser>
        <c:dLbls>
          <c:showLegendKey val="0"/>
          <c:showVal val="0"/>
          <c:showCatName val="0"/>
          <c:showSerName val="0"/>
          <c:showPercent val="0"/>
          <c:showBubbleSize val="0"/>
        </c:dLbls>
        <c:gapWidth val="100"/>
        <c:overlap val="-24"/>
        <c:axId val="550206264"/>
        <c:axId val="550204664"/>
      </c:barChart>
      <c:catAx>
        <c:axId val="550206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04664"/>
        <c:crosses val="autoZero"/>
        <c:auto val="1"/>
        <c:lblAlgn val="ctr"/>
        <c:lblOffset val="100"/>
        <c:noMultiLvlLbl val="0"/>
      </c:catAx>
      <c:valAx>
        <c:axId val="550204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06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'202-AHUACATLAN'!$B$400:$B$403</c:f>
              <c:strCache>
                <c:ptCount val="4"/>
                <c:pt idx="0">
                  <c:v>SIEMPRE</c:v>
                </c:pt>
                <c:pt idx="1">
                  <c:v>ALGUNAS VECES</c:v>
                </c:pt>
                <c:pt idx="2">
                  <c:v>NUNCA</c:v>
                </c:pt>
                <c:pt idx="3">
                  <c:v>NO HE SIDO CONVOCADO</c:v>
                </c:pt>
              </c:strCache>
            </c:strRef>
          </c:cat>
          <c:val>
            <c:numRef>
              <c:f>'202-AHUACATLAN'!$E$400:$E$403</c:f>
              <c:numCache>
                <c:formatCode>0</c:formatCode>
                <c:ptCount val="4"/>
                <c:pt idx="0">
                  <c:v>84.615384615384613</c:v>
                </c:pt>
                <c:pt idx="1">
                  <c:v>3.8461538461538463</c:v>
                </c:pt>
                <c:pt idx="2">
                  <c:v>3.8461538461538463</c:v>
                </c:pt>
                <c:pt idx="3">
                  <c:v>7.6923076923076925</c:v>
                </c:pt>
              </c:numCache>
            </c:numRef>
          </c:val>
          <c:extLst>
            <c:ext xmlns:c16="http://schemas.microsoft.com/office/drawing/2014/chart" uri="{C3380CC4-5D6E-409C-BE32-E72D297353CC}">
              <c16:uniqueId val="{00000000-031D-49C0-A3B0-5B8873D5E95D}"/>
            </c:ext>
          </c:extLst>
        </c:ser>
        <c:dLbls>
          <c:showLegendKey val="0"/>
          <c:showVal val="0"/>
          <c:showCatName val="0"/>
          <c:showSerName val="0"/>
          <c:showPercent val="0"/>
          <c:showBubbleSize val="0"/>
        </c:dLbls>
        <c:gapWidth val="100"/>
        <c:overlap val="-24"/>
        <c:axId val="550209144"/>
        <c:axId val="550210744"/>
      </c:barChart>
      <c:catAx>
        <c:axId val="550209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10744"/>
        <c:crosses val="autoZero"/>
        <c:auto val="1"/>
        <c:lblAlgn val="ctr"/>
        <c:lblOffset val="100"/>
        <c:noMultiLvlLbl val="0"/>
      </c:catAx>
      <c:valAx>
        <c:axId val="550210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0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'202-AHUACATLAN'!$B$408:$B$410</c:f>
              <c:strCache>
                <c:ptCount val="3"/>
                <c:pt idx="0">
                  <c:v>SIEMPRE</c:v>
                </c:pt>
                <c:pt idx="1">
                  <c:v>ALGUNAS VECES</c:v>
                </c:pt>
                <c:pt idx="2">
                  <c:v>NUNCA</c:v>
                </c:pt>
              </c:strCache>
            </c:strRef>
          </c:cat>
          <c:val>
            <c:numRef>
              <c:f>'202-AHUACATLAN'!$E$408:$E$410</c:f>
              <c:numCache>
                <c:formatCode>0</c:formatCode>
                <c:ptCount val="3"/>
                <c:pt idx="0">
                  <c:v>88.461538461538453</c:v>
                </c:pt>
                <c:pt idx="1">
                  <c:v>7.6923076923076925</c:v>
                </c:pt>
                <c:pt idx="2">
                  <c:v>3.8461538461538463</c:v>
                </c:pt>
              </c:numCache>
            </c:numRef>
          </c:val>
          <c:extLst>
            <c:ext xmlns:c16="http://schemas.microsoft.com/office/drawing/2014/chart" uri="{C3380CC4-5D6E-409C-BE32-E72D297353CC}">
              <c16:uniqueId val="{00000000-4ABD-466F-B456-426C38350CDB}"/>
            </c:ext>
          </c:extLst>
        </c:ser>
        <c:dLbls>
          <c:showLegendKey val="0"/>
          <c:showVal val="0"/>
          <c:showCatName val="0"/>
          <c:showSerName val="0"/>
          <c:showPercent val="0"/>
          <c:showBubbleSize val="0"/>
        </c:dLbls>
        <c:gapWidth val="100"/>
        <c:overlap val="-24"/>
        <c:axId val="550215224"/>
        <c:axId val="550215544"/>
      </c:barChart>
      <c:catAx>
        <c:axId val="550215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15544"/>
        <c:crosses val="autoZero"/>
        <c:auto val="1"/>
        <c:lblAlgn val="ctr"/>
        <c:lblOffset val="100"/>
        <c:noMultiLvlLbl val="0"/>
      </c:catAx>
      <c:valAx>
        <c:axId val="550215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15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'202-AHUACATLAN'!$B$415:$B$416</c:f>
              <c:strCache>
                <c:ptCount val="2"/>
                <c:pt idx="0">
                  <c:v>SI</c:v>
                </c:pt>
                <c:pt idx="1">
                  <c:v>NO</c:v>
                </c:pt>
              </c:strCache>
            </c:strRef>
          </c:cat>
          <c:val>
            <c:numRef>
              <c:f>'202-AHUACATLAN'!$E$415:$E$416</c:f>
              <c:numCache>
                <c:formatCode>0</c:formatCode>
                <c:ptCount val="2"/>
                <c:pt idx="0">
                  <c:v>92.307692307692307</c:v>
                </c:pt>
                <c:pt idx="1">
                  <c:v>7.6923076923076925</c:v>
                </c:pt>
              </c:numCache>
            </c:numRef>
          </c:val>
          <c:extLst>
            <c:ext xmlns:c16="http://schemas.microsoft.com/office/drawing/2014/chart" uri="{C3380CC4-5D6E-409C-BE32-E72D297353CC}">
              <c16:uniqueId val="{00000000-B213-470C-BBEB-53E5A82F13A2}"/>
            </c:ext>
          </c:extLst>
        </c:ser>
        <c:dLbls>
          <c:showLegendKey val="0"/>
          <c:showVal val="0"/>
          <c:showCatName val="0"/>
          <c:showSerName val="0"/>
          <c:showPercent val="0"/>
          <c:showBubbleSize val="0"/>
        </c:dLbls>
        <c:gapWidth val="100"/>
        <c:overlap val="-24"/>
        <c:axId val="550221304"/>
        <c:axId val="550219384"/>
      </c:barChart>
      <c:catAx>
        <c:axId val="550221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19384"/>
        <c:crosses val="autoZero"/>
        <c:auto val="1"/>
        <c:lblAlgn val="ctr"/>
        <c:lblOffset val="100"/>
        <c:noMultiLvlLbl val="0"/>
      </c:catAx>
      <c:valAx>
        <c:axId val="550219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21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'202-AHUACATLAN'!$B$421:$B$422</c:f>
              <c:strCache>
                <c:ptCount val="2"/>
                <c:pt idx="0">
                  <c:v>SI</c:v>
                </c:pt>
                <c:pt idx="1">
                  <c:v>NO</c:v>
                </c:pt>
              </c:strCache>
            </c:strRef>
          </c:cat>
          <c:val>
            <c:numRef>
              <c:f>'202-AHUACATLAN'!$E$421:$E$422</c:f>
              <c:numCache>
                <c:formatCode>0</c:formatCode>
                <c:ptCount val="2"/>
                <c:pt idx="0">
                  <c:v>73.076923076923066</c:v>
                </c:pt>
                <c:pt idx="1">
                  <c:v>26.923076923076923</c:v>
                </c:pt>
              </c:numCache>
            </c:numRef>
          </c:val>
          <c:extLst>
            <c:ext xmlns:c16="http://schemas.microsoft.com/office/drawing/2014/chart" uri="{C3380CC4-5D6E-409C-BE32-E72D297353CC}">
              <c16:uniqueId val="{00000000-7D19-4B13-A0B1-8716F07A4D43}"/>
            </c:ext>
          </c:extLst>
        </c:ser>
        <c:dLbls>
          <c:showLegendKey val="0"/>
          <c:showVal val="0"/>
          <c:showCatName val="0"/>
          <c:showSerName val="0"/>
          <c:showPercent val="0"/>
          <c:showBubbleSize val="0"/>
        </c:dLbls>
        <c:gapWidth val="100"/>
        <c:overlap val="-24"/>
        <c:axId val="550226104"/>
        <c:axId val="550226424"/>
      </c:barChart>
      <c:catAx>
        <c:axId val="550226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26424"/>
        <c:crosses val="autoZero"/>
        <c:auto val="1"/>
        <c:lblAlgn val="ctr"/>
        <c:lblOffset val="100"/>
        <c:noMultiLvlLbl val="0"/>
      </c:catAx>
      <c:valAx>
        <c:axId val="550226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26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'202-AHUACATLAN'!$B$427:$B$428</c:f>
              <c:strCache>
                <c:ptCount val="2"/>
                <c:pt idx="0">
                  <c:v>SI</c:v>
                </c:pt>
                <c:pt idx="1">
                  <c:v>NO</c:v>
                </c:pt>
              </c:strCache>
            </c:strRef>
          </c:cat>
          <c:val>
            <c:numRef>
              <c:f>'202-AHUACATLAN'!$E$427:$E$428</c:f>
              <c:numCache>
                <c:formatCode>0</c:formatCode>
                <c:ptCount val="2"/>
                <c:pt idx="0">
                  <c:v>84.615384615384613</c:v>
                </c:pt>
                <c:pt idx="1">
                  <c:v>15.384615384615385</c:v>
                </c:pt>
              </c:numCache>
            </c:numRef>
          </c:val>
          <c:extLst>
            <c:ext xmlns:c16="http://schemas.microsoft.com/office/drawing/2014/chart" uri="{C3380CC4-5D6E-409C-BE32-E72D297353CC}">
              <c16:uniqueId val="{00000000-FABF-4A09-9676-2BFBF0E30CE2}"/>
            </c:ext>
          </c:extLst>
        </c:ser>
        <c:dLbls>
          <c:showLegendKey val="0"/>
          <c:showVal val="0"/>
          <c:showCatName val="0"/>
          <c:showSerName val="0"/>
          <c:showPercent val="0"/>
          <c:showBubbleSize val="0"/>
        </c:dLbls>
        <c:gapWidth val="100"/>
        <c:overlap val="-24"/>
        <c:axId val="550221944"/>
        <c:axId val="550224504"/>
      </c:barChart>
      <c:catAx>
        <c:axId val="550221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24504"/>
        <c:crosses val="autoZero"/>
        <c:auto val="1"/>
        <c:lblAlgn val="ctr"/>
        <c:lblOffset val="100"/>
        <c:noMultiLvlLbl val="0"/>
      </c:catAx>
      <c:valAx>
        <c:axId val="55022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2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'202-AHUACATLAN'!$B$433:$B$434</c:f>
              <c:strCache>
                <c:ptCount val="2"/>
                <c:pt idx="0">
                  <c:v>SI</c:v>
                </c:pt>
                <c:pt idx="1">
                  <c:v>NO</c:v>
                </c:pt>
              </c:strCache>
            </c:strRef>
          </c:cat>
          <c:val>
            <c:numRef>
              <c:f>'202-AHUACATLAN'!$E$433:$E$434</c:f>
              <c:numCache>
                <c:formatCode>0</c:formatCode>
                <c:ptCount val="2"/>
                <c:pt idx="0">
                  <c:v>88.461538461538453</c:v>
                </c:pt>
                <c:pt idx="1">
                  <c:v>11.538461538461538</c:v>
                </c:pt>
              </c:numCache>
            </c:numRef>
          </c:val>
          <c:extLst>
            <c:ext xmlns:c16="http://schemas.microsoft.com/office/drawing/2014/chart" uri="{C3380CC4-5D6E-409C-BE32-E72D297353CC}">
              <c16:uniqueId val="{00000000-F2EE-493E-BA47-86F3000C7223}"/>
            </c:ext>
          </c:extLst>
        </c:ser>
        <c:dLbls>
          <c:showLegendKey val="0"/>
          <c:showVal val="0"/>
          <c:showCatName val="0"/>
          <c:showSerName val="0"/>
          <c:showPercent val="0"/>
          <c:showBubbleSize val="0"/>
        </c:dLbls>
        <c:gapWidth val="100"/>
        <c:overlap val="-24"/>
        <c:axId val="550231224"/>
        <c:axId val="550228024"/>
      </c:barChart>
      <c:catAx>
        <c:axId val="550231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28024"/>
        <c:crosses val="autoZero"/>
        <c:auto val="1"/>
        <c:lblAlgn val="ctr"/>
        <c:lblOffset val="100"/>
        <c:noMultiLvlLbl val="0"/>
      </c:catAx>
      <c:valAx>
        <c:axId val="550228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31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'202-AHUACATLAN'!$B$439:$B$440</c:f>
              <c:strCache>
                <c:ptCount val="2"/>
                <c:pt idx="0">
                  <c:v>SI</c:v>
                </c:pt>
                <c:pt idx="1">
                  <c:v>NO</c:v>
                </c:pt>
              </c:strCache>
            </c:strRef>
          </c:cat>
          <c:val>
            <c:numRef>
              <c:f>'202-AHUACATLAN'!$E$439:$E$440</c:f>
              <c:numCache>
                <c:formatCode>0</c:formatCode>
                <c:ptCount val="2"/>
                <c:pt idx="0">
                  <c:v>92.307692307692307</c:v>
                </c:pt>
                <c:pt idx="1">
                  <c:v>7.6923076923076925</c:v>
                </c:pt>
              </c:numCache>
            </c:numRef>
          </c:val>
          <c:extLst>
            <c:ext xmlns:c16="http://schemas.microsoft.com/office/drawing/2014/chart" uri="{C3380CC4-5D6E-409C-BE32-E72D297353CC}">
              <c16:uniqueId val="{00000000-E5D6-4A65-8796-4D58E9D52293}"/>
            </c:ext>
          </c:extLst>
        </c:ser>
        <c:dLbls>
          <c:showLegendKey val="0"/>
          <c:showVal val="0"/>
          <c:showCatName val="0"/>
          <c:showSerName val="0"/>
          <c:showPercent val="0"/>
          <c:showBubbleSize val="0"/>
        </c:dLbls>
        <c:gapWidth val="100"/>
        <c:overlap val="-24"/>
        <c:axId val="550234104"/>
        <c:axId val="550236024"/>
      </c:barChart>
      <c:catAx>
        <c:axId val="550234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36024"/>
        <c:crosses val="autoZero"/>
        <c:auto val="1"/>
        <c:lblAlgn val="ctr"/>
        <c:lblOffset val="100"/>
        <c:noMultiLvlLbl val="0"/>
      </c:catAx>
      <c:valAx>
        <c:axId val="550236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34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MANUALES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025-4176-BFCF-B6575A13796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025-4176-BFCF-B6575A13796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Hoja1!$A$10:$A$11</c:f>
              <c:strCache>
                <c:ptCount val="2"/>
                <c:pt idx="0">
                  <c:v>MANUALES</c:v>
                </c:pt>
                <c:pt idx="1">
                  <c:v>NO ENCUESTADOS</c:v>
                </c:pt>
              </c:strCache>
            </c:strRef>
          </c:cat>
          <c:val>
            <c:numRef>
              <c:f>Hoja1!$B$10:$B$11</c:f>
              <c:numCache>
                <c:formatCode>0</c:formatCode>
                <c:ptCount val="2"/>
                <c:pt idx="0">
                  <c:v>11.627906976744185</c:v>
                </c:pt>
                <c:pt idx="1">
                  <c:v>88.3720930232558</c:v>
                </c:pt>
              </c:numCache>
            </c:numRef>
          </c:val>
          <c:extLst>
            <c:ext xmlns:c16="http://schemas.microsoft.com/office/drawing/2014/chart" uri="{C3380CC4-5D6E-409C-BE32-E72D297353CC}">
              <c16:uniqueId val="{00000004-3025-4176-BFCF-B6575A13796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'202-AHUACATLAN'!$B$445:$B$446</c:f>
              <c:strCache>
                <c:ptCount val="2"/>
                <c:pt idx="0">
                  <c:v>SI</c:v>
                </c:pt>
                <c:pt idx="1">
                  <c:v>NO</c:v>
                </c:pt>
              </c:strCache>
            </c:strRef>
          </c:cat>
          <c:val>
            <c:numRef>
              <c:f>'202-AHUACATLAN'!$E$445:$E$446</c:f>
              <c:numCache>
                <c:formatCode>0</c:formatCode>
                <c:ptCount val="2"/>
                <c:pt idx="0">
                  <c:v>92.307692307692307</c:v>
                </c:pt>
                <c:pt idx="1">
                  <c:v>7.6923076923076925</c:v>
                </c:pt>
              </c:numCache>
            </c:numRef>
          </c:val>
          <c:extLst>
            <c:ext xmlns:c16="http://schemas.microsoft.com/office/drawing/2014/chart" uri="{C3380CC4-5D6E-409C-BE32-E72D297353CC}">
              <c16:uniqueId val="{00000000-1664-405B-B162-8C98CA94849C}"/>
            </c:ext>
          </c:extLst>
        </c:ser>
        <c:dLbls>
          <c:showLegendKey val="0"/>
          <c:showVal val="0"/>
          <c:showCatName val="0"/>
          <c:showSerName val="0"/>
          <c:showPercent val="0"/>
          <c:showBubbleSize val="0"/>
        </c:dLbls>
        <c:gapWidth val="100"/>
        <c:overlap val="-24"/>
        <c:axId val="550237624"/>
        <c:axId val="550237944"/>
      </c:barChart>
      <c:catAx>
        <c:axId val="550237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37944"/>
        <c:crosses val="autoZero"/>
        <c:auto val="1"/>
        <c:lblAlgn val="ctr"/>
        <c:lblOffset val="100"/>
        <c:noMultiLvlLbl val="0"/>
      </c:catAx>
      <c:valAx>
        <c:axId val="550237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37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'202-AHUACATLAN'!$B$451:$B$452</c:f>
              <c:strCache>
                <c:ptCount val="2"/>
                <c:pt idx="0">
                  <c:v>SI</c:v>
                </c:pt>
                <c:pt idx="1">
                  <c:v>NO</c:v>
                </c:pt>
              </c:strCache>
            </c:strRef>
          </c:cat>
          <c:val>
            <c:numRef>
              <c:f>'202-AHUACATLAN'!$E$451:$E$452</c:f>
              <c:numCache>
                <c:formatCode>0</c:formatCode>
                <c:ptCount val="2"/>
                <c:pt idx="0">
                  <c:v>96.15384615384616</c:v>
                </c:pt>
                <c:pt idx="1">
                  <c:v>3.8461538461538463</c:v>
                </c:pt>
              </c:numCache>
            </c:numRef>
          </c:val>
          <c:extLst>
            <c:ext xmlns:c16="http://schemas.microsoft.com/office/drawing/2014/chart" uri="{C3380CC4-5D6E-409C-BE32-E72D297353CC}">
              <c16:uniqueId val="{00000000-A30D-4F5C-8911-34D926EE05E7}"/>
            </c:ext>
          </c:extLst>
        </c:ser>
        <c:dLbls>
          <c:showLegendKey val="0"/>
          <c:showVal val="0"/>
          <c:showCatName val="0"/>
          <c:showSerName val="0"/>
          <c:showPercent val="0"/>
          <c:showBubbleSize val="0"/>
        </c:dLbls>
        <c:gapWidth val="100"/>
        <c:overlap val="-24"/>
        <c:axId val="550240184"/>
        <c:axId val="550237304"/>
      </c:barChart>
      <c:catAx>
        <c:axId val="550240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37304"/>
        <c:crosses val="autoZero"/>
        <c:auto val="1"/>
        <c:lblAlgn val="ctr"/>
        <c:lblOffset val="100"/>
        <c:noMultiLvlLbl val="0"/>
      </c:catAx>
      <c:valAx>
        <c:axId val="550237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40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'202-AHUACATLAN'!$B$457:$B$458</c:f>
              <c:strCache>
                <c:ptCount val="2"/>
                <c:pt idx="0">
                  <c:v>SI</c:v>
                </c:pt>
                <c:pt idx="1">
                  <c:v>NO</c:v>
                </c:pt>
              </c:strCache>
            </c:strRef>
          </c:cat>
          <c:val>
            <c:numRef>
              <c:f>'202-AHUACATLAN'!$E$457:$E$458</c:f>
              <c:numCache>
                <c:formatCode>0</c:formatCode>
                <c:ptCount val="2"/>
                <c:pt idx="0">
                  <c:v>84.615384615384613</c:v>
                </c:pt>
                <c:pt idx="1">
                  <c:v>15.384615384615385</c:v>
                </c:pt>
              </c:numCache>
            </c:numRef>
          </c:val>
          <c:extLst>
            <c:ext xmlns:c16="http://schemas.microsoft.com/office/drawing/2014/chart" uri="{C3380CC4-5D6E-409C-BE32-E72D297353CC}">
              <c16:uniqueId val="{00000000-25EF-4AFD-944F-9B3871289C18}"/>
            </c:ext>
          </c:extLst>
        </c:ser>
        <c:dLbls>
          <c:showLegendKey val="0"/>
          <c:showVal val="0"/>
          <c:showCatName val="0"/>
          <c:showSerName val="0"/>
          <c:showPercent val="0"/>
          <c:showBubbleSize val="0"/>
        </c:dLbls>
        <c:gapWidth val="100"/>
        <c:overlap val="-24"/>
        <c:axId val="550245304"/>
        <c:axId val="550247224"/>
      </c:barChart>
      <c:catAx>
        <c:axId val="550245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47224"/>
        <c:crosses val="autoZero"/>
        <c:auto val="1"/>
        <c:lblAlgn val="ctr"/>
        <c:lblOffset val="100"/>
        <c:noMultiLvlLbl val="0"/>
      </c:catAx>
      <c:valAx>
        <c:axId val="550247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45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'202-AHUACATLAN'!$B$463:$B$464</c:f>
              <c:strCache>
                <c:ptCount val="2"/>
                <c:pt idx="0">
                  <c:v>SI</c:v>
                </c:pt>
                <c:pt idx="1">
                  <c:v>NO</c:v>
                </c:pt>
              </c:strCache>
            </c:strRef>
          </c:cat>
          <c:val>
            <c:numRef>
              <c:f>'202-AHUACATLAN'!$E$463:$E$464</c:f>
              <c:numCache>
                <c:formatCode>0</c:formatCode>
                <c:ptCount val="2"/>
                <c:pt idx="0">
                  <c:v>96.15384615384616</c:v>
                </c:pt>
                <c:pt idx="1">
                  <c:v>3.8461538461538463</c:v>
                </c:pt>
              </c:numCache>
            </c:numRef>
          </c:val>
          <c:extLst>
            <c:ext xmlns:c16="http://schemas.microsoft.com/office/drawing/2014/chart" uri="{C3380CC4-5D6E-409C-BE32-E72D297353CC}">
              <c16:uniqueId val="{00000000-391E-4A8F-929C-B45DEBA72FD8}"/>
            </c:ext>
          </c:extLst>
        </c:ser>
        <c:dLbls>
          <c:showLegendKey val="0"/>
          <c:showVal val="0"/>
          <c:showCatName val="0"/>
          <c:showSerName val="0"/>
          <c:showPercent val="0"/>
          <c:showBubbleSize val="0"/>
        </c:dLbls>
        <c:gapWidth val="100"/>
        <c:overlap val="-24"/>
        <c:axId val="550252344"/>
        <c:axId val="550249144"/>
      </c:barChart>
      <c:catAx>
        <c:axId val="550252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49144"/>
        <c:crosses val="autoZero"/>
        <c:auto val="1"/>
        <c:lblAlgn val="ctr"/>
        <c:lblOffset val="100"/>
        <c:noMultiLvlLbl val="0"/>
      </c:catAx>
      <c:valAx>
        <c:axId val="550249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52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'202-AHUACATLAN'!$B$469:$B$470</c:f>
              <c:strCache>
                <c:ptCount val="2"/>
                <c:pt idx="0">
                  <c:v>SI</c:v>
                </c:pt>
                <c:pt idx="1">
                  <c:v>NO</c:v>
                </c:pt>
              </c:strCache>
            </c:strRef>
          </c:cat>
          <c:val>
            <c:numRef>
              <c:f>'202-AHUACATLAN'!$E$469:$E$470</c:f>
              <c:numCache>
                <c:formatCode>0</c:formatCode>
                <c:ptCount val="2"/>
                <c:pt idx="0">
                  <c:v>96.15384615384616</c:v>
                </c:pt>
                <c:pt idx="1">
                  <c:v>3.8461538461538463</c:v>
                </c:pt>
              </c:numCache>
            </c:numRef>
          </c:val>
          <c:extLst>
            <c:ext xmlns:c16="http://schemas.microsoft.com/office/drawing/2014/chart" uri="{C3380CC4-5D6E-409C-BE32-E72D297353CC}">
              <c16:uniqueId val="{00000000-FD7E-4409-99F1-0CB2A0B779A8}"/>
            </c:ext>
          </c:extLst>
        </c:ser>
        <c:dLbls>
          <c:showLegendKey val="0"/>
          <c:showVal val="0"/>
          <c:showCatName val="0"/>
          <c:showSerName val="0"/>
          <c:showPercent val="0"/>
          <c:showBubbleSize val="0"/>
        </c:dLbls>
        <c:gapWidth val="100"/>
        <c:overlap val="-24"/>
        <c:axId val="550255224"/>
        <c:axId val="550252984"/>
      </c:barChart>
      <c:catAx>
        <c:axId val="550255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52984"/>
        <c:crosses val="autoZero"/>
        <c:auto val="1"/>
        <c:lblAlgn val="ctr"/>
        <c:lblOffset val="100"/>
        <c:noMultiLvlLbl val="0"/>
      </c:catAx>
      <c:valAx>
        <c:axId val="550252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55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996-4158-8CB2-1B47592D2AE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996-4158-8CB2-1B47592D2AE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Hoja1!$A$13:$A$14</c:f>
              <c:strCache>
                <c:ptCount val="2"/>
                <c:pt idx="0">
                  <c:v>ADMINISTRATIVA</c:v>
                </c:pt>
                <c:pt idx="1">
                  <c:v>NO ENCUESTADOS</c:v>
                </c:pt>
              </c:strCache>
            </c:strRef>
          </c:cat>
          <c:val>
            <c:numRef>
              <c:f>Hoja1!$B$13:$B$14</c:f>
              <c:numCache>
                <c:formatCode>0</c:formatCode>
                <c:ptCount val="2"/>
                <c:pt idx="0">
                  <c:v>13.953488372093023</c:v>
                </c:pt>
                <c:pt idx="1">
                  <c:v>86.046511627906966</c:v>
                </c:pt>
              </c:numCache>
            </c:numRef>
          </c:val>
          <c:extLst>
            <c:ext xmlns:c16="http://schemas.microsoft.com/office/drawing/2014/chart" uri="{C3380CC4-5D6E-409C-BE32-E72D297353CC}">
              <c16:uniqueId val="{00000004-2996-4158-8CB2-1B47592D2AE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53E-492C-83D9-F740301CAAD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53E-492C-83D9-F740301CAAD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Hoja1!$A$16:$A$17</c:f>
              <c:strCache>
                <c:ptCount val="2"/>
                <c:pt idx="0">
                  <c:v>DOCENTES</c:v>
                </c:pt>
                <c:pt idx="1">
                  <c:v>NO ENCUESTADOS</c:v>
                </c:pt>
              </c:strCache>
            </c:strRef>
          </c:cat>
          <c:val>
            <c:numRef>
              <c:f>Hoja1!$B$16:$B$17</c:f>
              <c:numCache>
                <c:formatCode>0</c:formatCode>
                <c:ptCount val="2"/>
                <c:pt idx="0">
                  <c:v>72.093023255813947</c:v>
                </c:pt>
                <c:pt idx="1">
                  <c:v>27.906976744186046</c:v>
                </c:pt>
              </c:numCache>
            </c:numRef>
          </c:val>
          <c:extLst>
            <c:ext xmlns:c16="http://schemas.microsoft.com/office/drawing/2014/chart" uri="{C3380CC4-5D6E-409C-BE32-E72D297353CC}">
              <c16:uniqueId val="{00000004-853E-492C-83D9-F740301CAAD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DIRECTIVAS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2C1-487A-A7E2-1413E706439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2C1-487A-A7E2-1413E706439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Hoja1!$A$19:$A$20</c:f>
              <c:strCache>
                <c:ptCount val="2"/>
                <c:pt idx="0">
                  <c:v>DIRECTIVAS</c:v>
                </c:pt>
                <c:pt idx="1">
                  <c:v>NO ENCUESTADOS</c:v>
                </c:pt>
              </c:strCache>
            </c:strRef>
          </c:cat>
          <c:val>
            <c:numRef>
              <c:f>Hoja1!$B$19:$B$20</c:f>
              <c:numCache>
                <c:formatCode>0</c:formatCode>
                <c:ptCount val="2"/>
                <c:pt idx="0">
                  <c:v>2.3255813953488373</c:v>
                </c:pt>
                <c:pt idx="1">
                  <c:v>97.674418604651152</c:v>
                </c:pt>
              </c:numCache>
            </c:numRef>
          </c:val>
          <c:extLst>
            <c:ext xmlns:c16="http://schemas.microsoft.com/office/drawing/2014/chart" uri="{C3380CC4-5D6E-409C-BE32-E72D297353CC}">
              <c16:uniqueId val="{00000004-B2C1-487A-A7E2-1413E706439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6">
  <a:schemeClr val="accent3"/>
</cs:colorStyle>
</file>

<file path=ppt/charts/colors31.xml><?xml version="1.0" encoding="utf-8"?>
<cs:colorStyle xmlns:cs="http://schemas.microsoft.com/office/drawing/2012/chartStyle" xmlns:a="http://schemas.openxmlformats.org/drawingml/2006/main" meth="withinLinear" id="16">
  <a:schemeClr val="accent3"/>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withinLinear" id="17">
  <a:schemeClr val="accent4"/>
</cs:colorStyle>
</file>

<file path=ppt/charts/colors38.xml><?xml version="1.0" encoding="utf-8"?>
<cs:colorStyle xmlns:cs="http://schemas.microsoft.com/office/drawing/2012/chartStyle" xmlns:a="http://schemas.openxmlformats.org/drawingml/2006/main" meth="withinLinear" id="17">
  <a:schemeClr val="accent4"/>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withinLinearReversed" id="22">
  <a:schemeClr val="accent2"/>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1987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23938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0603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86185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2683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3653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321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33110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89395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249697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2408537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777927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23904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 Id="rId9" Type="http://schemas.openxmlformats.org/officeDocument/2006/relationships/chart" Target="../charts/chart9.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3.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4.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3266474" y="4257092"/>
            <a:ext cx="3222611" cy="1200329"/>
          </a:xfrm>
          <a:prstGeom prst="rect">
            <a:avLst/>
          </a:prstGeom>
          <a:noFill/>
        </p:spPr>
        <p:txBody>
          <a:bodyPr wrap="square" rtlCol="0">
            <a:spAutoFit/>
          </a:bodyPr>
          <a:lstStyle/>
          <a:p>
            <a:pPr algn="ctr"/>
            <a:r>
              <a:rPr lang="es-MX" b="1" dirty="0"/>
              <a:t>RESULTADOS EVALUACIÓN DE </a:t>
            </a:r>
          </a:p>
          <a:p>
            <a:pPr algn="ctr"/>
            <a:r>
              <a:rPr lang="es-MX" b="1" dirty="0"/>
              <a:t>AMBIENTE DE TRABAJO 2019 DE LA UNIDAD ACADÉMICA DE AHUACATLAN</a:t>
            </a:r>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69758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05097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64812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2348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84654" y="5499532"/>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a:extLst>
              <a:ext uri="{FF2B5EF4-FFF2-40B4-BE49-F238E27FC236}">
                <a16:creationId xmlns:a16="http://schemas.microsoft.com/office/drawing/2014/main" id="{65A01B7D-63B3-42F4-ACB3-18394E345CE9}"/>
              </a:ext>
            </a:extLst>
          </p:cNvPr>
          <p:cNvGraphicFramePr>
            <a:graphicFrameLocks/>
          </p:cNvGraphicFramePr>
          <p:nvPr>
            <p:extLst>
              <p:ext uri="{D42A27DB-BD31-4B8C-83A1-F6EECF244321}">
                <p14:modId xmlns:p14="http://schemas.microsoft.com/office/powerpoint/2010/main" val="2259994418"/>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a:extLst>
              <a:ext uri="{FF2B5EF4-FFF2-40B4-BE49-F238E27FC236}">
                <a16:creationId xmlns:a16="http://schemas.microsoft.com/office/drawing/2014/main" id="{D2881DFC-5A31-46DF-ADC8-AB5555E3B309}"/>
              </a:ext>
            </a:extLst>
          </p:cNvPr>
          <p:cNvGraphicFramePr>
            <a:graphicFrameLocks/>
          </p:cNvGraphicFramePr>
          <p:nvPr>
            <p:extLst>
              <p:ext uri="{D42A27DB-BD31-4B8C-83A1-F6EECF244321}">
                <p14:modId xmlns:p14="http://schemas.microsoft.com/office/powerpoint/2010/main" val="4215056477"/>
              </p:ext>
            </p:extLst>
          </p:nvPr>
        </p:nvGraphicFramePr>
        <p:xfrm>
          <a:off x="2286000" y="2057400"/>
          <a:ext cx="5742384"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631BDFE1-CFBC-41A9-80B9-A0CB2B3024D2}"/>
              </a:ext>
            </a:extLst>
          </p:cNvPr>
          <p:cNvGraphicFramePr>
            <a:graphicFrameLocks/>
          </p:cNvGraphicFramePr>
          <p:nvPr>
            <p:extLst>
              <p:ext uri="{D42A27DB-BD31-4B8C-83A1-F6EECF244321}">
                <p14:modId xmlns:p14="http://schemas.microsoft.com/office/powerpoint/2010/main" val="4173828116"/>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805264"/>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3" name="Gráfico 22">
            <a:extLst>
              <a:ext uri="{FF2B5EF4-FFF2-40B4-BE49-F238E27FC236}">
                <a16:creationId xmlns:a16="http://schemas.microsoft.com/office/drawing/2014/main" id="{28651BFD-2E91-4B9D-A1B2-5FC31C4D9961}"/>
              </a:ext>
            </a:extLst>
          </p:cNvPr>
          <p:cNvGraphicFramePr>
            <a:graphicFrameLocks/>
          </p:cNvGraphicFramePr>
          <p:nvPr>
            <p:extLst>
              <p:ext uri="{D42A27DB-BD31-4B8C-83A1-F6EECF244321}">
                <p14:modId xmlns:p14="http://schemas.microsoft.com/office/powerpoint/2010/main" val="3227218406"/>
              </p:ext>
            </p:extLst>
          </p:nvPr>
        </p:nvGraphicFramePr>
        <p:xfrm>
          <a:off x="1377361" y="1864254"/>
          <a:ext cx="7159566" cy="32475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20" name="CuadroTexto 19">
            <a:extLst>
              <a:ext uri="{FF2B5EF4-FFF2-40B4-BE49-F238E27FC236}">
                <a16:creationId xmlns:a16="http://schemas.microsoft.com/office/drawing/2014/main" id="{FEDAC781-EE8C-4AED-BF2E-79DD4B35545D}"/>
              </a:ext>
            </a:extLst>
          </p:cNvPr>
          <p:cNvSpPr txBox="1"/>
          <p:nvPr/>
        </p:nvSpPr>
        <p:spPr>
          <a:xfrm>
            <a:off x="1287095" y="1249381"/>
            <a:ext cx="7325386" cy="3416320"/>
          </a:xfrm>
          <a:prstGeom prst="rect">
            <a:avLst/>
          </a:prstGeom>
          <a:noFill/>
        </p:spPr>
        <p:txBody>
          <a:bodyPr wrap="square" rtlCol="0">
            <a:spAutoFit/>
          </a:bodyPr>
          <a:lstStyle/>
          <a:p>
            <a:pPr algn="just"/>
            <a:r>
              <a:rPr lang="es-ES" dirty="0"/>
              <a:t>Un 100% de las personas esta orgulloso de pertenecer a la institución</a:t>
            </a:r>
          </a:p>
          <a:p>
            <a:pPr algn="just"/>
            <a:r>
              <a:rPr lang="es-ES" dirty="0"/>
              <a:t>73% Conoce el </a:t>
            </a:r>
            <a:r>
              <a:rPr lang="es-ES" b="1" dirty="0"/>
              <a:t>Código de Ética</a:t>
            </a:r>
          </a:p>
          <a:p>
            <a:pPr algn="just"/>
            <a:r>
              <a:rPr lang="es-MX" dirty="0"/>
              <a:t>se considera el siguiente orden de importancia es en el cual se tienen que ver representados:</a:t>
            </a:r>
          </a:p>
          <a:p>
            <a:pPr marL="285750" indent="-285750" algn="just">
              <a:buFont typeface="Arial" panose="020B0604020202020204" pitchFamily="34" charset="0"/>
              <a:buChar char="•"/>
            </a:pPr>
            <a:r>
              <a:rPr lang="es-MX" dirty="0"/>
              <a:t>Justicia</a:t>
            </a:r>
          </a:p>
          <a:p>
            <a:pPr marL="285750" indent="-285750" algn="just">
              <a:buFont typeface="Arial" panose="020B0604020202020204" pitchFamily="34" charset="0"/>
              <a:buChar char="•"/>
            </a:pPr>
            <a:r>
              <a:rPr lang="es-MX" dirty="0"/>
              <a:t>Responsabilidad</a:t>
            </a:r>
          </a:p>
          <a:p>
            <a:pPr marL="285750" indent="-285750" algn="just">
              <a:buFont typeface="Arial" panose="020B0604020202020204" pitchFamily="34" charset="0"/>
              <a:buChar char="•"/>
            </a:pPr>
            <a:r>
              <a:rPr lang="es-MX" dirty="0"/>
              <a:t>Lealtad y compromiso</a:t>
            </a:r>
          </a:p>
          <a:p>
            <a:pPr marL="285750" indent="-285750" algn="just">
              <a:buFont typeface="Arial" panose="020B0604020202020204" pitchFamily="34" charset="0"/>
              <a:buChar char="•"/>
            </a:pPr>
            <a:r>
              <a:rPr lang="es-MX" dirty="0"/>
              <a:t>Tolerancia</a:t>
            </a:r>
          </a:p>
          <a:p>
            <a:pPr marL="285750" indent="-285750" algn="just">
              <a:buFont typeface="Arial" panose="020B0604020202020204" pitchFamily="34" charset="0"/>
              <a:buChar char="•"/>
            </a:pPr>
            <a:r>
              <a:rPr lang="es-MX" dirty="0"/>
              <a:t>Transparencia y rendición de cuentas</a:t>
            </a:r>
          </a:p>
          <a:p>
            <a:pPr marL="285750" indent="-285750" algn="just">
              <a:buFont typeface="Arial" panose="020B0604020202020204" pitchFamily="34" charset="0"/>
              <a:buChar char="•"/>
            </a:pPr>
            <a:r>
              <a:rPr lang="es-MX" dirty="0"/>
              <a:t>Conciencia ecológica</a:t>
            </a:r>
          </a:p>
          <a:p>
            <a:pPr marL="285750" indent="-285750" algn="just">
              <a:buFont typeface="Arial" panose="020B0604020202020204" pitchFamily="34" charset="0"/>
              <a:buChar char="•"/>
            </a:pPr>
            <a:r>
              <a:rPr lang="es-MX" dirty="0"/>
              <a:t>Equidad</a:t>
            </a:r>
            <a:endParaRPr lang="es-ES" dirty="0"/>
          </a:p>
          <a:p>
            <a:pPr algn="just"/>
            <a:r>
              <a:rPr lang="es-ES" dirty="0"/>
              <a:t> </a:t>
            </a:r>
            <a:endParaRPr lang="es-MX" dirty="0"/>
          </a:p>
        </p:txBody>
      </p:sp>
    </p:spTree>
    <p:extLst>
      <p:ext uri="{BB962C8B-B14F-4D97-AF65-F5344CB8AC3E}">
        <p14:creationId xmlns:p14="http://schemas.microsoft.com/office/powerpoint/2010/main" val="145968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6747"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6" name="Table 5">
            <a:extLst>
              <a:ext uri="{FF2B5EF4-FFF2-40B4-BE49-F238E27FC236}">
                <a16:creationId xmlns:a16="http://schemas.microsoft.com/office/drawing/2014/main" id="{7562A3E8-0990-43C2-AB60-705E6A500118}"/>
              </a:ext>
            </a:extLst>
          </p:cNvPr>
          <p:cNvGraphicFramePr>
            <a:graphicFrameLocks noGrp="1"/>
          </p:cNvGraphicFramePr>
          <p:nvPr>
            <p:extLst>
              <p:ext uri="{D42A27DB-BD31-4B8C-83A1-F6EECF244321}">
                <p14:modId xmlns:p14="http://schemas.microsoft.com/office/powerpoint/2010/main" val="984733750"/>
              </p:ext>
            </p:extLst>
          </p:nvPr>
        </p:nvGraphicFramePr>
        <p:xfrm>
          <a:off x="2369113" y="1114046"/>
          <a:ext cx="5005342" cy="4074799"/>
        </p:xfrm>
        <a:graphic>
          <a:graphicData uri="http://schemas.openxmlformats.org/drawingml/2006/table">
            <a:tbl>
              <a:tblPr/>
              <a:tblGrid>
                <a:gridCol w="2521028">
                  <a:extLst>
                    <a:ext uri="{9D8B030D-6E8A-4147-A177-3AD203B41FA5}">
                      <a16:colId xmlns:a16="http://schemas.microsoft.com/office/drawing/2014/main" val="1822541531"/>
                    </a:ext>
                  </a:extLst>
                </a:gridCol>
                <a:gridCol w="2484314">
                  <a:extLst>
                    <a:ext uri="{9D8B030D-6E8A-4147-A177-3AD203B41FA5}">
                      <a16:colId xmlns:a16="http://schemas.microsoft.com/office/drawing/2014/main" val="2724328156"/>
                    </a:ext>
                  </a:extLst>
                </a:gridCol>
              </a:tblGrid>
              <a:tr h="585350">
                <a:tc gridSpan="2">
                  <a:txBody>
                    <a:bodyPr/>
                    <a:lstStyle/>
                    <a:p>
                      <a:pPr algn="ctr" rtl="0" fontAlgn="t">
                        <a:spcBef>
                          <a:spcPts val="0"/>
                        </a:spcBef>
                        <a:spcAft>
                          <a:spcPts val="1000"/>
                        </a:spcAft>
                      </a:pPr>
                      <a:r>
                        <a:rPr lang="es-ES" sz="1100" b="0" i="0" u="none" strike="noStrike">
                          <a:solidFill>
                            <a:srgbClr val="000000"/>
                          </a:solidFill>
                          <a:effectLst/>
                          <a:latin typeface="Calibri" panose="020F0502020204030204" pitchFamily="34" charset="0"/>
                        </a:rPr>
                        <a:t>ÁREA : UNIDAD ACADÉMICA DE AHUACATLAN</a:t>
                      </a:r>
                      <a:endParaRPr lang="es-ES">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4042334959"/>
                  </a:ext>
                </a:extLst>
              </a:tr>
              <a:tr h="369695">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PERSONAL TOTAL :</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27</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629178673"/>
                  </a:ext>
                </a:extLst>
              </a:tr>
              <a:tr h="369695">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PERSONAL ENCUESTADO: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26</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583637999"/>
                  </a:ext>
                </a:extLst>
              </a:tr>
              <a:tr h="369695">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PORCENTAJE:</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96.29</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68205743"/>
                  </a:ext>
                </a:extLst>
              </a:tr>
              <a:tr h="901584">
                <a:tc gridSpan="2">
                  <a:txBody>
                    <a:bodyPr/>
                    <a:lstStyle/>
                    <a:p>
                      <a:pPr algn="ctr" rtl="0" fontAlgn="t">
                        <a:spcBef>
                          <a:spcPts val="0"/>
                        </a:spcBef>
                        <a:spcAft>
                          <a:spcPts val="1000"/>
                        </a:spcAft>
                      </a:pPr>
                      <a:br>
                        <a:rPr lang="es-MX">
                          <a:effectLst/>
                        </a:rPr>
                      </a:br>
                      <a:r>
                        <a:rPr lang="es-MX" sz="1100" b="0" i="0" u="none" strike="noStrike">
                          <a:solidFill>
                            <a:srgbClr val="000000"/>
                          </a:solidFill>
                          <a:effectLst/>
                          <a:latin typeface="Calibri" panose="020F0502020204030204" pitchFamily="34" charset="0"/>
                        </a:rPr>
                        <a:t>PERSONAL EN FUNCIONES  ENCUESTADO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714754456"/>
                  </a:ext>
                </a:extLst>
              </a:tr>
              <a:tr h="369695">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MANUAL:</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2</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130029724"/>
                  </a:ext>
                </a:extLst>
              </a:tr>
              <a:tr h="369695">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ADMINISTRATIVO: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3</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507282034"/>
                  </a:ext>
                </a:extLst>
              </a:tr>
              <a:tr h="369695">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DOCENTE:</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21</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992153233"/>
                  </a:ext>
                </a:extLst>
              </a:tr>
              <a:tr h="369695">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DIRECTIVO: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dirty="0">
                          <a:solidFill>
                            <a:srgbClr val="000000"/>
                          </a:solidFill>
                          <a:effectLst/>
                          <a:latin typeface="Calibri" panose="020F0502020204030204" pitchFamily="34" charset="0"/>
                        </a:rPr>
                        <a:t>0</a:t>
                      </a:r>
                      <a:endParaRPr lang="es-MX" dirty="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2910974032"/>
                  </a:ext>
                </a:extLst>
              </a:tr>
            </a:tbl>
          </a:graphicData>
        </a:graphic>
      </p:graphicFrame>
      <p:sp>
        <p:nvSpPr>
          <p:cNvPr id="8" name="Rectangle 1">
            <a:extLst>
              <a:ext uri="{FF2B5EF4-FFF2-40B4-BE49-F238E27FC236}">
                <a16:creationId xmlns:a16="http://schemas.microsoft.com/office/drawing/2014/main" id="{B2F432FD-AED8-4D40-9E61-3E4D25D0F183}"/>
              </a:ext>
            </a:extLst>
          </p:cNvPr>
          <p:cNvSpPr>
            <a:spLocks noChangeArrowheads="1"/>
          </p:cNvSpPr>
          <p:nvPr/>
        </p:nvSpPr>
        <p:spPr bwMode="auto">
          <a:xfrm>
            <a:off x="874250" y="2137888"/>
            <a:ext cx="11748480" cy="65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3133071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5" name="Gráfico 24">
            <a:extLst>
              <a:ext uri="{FF2B5EF4-FFF2-40B4-BE49-F238E27FC236}">
                <a16:creationId xmlns:a16="http://schemas.microsoft.com/office/drawing/2014/main" id="{DABC5821-2C79-4306-BA4B-FC6CCAF7C0F7}"/>
              </a:ext>
            </a:extLst>
          </p:cNvPr>
          <p:cNvGraphicFramePr>
            <a:graphicFrameLocks/>
          </p:cNvGraphicFramePr>
          <p:nvPr>
            <p:extLst>
              <p:ext uri="{D42A27DB-BD31-4B8C-83A1-F6EECF244321}">
                <p14:modId xmlns:p14="http://schemas.microsoft.com/office/powerpoint/2010/main" val="4191247219"/>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a16="http://schemas.microsoft.com/office/drawing/2014/main" id="{F8788164-D1AD-4ED9-9C01-65522EFA96AB}"/>
              </a:ext>
            </a:extLst>
          </p:cNvPr>
          <p:cNvGraphicFramePr>
            <a:graphicFrameLocks/>
          </p:cNvGraphicFramePr>
          <p:nvPr>
            <p:extLst>
              <p:ext uri="{D42A27DB-BD31-4B8C-83A1-F6EECF244321}">
                <p14:modId xmlns:p14="http://schemas.microsoft.com/office/powerpoint/2010/main" val="187117468"/>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5" name="Gráfico 24">
            <a:extLst>
              <a:ext uri="{FF2B5EF4-FFF2-40B4-BE49-F238E27FC236}">
                <a16:creationId xmlns:a16="http://schemas.microsoft.com/office/drawing/2014/main" id="{F90DE68C-2516-4C98-9CDD-DD97800BF4E5}"/>
              </a:ext>
            </a:extLst>
          </p:cNvPr>
          <p:cNvGraphicFramePr>
            <a:graphicFrameLocks/>
          </p:cNvGraphicFramePr>
          <p:nvPr>
            <p:extLst>
              <p:ext uri="{D42A27DB-BD31-4B8C-83A1-F6EECF244321}">
                <p14:modId xmlns:p14="http://schemas.microsoft.com/office/powerpoint/2010/main" val="3543970502"/>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5" name="Gráfico 24">
            <a:extLst>
              <a:ext uri="{FF2B5EF4-FFF2-40B4-BE49-F238E27FC236}">
                <a16:creationId xmlns:a16="http://schemas.microsoft.com/office/drawing/2014/main" id="{73C36E09-7E52-46A9-A73C-4C43DF35F3A5}"/>
              </a:ext>
            </a:extLst>
          </p:cNvPr>
          <p:cNvGraphicFramePr>
            <a:graphicFrameLocks/>
          </p:cNvGraphicFramePr>
          <p:nvPr>
            <p:extLst>
              <p:ext uri="{D42A27DB-BD31-4B8C-83A1-F6EECF244321}">
                <p14:modId xmlns:p14="http://schemas.microsoft.com/office/powerpoint/2010/main" val="3251691020"/>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9DA9E46B-954C-455D-9720-F51AB0CD8023}"/>
              </a:ext>
            </a:extLst>
          </p:cNvPr>
          <p:cNvGraphicFramePr>
            <a:graphicFrameLocks/>
          </p:cNvGraphicFramePr>
          <p:nvPr>
            <p:extLst>
              <p:ext uri="{D42A27DB-BD31-4B8C-83A1-F6EECF244321}">
                <p14:modId xmlns:p14="http://schemas.microsoft.com/office/powerpoint/2010/main" val="2348973196"/>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5" name="Gráfico 24">
            <a:extLst>
              <a:ext uri="{FF2B5EF4-FFF2-40B4-BE49-F238E27FC236}">
                <a16:creationId xmlns:a16="http://schemas.microsoft.com/office/drawing/2014/main" id="{33BB7BD9-E29F-4548-8CC6-41038A1851DF}"/>
              </a:ext>
            </a:extLst>
          </p:cNvPr>
          <p:cNvGraphicFramePr>
            <a:graphicFrameLocks/>
          </p:cNvGraphicFramePr>
          <p:nvPr>
            <p:extLst>
              <p:ext uri="{D42A27DB-BD31-4B8C-83A1-F6EECF244321}">
                <p14:modId xmlns:p14="http://schemas.microsoft.com/office/powerpoint/2010/main" val="45855504"/>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5" name="Gráfico 24">
            <a:extLst>
              <a:ext uri="{FF2B5EF4-FFF2-40B4-BE49-F238E27FC236}">
                <a16:creationId xmlns:a16="http://schemas.microsoft.com/office/drawing/2014/main" id="{E7E363AD-1BDB-495E-8131-8E4B55228F17}"/>
              </a:ext>
            </a:extLst>
          </p:cNvPr>
          <p:cNvGraphicFramePr>
            <a:graphicFrameLocks/>
          </p:cNvGraphicFramePr>
          <p:nvPr>
            <p:extLst>
              <p:ext uri="{D42A27DB-BD31-4B8C-83A1-F6EECF244321}">
                <p14:modId xmlns:p14="http://schemas.microsoft.com/office/powerpoint/2010/main" val="2348321740"/>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5" name="Gráfico 24">
            <a:extLst>
              <a:ext uri="{FF2B5EF4-FFF2-40B4-BE49-F238E27FC236}">
                <a16:creationId xmlns:a16="http://schemas.microsoft.com/office/drawing/2014/main" id="{7E013B5B-70DE-4061-A9CB-984260059A33}"/>
              </a:ext>
            </a:extLst>
          </p:cNvPr>
          <p:cNvGraphicFramePr>
            <a:graphicFrameLocks/>
          </p:cNvGraphicFramePr>
          <p:nvPr>
            <p:extLst>
              <p:ext uri="{D42A27DB-BD31-4B8C-83A1-F6EECF244321}">
                <p14:modId xmlns:p14="http://schemas.microsoft.com/office/powerpoint/2010/main" val="950668066"/>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5" name="Gráfico 24">
            <a:extLst>
              <a:ext uri="{FF2B5EF4-FFF2-40B4-BE49-F238E27FC236}">
                <a16:creationId xmlns:a16="http://schemas.microsoft.com/office/drawing/2014/main" id="{7B17726A-5AB7-4AF8-927F-3DC97FFEE635}"/>
              </a:ext>
            </a:extLst>
          </p:cNvPr>
          <p:cNvGraphicFramePr>
            <a:graphicFrameLocks/>
          </p:cNvGraphicFramePr>
          <p:nvPr>
            <p:extLst>
              <p:ext uri="{D42A27DB-BD31-4B8C-83A1-F6EECF244321}">
                <p14:modId xmlns:p14="http://schemas.microsoft.com/office/powerpoint/2010/main" val="314401750"/>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5573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5" name="Gráfico 24">
            <a:extLst>
              <a:ext uri="{FF2B5EF4-FFF2-40B4-BE49-F238E27FC236}">
                <a16:creationId xmlns:a16="http://schemas.microsoft.com/office/drawing/2014/main" id="{F2447BF4-5BD5-469E-B9A3-9941FA97D8DD}"/>
              </a:ext>
            </a:extLst>
          </p:cNvPr>
          <p:cNvGraphicFramePr>
            <a:graphicFrameLocks/>
          </p:cNvGraphicFramePr>
          <p:nvPr>
            <p:extLst>
              <p:ext uri="{D42A27DB-BD31-4B8C-83A1-F6EECF244321}">
                <p14:modId xmlns:p14="http://schemas.microsoft.com/office/powerpoint/2010/main" val="310456923"/>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20" name="CuadroTexto 19">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entre excelente y buena, El </a:t>
            </a:r>
            <a:r>
              <a:rPr lang="es-MX" b="1" dirty="0"/>
              <a:t>clima</a:t>
            </a:r>
            <a:r>
              <a:rPr lang="es-MX" dirty="0"/>
              <a:t> del trabajo se mantiene entre excelente y buena muy pocas son el porcentaje que lo denomina como regular, el nivel de </a:t>
            </a:r>
            <a:r>
              <a:rPr lang="es-MX" b="1" dirty="0"/>
              <a:t>ruido </a:t>
            </a:r>
            <a:r>
              <a:rPr lang="es-MX" dirty="0"/>
              <a:t>la mayor de la parte es bajo, el </a:t>
            </a:r>
            <a:r>
              <a:rPr lang="es-MX" b="1" dirty="0"/>
              <a:t>mobiliario </a:t>
            </a:r>
            <a:r>
              <a:rPr lang="es-MX" dirty="0"/>
              <a:t>en el área de trabajo la mayoría d el es bueno muy poco es excelente y otro es malo que se tendría que mejorar, el </a:t>
            </a:r>
            <a:r>
              <a:rPr lang="es-MX" b="1" dirty="0"/>
              <a:t>espacio </a:t>
            </a:r>
            <a:r>
              <a:rPr lang="es-MX" dirty="0"/>
              <a:t>para realizar sus funciones es optimo, las condiciones de </a:t>
            </a:r>
            <a:r>
              <a:rPr lang="es-MX" b="1" dirty="0"/>
              <a:t>higiene </a:t>
            </a:r>
            <a:r>
              <a:rPr lang="es-MX" dirty="0"/>
              <a:t>es muy excelente y bueno muy pocas veces es regular, los </a:t>
            </a:r>
            <a:r>
              <a:rPr lang="es-MX" b="1" dirty="0"/>
              <a:t>Integrantes </a:t>
            </a:r>
            <a:r>
              <a:rPr lang="es-MX" dirty="0"/>
              <a:t>de comisión son conocidos en el área de trabajo que desempeñan su labor,</a:t>
            </a:r>
            <a:r>
              <a:rPr lang="es-MX" b="1" dirty="0"/>
              <a:t> comisión de seguridad </a:t>
            </a:r>
            <a:r>
              <a:rPr lang="es-MX" dirty="0"/>
              <a:t>se recibe la mayor parte del tiempo la información.</a:t>
            </a:r>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5127"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id="{CD2C4B3F-2B01-4C47-8559-F8D9C34DD141}"/>
              </a:ext>
            </a:extLst>
          </p:cNvPr>
          <p:cNvGraphicFramePr>
            <a:graphicFrameLocks/>
          </p:cNvGraphicFramePr>
          <p:nvPr>
            <p:extLst>
              <p:ext uri="{D42A27DB-BD31-4B8C-83A1-F6EECF244321}">
                <p14:modId xmlns:p14="http://schemas.microsoft.com/office/powerpoint/2010/main" val="876389568"/>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48FD8470-E683-4B5E-BDBF-F63DA08622B1}"/>
              </a:ext>
            </a:extLst>
          </p:cNvPr>
          <p:cNvGraphicFramePr>
            <a:graphicFrameLocks/>
          </p:cNvGraphicFramePr>
          <p:nvPr>
            <p:extLst>
              <p:ext uri="{D42A27DB-BD31-4B8C-83A1-F6EECF244321}">
                <p14:modId xmlns:p14="http://schemas.microsoft.com/office/powerpoint/2010/main" val="2387209528"/>
              </p:ext>
            </p:extLst>
          </p:nvPr>
        </p:nvGraphicFramePr>
        <p:xfrm>
          <a:off x="2286000" y="2118632"/>
          <a:ext cx="4572000" cy="26207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3" name="Gráfico 22">
            <a:extLst>
              <a:ext uri="{FF2B5EF4-FFF2-40B4-BE49-F238E27FC236}">
                <a16:creationId xmlns:a16="http://schemas.microsoft.com/office/drawing/2014/main" id="{962EC1EB-D2CD-466A-B325-D141F26A0D96}"/>
              </a:ext>
            </a:extLst>
          </p:cNvPr>
          <p:cNvGraphicFramePr>
            <a:graphicFrameLocks/>
          </p:cNvGraphicFramePr>
          <p:nvPr>
            <p:extLst>
              <p:ext uri="{D42A27DB-BD31-4B8C-83A1-F6EECF244321}">
                <p14:modId xmlns:p14="http://schemas.microsoft.com/office/powerpoint/2010/main" val="2664581838"/>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a:extLst>
              <a:ext uri="{FF2B5EF4-FFF2-40B4-BE49-F238E27FC236}">
                <a16:creationId xmlns:a16="http://schemas.microsoft.com/office/drawing/2014/main" id="{B6226595-F9E3-4BAB-AC97-B1A23E349033}"/>
              </a:ext>
            </a:extLst>
          </p:cNvPr>
          <p:cNvGraphicFramePr>
            <a:graphicFrameLocks/>
          </p:cNvGraphicFramePr>
          <p:nvPr>
            <p:extLst>
              <p:ext uri="{D42A27DB-BD31-4B8C-83A1-F6EECF244321}">
                <p14:modId xmlns:p14="http://schemas.microsoft.com/office/powerpoint/2010/main" val="2279934366"/>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66923D30-2352-4D53-A620-4D7208F5AB53}"/>
              </a:ext>
            </a:extLst>
          </p:cNvPr>
          <p:cNvGraphicFramePr>
            <a:graphicFrameLocks/>
          </p:cNvGraphicFramePr>
          <p:nvPr>
            <p:extLst>
              <p:ext uri="{D42A27DB-BD31-4B8C-83A1-F6EECF244321}">
                <p14:modId xmlns:p14="http://schemas.microsoft.com/office/powerpoint/2010/main" val="1655054674"/>
              </p:ext>
            </p:extLst>
          </p:nvPr>
        </p:nvGraphicFramePr>
        <p:xfrm>
          <a:off x="2286000" y="1936976"/>
          <a:ext cx="4572000" cy="29840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a:extLst>
              <a:ext uri="{FF2B5EF4-FFF2-40B4-BE49-F238E27FC236}">
                <a16:creationId xmlns:a16="http://schemas.microsoft.com/office/drawing/2014/main" id="{CD195B18-94B0-4563-949D-411AD41C8E90}"/>
              </a:ext>
            </a:extLst>
          </p:cNvPr>
          <p:cNvGraphicFramePr>
            <a:graphicFrameLocks/>
          </p:cNvGraphicFramePr>
          <p:nvPr>
            <p:extLst>
              <p:ext uri="{D42A27DB-BD31-4B8C-83A1-F6EECF244321}">
                <p14:modId xmlns:p14="http://schemas.microsoft.com/office/powerpoint/2010/main" val="745551219"/>
              </p:ext>
            </p:extLst>
          </p:nvPr>
        </p:nvGraphicFramePr>
        <p:xfrm>
          <a:off x="2286000" y="1951264"/>
          <a:ext cx="4572000" cy="29554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F8416504-784F-4B51-8EEB-679F139841DE}"/>
              </a:ext>
            </a:extLst>
          </p:cNvPr>
          <p:cNvGraphicFramePr>
            <a:graphicFrameLocks/>
          </p:cNvGraphicFramePr>
          <p:nvPr>
            <p:extLst>
              <p:ext uri="{D42A27DB-BD31-4B8C-83A1-F6EECF244321}">
                <p14:modId xmlns:p14="http://schemas.microsoft.com/office/powerpoint/2010/main" val="2030083684"/>
              </p:ext>
            </p:extLst>
          </p:nvPr>
        </p:nvGraphicFramePr>
        <p:xfrm>
          <a:off x="2286000" y="2063523"/>
          <a:ext cx="4572000" cy="27309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720746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FE8B9857-F1D3-438E-8987-B4D813CF8E11}"/>
              </a:ext>
            </a:extLst>
          </p:cNvPr>
          <p:cNvGraphicFramePr>
            <a:graphicFrameLocks/>
          </p:cNvGraphicFramePr>
          <p:nvPr>
            <p:extLst>
              <p:ext uri="{D42A27DB-BD31-4B8C-83A1-F6EECF244321}">
                <p14:modId xmlns:p14="http://schemas.microsoft.com/office/powerpoint/2010/main" val="2026090792"/>
              </p:ext>
            </p:extLst>
          </p:nvPr>
        </p:nvGraphicFramePr>
        <p:xfrm>
          <a:off x="2286000" y="2063523"/>
          <a:ext cx="4572000" cy="27309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4524315"/>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presentándose una oportunidad de mejora ya que casi el 90% menciona que es en algunas veces y un 10% dice que nunca se le entrega.</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casi en su totalidad, presentándose una oportunidad de mejora ya que solo un 24% expresa que solo es en algunas ocasiones.</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5078313"/>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mas el 67%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un 100% se proporciona el equipo necesario para las funciones</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el 67% menciona que no es siempre.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con el </a:t>
            </a:r>
            <a:r>
              <a:rPr lang="es-MX" b="1" dirty="0"/>
              <a:t>material necesario para la realización de funciones</a:t>
            </a:r>
            <a:r>
              <a:rPr lang="es-MX" dirty="0"/>
              <a:t>, contando con una oportunidad a mejorar ya que el 50% indica que se le entrega en algunas veces.</a:t>
            </a:r>
          </a:p>
          <a:p>
            <a:pPr marL="285750" indent="-285750" algn="just">
              <a:buFont typeface="Arial" panose="020B0604020202020204" pitchFamily="34" charset="0"/>
              <a:buChar char="•"/>
            </a:pPr>
            <a:r>
              <a:rPr lang="es-MX" dirty="0"/>
              <a:t>De igual manera se proporciona en tiempo y forma el </a:t>
            </a:r>
            <a:r>
              <a:rPr lang="es-MX" b="1" dirty="0"/>
              <a:t>equipo o herramientas necesarias para realizar sus funciones</a:t>
            </a:r>
            <a:r>
              <a:rPr lang="es-MX" dirty="0"/>
              <a:t>, contando con oportunidad a mejorar ya que el 100% indica que se le entrega en algunas veces.</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5" name="Gráfico 24">
            <a:extLst>
              <a:ext uri="{FF2B5EF4-FFF2-40B4-BE49-F238E27FC236}">
                <a16:creationId xmlns:a16="http://schemas.microsoft.com/office/drawing/2014/main" id="{B46412F0-8C5F-478C-AE8F-2D67FB1AA5BC}"/>
              </a:ext>
            </a:extLst>
          </p:cNvPr>
          <p:cNvGraphicFramePr>
            <a:graphicFrameLocks/>
          </p:cNvGraphicFramePr>
          <p:nvPr>
            <p:extLst>
              <p:ext uri="{D42A27DB-BD31-4B8C-83A1-F6EECF244321}">
                <p14:modId xmlns:p14="http://schemas.microsoft.com/office/powerpoint/2010/main" val="367443728"/>
              </p:ext>
            </p:extLst>
          </p:nvPr>
        </p:nvGraphicFramePr>
        <p:xfrm>
          <a:off x="2286000" y="1966232"/>
          <a:ext cx="4572000" cy="2925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5" name="Gráfico 24">
            <a:extLst>
              <a:ext uri="{FF2B5EF4-FFF2-40B4-BE49-F238E27FC236}">
                <a16:creationId xmlns:a16="http://schemas.microsoft.com/office/drawing/2014/main" id="{E180CC17-F5BE-48E0-8857-22EDDF86F934}"/>
              </a:ext>
            </a:extLst>
          </p:cNvPr>
          <p:cNvGraphicFramePr>
            <a:graphicFrameLocks/>
          </p:cNvGraphicFramePr>
          <p:nvPr>
            <p:extLst>
              <p:ext uri="{D42A27DB-BD31-4B8C-83A1-F6EECF244321}">
                <p14:modId xmlns:p14="http://schemas.microsoft.com/office/powerpoint/2010/main" val="4170406777"/>
              </p:ext>
            </p:extLst>
          </p:nvPr>
        </p:nvGraphicFramePr>
        <p:xfrm>
          <a:off x="2286000" y="1966232"/>
          <a:ext cx="4572000" cy="2925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5" name="Gráfico 24">
            <a:extLst>
              <a:ext uri="{FF2B5EF4-FFF2-40B4-BE49-F238E27FC236}">
                <a16:creationId xmlns:a16="http://schemas.microsoft.com/office/drawing/2014/main" id="{3DEF1186-AE36-4DD9-B1AD-205AF9A23445}"/>
              </a:ext>
            </a:extLst>
          </p:cNvPr>
          <p:cNvGraphicFramePr>
            <a:graphicFrameLocks/>
          </p:cNvGraphicFramePr>
          <p:nvPr>
            <p:extLst>
              <p:ext uri="{D42A27DB-BD31-4B8C-83A1-F6EECF244321}">
                <p14:modId xmlns:p14="http://schemas.microsoft.com/office/powerpoint/2010/main" val="3929589822"/>
              </p:ext>
            </p:extLst>
          </p:nvPr>
        </p:nvGraphicFramePr>
        <p:xfrm>
          <a:off x="2286000" y="2063523"/>
          <a:ext cx="4572000" cy="27309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5" name="Gráfico 24">
            <a:extLst>
              <a:ext uri="{FF2B5EF4-FFF2-40B4-BE49-F238E27FC236}">
                <a16:creationId xmlns:a16="http://schemas.microsoft.com/office/drawing/2014/main" id="{9F87683A-EB75-4361-804C-B8989ABAD8D7}"/>
              </a:ext>
            </a:extLst>
          </p:cNvPr>
          <p:cNvGraphicFramePr>
            <a:graphicFrameLocks/>
          </p:cNvGraphicFramePr>
          <p:nvPr>
            <p:extLst>
              <p:ext uri="{D42A27DB-BD31-4B8C-83A1-F6EECF244321}">
                <p14:modId xmlns:p14="http://schemas.microsoft.com/office/powerpoint/2010/main" val="944584216"/>
              </p:ext>
            </p:extLst>
          </p:nvPr>
        </p:nvGraphicFramePr>
        <p:xfrm>
          <a:off x="2286000" y="2063523"/>
          <a:ext cx="4572000" cy="27309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5" name="Gráfico 24">
            <a:extLst>
              <a:ext uri="{FF2B5EF4-FFF2-40B4-BE49-F238E27FC236}">
                <a16:creationId xmlns:a16="http://schemas.microsoft.com/office/drawing/2014/main" id="{25083F89-8A9B-4BA5-B854-D30B1D5F9A4A}"/>
              </a:ext>
            </a:extLst>
          </p:cNvPr>
          <p:cNvGraphicFramePr>
            <a:graphicFrameLocks/>
          </p:cNvGraphicFramePr>
          <p:nvPr>
            <p:extLst>
              <p:ext uri="{D42A27DB-BD31-4B8C-83A1-F6EECF244321}">
                <p14:modId xmlns:p14="http://schemas.microsoft.com/office/powerpoint/2010/main" val="1110705865"/>
              </p:ext>
            </p:extLst>
          </p:nvPr>
        </p:nvGraphicFramePr>
        <p:xfrm>
          <a:off x="2286000" y="2060801"/>
          <a:ext cx="4572000" cy="2736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de Ahuacatlán</a:t>
            </a:r>
          </a:p>
        </p:txBody>
      </p:sp>
    </p:spTree>
    <p:extLst>
      <p:ext uri="{BB962C8B-B14F-4D97-AF65-F5344CB8AC3E}">
        <p14:creationId xmlns:p14="http://schemas.microsoft.com/office/powerpoint/2010/main" val="1049543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3" name="Gráfico 22">
            <a:extLst>
              <a:ext uri="{FF2B5EF4-FFF2-40B4-BE49-F238E27FC236}">
                <a16:creationId xmlns:a16="http://schemas.microsoft.com/office/drawing/2014/main" id="{36FE9C96-CCCF-45D8-AA8B-0A4308D98705}"/>
              </a:ext>
            </a:extLst>
          </p:cNvPr>
          <p:cNvGraphicFramePr>
            <a:graphicFrameLocks/>
          </p:cNvGraphicFramePr>
          <p:nvPr>
            <p:extLst>
              <p:ext uri="{D42A27DB-BD31-4B8C-83A1-F6EECF244321}">
                <p14:modId xmlns:p14="http://schemas.microsoft.com/office/powerpoint/2010/main" val="1807379574"/>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5" name="Gráfico 24">
            <a:extLst>
              <a:ext uri="{FF2B5EF4-FFF2-40B4-BE49-F238E27FC236}">
                <a16:creationId xmlns:a16="http://schemas.microsoft.com/office/drawing/2014/main" id="{90BEF247-0057-4BF1-8D7E-689B78A1E82A}"/>
              </a:ext>
            </a:extLst>
          </p:cNvPr>
          <p:cNvGraphicFramePr>
            <a:graphicFrameLocks/>
          </p:cNvGraphicFramePr>
          <p:nvPr>
            <p:extLst>
              <p:ext uri="{D42A27DB-BD31-4B8C-83A1-F6EECF244321}">
                <p14:modId xmlns:p14="http://schemas.microsoft.com/office/powerpoint/2010/main" val="3127769743"/>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23" name="CuadroTexto 22">
            <a:extLst>
              <a:ext uri="{FF2B5EF4-FFF2-40B4-BE49-F238E27FC236}">
                <a16:creationId xmlns:a16="http://schemas.microsoft.com/office/drawing/2014/main" id="{0F6AA38E-CBD9-4EF6-A2E2-D7054AB01D96}"/>
              </a:ext>
            </a:extLst>
          </p:cNvPr>
          <p:cNvSpPr txBox="1"/>
          <p:nvPr/>
        </p:nvSpPr>
        <p:spPr>
          <a:xfrm>
            <a:off x="2195736" y="1556792"/>
            <a:ext cx="5930945" cy="3416320"/>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regular con una oportunidad a mejorar, se manifiesta que se les permite expresar su </a:t>
            </a:r>
            <a:r>
              <a:rPr lang="es-MX" b="1" dirty="0"/>
              <a:t>punto de vista</a:t>
            </a:r>
            <a:r>
              <a:rPr lang="es-MX" dirty="0"/>
              <a:t>, se dice que se presenta un bajo número de </a:t>
            </a:r>
            <a:r>
              <a:rPr lang="es-MX" b="1" dirty="0"/>
              <a:t>situaciones de conflicto </a:t>
            </a:r>
            <a:r>
              <a:rPr lang="es-MX" dirty="0"/>
              <a:t>, pero que estas situaciones de </a:t>
            </a:r>
            <a:r>
              <a:rPr lang="es-MX" b="1" dirty="0"/>
              <a:t>conflicto afectan el ambiente </a:t>
            </a:r>
            <a:r>
              <a:rPr lang="es-MX" dirty="0"/>
              <a:t>de trabajo regularmente, los encuestados clasificaron la siguiente </a:t>
            </a:r>
            <a:r>
              <a:rPr lang="es-MX" b="1" dirty="0"/>
              <a:t>tipificación</a:t>
            </a:r>
            <a:r>
              <a:rPr lang="es-MX" dirty="0"/>
              <a:t> de conflictos jerarquizándolos de la siguiente manera: 1.-conflictos con compañeros, 2.-conflictos institucionales,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7384"/>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5" name="Gráfico 24">
            <a:extLst>
              <a:ext uri="{FF2B5EF4-FFF2-40B4-BE49-F238E27FC236}">
                <a16:creationId xmlns:a16="http://schemas.microsoft.com/office/drawing/2014/main" id="{B6ABEB0B-3D87-42C0-9A12-BAFE5BC28C25}"/>
              </a:ext>
            </a:extLst>
          </p:cNvPr>
          <p:cNvGraphicFramePr>
            <a:graphicFrameLocks/>
          </p:cNvGraphicFramePr>
          <p:nvPr>
            <p:extLst>
              <p:ext uri="{D42A27DB-BD31-4B8C-83A1-F6EECF244321}">
                <p14:modId xmlns:p14="http://schemas.microsoft.com/office/powerpoint/2010/main" val="1633129616"/>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5" name="Gráfico 24">
            <a:extLst>
              <a:ext uri="{FF2B5EF4-FFF2-40B4-BE49-F238E27FC236}">
                <a16:creationId xmlns:a16="http://schemas.microsoft.com/office/drawing/2014/main" id="{E7CD9AD6-91B8-4372-BFCF-94E34519B972}"/>
              </a:ext>
            </a:extLst>
          </p:cNvPr>
          <p:cNvGraphicFramePr>
            <a:graphicFrameLocks/>
          </p:cNvGraphicFramePr>
          <p:nvPr>
            <p:extLst>
              <p:ext uri="{D42A27DB-BD31-4B8C-83A1-F6EECF244321}">
                <p14:modId xmlns:p14="http://schemas.microsoft.com/office/powerpoint/2010/main" val="1399238923"/>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5" name="Gráfico 24">
            <a:extLst>
              <a:ext uri="{FF2B5EF4-FFF2-40B4-BE49-F238E27FC236}">
                <a16:creationId xmlns:a16="http://schemas.microsoft.com/office/drawing/2014/main" id="{9644FD76-1156-45AC-91F9-2E6D1DBC32CB}"/>
              </a:ext>
            </a:extLst>
          </p:cNvPr>
          <p:cNvGraphicFramePr>
            <a:graphicFrameLocks/>
          </p:cNvGraphicFramePr>
          <p:nvPr>
            <p:extLst>
              <p:ext uri="{D42A27DB-BD31-4B8C-83A1-F6EECF244321}">
                <p14:modId xmlns:p14="http://schemas.microsoft.com/office/powerpoint/2010/main" val="900193391"/>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5" name="Gráfico 24">
            <a:extLst>
              <a:ext uri="{FF2B5EF4-FFF2-40B4-BE49-F238E27FC236}">
                <a16:creationId xmlns:a16="http://schemas.microsoft.com/office/drawing/2014/main" id="{4F08F8DE-EF9F-4073-86B0-CC3C6806751B}"/>
              </a:ext>
            </a:extLst>
          </p:cNvPr>
          <p:cNvGraphicFramePr>
            <a:graphicFrameLocks/>
          </p:cNvGraphicFramePr>
          <p:nvPr>
            <p:extLst>
              <p:ext uri="{D42A27DB-BD31-4B8C-83A1-F6EECF244321}">
                <p14:modId xmlns:p14="http://schemas.microsoft.com/office/powerpoint/2010/main" val="2828128806"/>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5" name="Gráfico 24">
            <a:extLst>
              <a:ext uri="{FF2B5EF4-FFF2-40B4-BE49-F238E27FC236}">
                <a16:creationId xmlns:a16="http://schemas.microsoft.com/office/drawing/2014/main" id="{D18988D6-EACA-48AF-9AB8-9A5D2D97E915}"/>
              </a:ext>
            </a:extLst>
          </p:cNvPr>
          <p:cNvGraphicFramePr>
            <a:graphicFrameLocks/>
          </p:cNvGraphicFramePr>
          <p:nvPr>
            <p:extLst>
              <p:ext uri="{D42A27DB-BD31-4B8C-83A1-F6EECF244321}">
                <p14:modId xmlns:p14="http://schemas.microsoft.com/office/powerpoint/2010/main" val="3584830827"/>
              </p:ext>
            </p:extLst>
          </p:nvPr>
        </p:nvGraphicFramePr>
        <p:xfrm>
          <a:off x="2286000" y="2063523"/>
          <a:ext cx="4572000" cy="27309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5" name="Gráfico 24">
            <a:extLst>
              <a:ext uri="{FF2B5EF4-FFF2-40B4-BE49-F238E27FC236}">
                <a16:creationId xmlns:a16="http://schemas.microsoft.com/office/drawing/2014/main" id="{E3E2874A-8D6D-4EBF-BC23-1D102306C658}"/>
              </a:ext>
            </a:extLst>
          </p:cNvPr>
          <p:cNvGraphicFramePr>
            <a:graphicFrameLocks/>
          </p:cNvGraphicFramePr>
          <p:nvPr>
            <p:extLst>
              <p:ext uri="{D42A27DB-BD31-4B8C-83A1-F6EECF244321}">
                <p14:modId xmlns:p14="http://schemas.microsoft.com/office/powerpoint/2010/main" val="2558684675"/>
              </p:ext>
            </p:extLst>
          </p:nvPr>
        </p:nvGraphicFramePr>
        <p:xfrm>
          <a:off x="2286000" y="2063523"/>
          <a:ext cx="4572000" cy="27309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271047378"/>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39309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3" name="Gráfico 22">
            <a:extLst>
              <a:ext uri="{FF2B5EF4-FFF2-40B4-BE49-F238E27FC236}">
                <a16:creationId xmlns:a16="http://schemas.microsoft.com/office/drawing/2014/main" id="{11E5925F-87C0-44E7-8165-55EF9A0F1740}"/>
              </a:ext>
            </a:extLst>
          </p:cNvPr>
          <p:cNvGraphicFramePr>
            <a:graphicFrameLocks/>
          </p:cNvGraphicFramePr>
          <p:nvPr>
            <p:extLst>
              <p:ext uri="{D42A27DB-BD31-4B8C-83A1-F6EECF244321}">
                <p14:modId xmlns:p14="http://schemas.microsoft.com/office/powerpoint/2010/main" val="4012453555"/>
              </p:ext>
            </p:extLst>
          </p:nvPr>
        </p:nvGraphicFramePr>
        <p:xfrm>
          <a:off x="2286000" y="2061482"/>
          <a:ext cx="4572000"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20" name="CuadroTexto 19">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 </a:t>
            </a:r>
            <a:r>
              <a:rPr lang="es-MX" dirty="0"/>
              <a:t>de forma regular,</a:t>
            </a:r>
            <a:r>
              <a:rPr lang="es-MX" b="1" dirty="0"/>
              <a:t> </a:t>
            </a:r>
            <a:r>
              <a:rPr lang="es-MX" dirty="0"/>
              <a:t>además de expresarse que </a:t>
            </a:r>
            <a:r>
              <a:rPr lang="es-MX" b="1" dirty="0"/>
              <a:t>consideradas las propuestas de mejora.</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5" name="Gráfico 24">
            <a:extLst>
              <a:ext uri="{FF2B5EF4-FFF2-40B4-BE49-F238E27FC236}">
                <a16:creationId xmlns:a16="http://schemas.microsoft.com/office/drawing/2014/main" id="{803CCBBC-D128-4799-A87C-C0208773A644}"/>
              </a:ext>
            </a:extLst>
          </p:cNvPr>
          <p:cNvGraphicFramePr>
            <a:graphicFrameLocks/>
          </p:cNvGraphicFramePr>
          <p:nvPr>
            <p:extLst>
              <p:ext uri="{D42A27DB-BD31-4B8C-83A1-F6EECF244321}">
                <p14:modId xmlns:p14="http://schemas.microsoft.com/office/powerpoint/2010/main" val="4135402367"/>
              </p:ext>
            </p:extLst>
          </p:nvPr>
        </p:nvGraphicFramePr>
        <p:xfrm>
          <a:off x="2286000" y="2061482"/>
          <a:ext cx="4572000"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5" name="Gráfico 24">
            <a:extLst>
              <a:ext uri="{FF2B5EF4-FFF2-40B4-BE49-F238E27FC236}">
                <a16:creationId xmlns:a16="http://schemas.microsoft.com/office/drawing/2014/main" id="{396C2515-2045-4B2B-8EA7-536B13C0B523}"/>
              </a:ext>
            </a:extLst>
          </p:cNvPr>
          <p:cNvGraphicFramePr>
            <a:graphicFrameLocks/>
          </p:cNvGraphicFramePr>
          <p:nvPr>
            <p:extLst>
              <p:ext uri="{D42A27DB-BD31-4B8C-83A1-F6EECF244321}">
                <p14:modId xmlns:p14="http://schemas.microsoft.com/office/powerpoint/2010/main" val="311048453"/>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5" name="Gráfico 24">
            <a:extLst>
              <a:ext uri="{FF2B5EF4-FFF2-40B4-BE49-F238E27FC236}">
                <a16:creationId xmlns:a16="http://schemas.microsoft.com/office/drawing/2014/main" id="{9EFA05CE-7BE1-49BD-8498-4EB3C68DDDFB}"/>
              </a:ext>
            </a:extLst>
          </p:cNvPr>
          <p:cNvGraphicFramePr>
            <a:graphicFrameLocks/>
          </p:cNvGraphicFramePr>
          <p:nvPr>
            <p:extLst>
              <p:ext uri="{D42A27DB-BD31-4B8C-83A1-F6EECF244321}">
                <p14:modId xmlns:p14="http://schemas.microsoft.com/office/powerpoint/2010/main" val="2488245781"/>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8601"/>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5" name="Gráfico 24">
            <a:extLst>
              <a:ext uri="{FF2B5EF4-FFF2-40B4-BE49-F238E27FC236}">
                <a16:creationId xmlns:a16="http://schemas.microsoft.com/office/drawing/2014/main" id="{2248B84D-A61B-4834-AF28-B22C79EA8881}"/>
              </a:ext>
            </a:extLst>
          </p:cNvPr>
          <p:cNvGraphicFramePr>
            <a:graphicFrameLocks/>
          </p:cNvGraphicFramePr>
          <p:nvPr>
            <p:extLst>
              <p:ext uri="{D42A27DB-BD31-4B8C-83A1-F6EECF244321}">
                <p14:modId xmlns:p14="http://schemas.microsoft.com/office/powerpoint/2010/main" val="451517106"/>
              </p:ext>
            </p:extLst>
          </p:nvPr>
        </p:nvGraphicFramePr>
        <p:xfrm>
          <a:off x="2286000" y="2118632"/>
          <a:ext cx="4572000" cy="2620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5" name="Gráfico 24">
            <a:extLst>
              <a:ext uri="{FF2B5EF4-FFF2-40B4-BE49-F238E27FC236}">
                <a16:creationId xmlns:a16="http://schemas.microsoft.com/office/drawing/2014/main" id="{4207B5DB-97F0-4BBF-AA3F-C525E9B7E9CC}"/>
              </a:ext>
            </a:extLst>
          </p:cNvPr>
          <p:cNvGraphicFramePr>
            <a:graphicFrameLocks/>
          </p:cNvGraphicFramePr>
          <p:nvPr>
            <p:extLst>
              <p:ext uri="{D42A27DB-BD31-4B8C-83A1-F6EECF244321}">
                <p14:modId xmlns:p14="http://schemas.microsoft.com/office/powerpoint/2010/main" val="2694049224"/>
              </p:ext>
            </p:extLst>
          </p:nvPr>
        </p:nvGraphicFramePr>
        <p:xfrm>
          <a:off x="2286000" y="2118632"/>
          <a:ext cx="4572000" cy="2620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5" name="Gráfico 24">
            <a:extLst>
              <a:ext uri="{FF2B5EF4-FFF2-40B4-BE49-F238E27FC236}">
                <a16:creationId xmlns:a16="http://schemas.microsoft.com/office/drawing/2014/main" id="{DD7B0669-1D76-49E7-92AC-497EC14C6064}"/>
              </a:ext>
            </a:extLst>
          </p:cNvPr>
          <p:cNvGraphicFramePr>
            <a:graphicFrameLocks/>
          </p:cNvGraphicFramePr>
          <p:nvPr>
            <p:extLst>
              <p:ext uri="{D42A27DB-BD31-4B8C-83A1-F6EECF244321}">
                <p14:modId xmlns:p14="http://schemas.microsoft.com/office/powerpoint/2010/main" val="950371622"/>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5" name="Gráfico 24">
            <a:extLst>
              <a:ext uri="{FF2B5EF4-FFF2-40B4-BE49-F238E27FC236}">
                <a16:creationId xmlns:a16="http://schemas.microsoft.com/office/drawing/2014/main" id="{1E5DA35C-B74C-4A97-9D39-4219DA0729DE}"/>
              </a:ext>
            </a:extLst>
          </p:cNvPr>
          <p:cNvGraphicFramePr>
            <a:graphicFrameLocks/>
          </p:cNvGraphicFramePr>
          <p:nvPr>
            <p:extLst>
              <p:ext uri="{D42A27DB-BD31-4B8C-83A1-F6EECF244321}">
                <p14:modId xmlns:p14="http://schemas.microsoft.com/office/powerpoint/2010/main" val="1133600193"/>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áfico 22">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3775325619"/>
              </p:ext>
            </p:extLst>
          </p:nvPr>
        </p:nvGraphicFramePr>
        <p:xfrm>
          <a:off x="535743" y="3296551"/>
          <a:ext cx="3254765" cy="21045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Gráfico 23">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903805482"/>
              </p:ext>
            </p:extLst>
          </p:nvPr>
        </p:nvGraphicFramePr>
        <p:xfrm>
          <a:off x="2180090" y="4457013"/>
          <a:ext cx="3283566" cy="21125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Gráfico 25">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4184348722"/>
              </p:ext>
            </p:extLst>
          </p:nvPr>
        </p:nvGraphicFramePr>
        <p:xfrm>
          <a:off x="4036779" y="3350121"/>
          <a:ext cx="3254765" cy="210457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Gráfico 26">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1382563930"/>
              </p:ext>
            </p:extLst>
          </p:nvPr>
        </p:nvGraphicFramePr>
        <p:xfrm>
          <a:off x="5604578" y="4449531"/>
          <a:ext cx="3254765" cy="210457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6353768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5" name="Gráfico 24">
            <a:extLst>
              <a:ext uri="{FF2B5EF4-FFF2-40B4-BE49-F238E27FC236}">
                <a16:creationId xmlns:a16="http://schemas.microsoft.com/office/drawing/2014/main" id="{2CF17A4D-72B7-451A-8E6E-73D9FF1CB06A}"/>
              </a:ext>
            </a:extLst>
          </p:cNvPr>
          <p:cNvGraphicFramePr>
            <a:graphicFrameLocks/>
          </p:cNvGraphicFramePr>
          <p:nvPr>
            <p:extLst>
              <p:ext uri="{D42A27DB-BD31-4B8C-83A1-F6EECF244321}">
                <p14:modId xmlns:p14="http://schemas.microsoft.com/office/powerpoint/2010/main" val="2987784298"/>
              </p:ext>
            </p:extLst>
          </p:nvPr>
        </p:nvGraphicFramePr>
        <p:xfrm>
          <a:off x="2286000" y="2058080"/>
          <a:ext cx="4572000" cy="27418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5" name="Gráfico 24">
            <a:extLst>
              <a:ext uri="{FF2B5EF4-FFF2-40B4-BE49-F238E27FC236}">
                <a16:creationId xmlns:a16="http://schemas.microsoft.com/office/drawing/2014/main" id="{934D3190-FB0F-432A-A89A-8AEFE730E77C}"/>
              </a:ext>
            </a:extLst>
          </p:cNvPr>
          <p:cNvGraphicFramePr>
            <a:graphicFrameLocks/>
          </p:cNvGraphicFramePr>
          <p:nvPr>
            <p:extLst>
              <p:ext uri="{D42A27DB-BD31-4B8C-83A1-F6EECF244321}">
                <p14:modId xmlns:p14="http://schemas.microsoft.com/office/powerpoint/2010/main" val="2901777907"/>
              </p:ext>
            </p:extLst>
          </p:nvPr>
        </p:nvGraphicFramePr>
        <p:xfrm>
          <a:off x="2286000" y="2058080"/>
          <a:ext cx="4572000" cy="27418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23" name="CuadroTexto 22">
            <a:extLst>
              <a:ext uri="{FF2B5EF4-FFF2-40B4-BE49-F238E27FC236}">
                <a16:creationId xmlns:a16="http://schemas.microsoft.com/office/drawing/2014/main" id="{545C7674-A790-47EB-9B54-C41C6DBD6390}"/>
              </a:ext>
            </a:extLst>
          </p:cNvPr>
          <p:cNvSpPr txBox="1"/>
          <p:nvPr/>
        </p:nvSpPr>
        <p:spPr>
          <a:xfrm>
            <a:off x="1692472" y="1217149"/>
            <a:ext cx="6639596" cy="3970318"/>
          </a:xfrm>
          <a:prstGeom prst="rect">
            <a:avLst/>
          </a:prstGeom>
          <a:noFill/>
        </p:spPr>
        <p:txBody>
          <a:bodyPr wrap="square" rtlCol="0">
            <a:spAutoFit/>
          </a:bodyPr>
          <a:lstStyle/>
          <a:p>
            <a:pPr algn="just"/>
            <a:r>
              <a:rPr lang="es-MX" dirty="0"/>
              <a:t>En el rubro de </a:t>
            </a:r>
            <a:r>
              <a:rPr lang="es-MX" b="1" dirty="0"/>
              <a:t>“Puesto de Trabajo” </a:t>
            </a:r>
            <a:r>
              <a:rPr lang="es-MX" dirty="0"/>
              <a:t>Un 100% responde que realiza las </a:t>
            </a:r>
            <a:r>
              <a:rPr lang="es-MX" b="1" dirty="0"/>
              <a:t>actividades asignadas con agrado</a:t>
            </a:r>
            <a:r>
              <a:rPr lang="es-MX" dirty="0"/>
              <a:t>, Un 85% de los que contestaron la encuesta consideran algún posible </a:t>
            </a:r>
            <a:r>
              <a:rPr lang="es-MX" b="1" dirty="0"/>
              <a:t>cambio de área</a:t>
            </a:r>
            <a:r>
              <a:rPr lang="es-MX" dirty="0"/>
              <a:t>,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que  mas del 81% de los encuestados ha recibido </a:t>
            </a:r>
            <a:r>
              <a:rPr lang="es-MX" b="1" dirty="0"/>
              <a:t>capacitación el ultimo año</a:t>
            </a:r>
            <a:r>
              <a:rPr lang="es-MX" dirty="0"/>
              <a:t>  por parte de la UAN,  se enuncia que se les </a:t>
            </a:r>
            <a:r>
              <a:rPr lang="es-MX" b="1" dirty="0"/>
              <a:t>permite asistir a  los cursos de capacitación </a:t>
            </a:r>
            <a:r>
              <a:rPr lang="es-MX" dirty="0"/>
              <a:t>pero un 15% no ha sido convocado, en un buen porcentaje se dice que los cursos de </a:t>
            </a:r>
            <a:r>
              <a:rPr lang="es-MX" b="1" dirty="0"/>
              <a:t>capacitación fortalecen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F256851E-41CB-4441-A5F6-F01C4E81A7BE}"/>
              </a:ext>
            </a:extLst>
          </p:cNvPr>
          <p:cNvGraphicFramePr>
            <a:graphicFrameLocks/>
          </p:cNvGraphicFramePr>
          <p:nvPr>
            <p:extLst>
              <p:ext uri="{D42A27DB-BD31-4B8C-83A1-F6EECF244321}">
                <p14:modId xmlns:p14="http://schemas.microsoft.com/office/powerpoint/2010/main" val="914345706"/>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3AAC6388-5047-4495-89C0-153EAC08A56F}"/>
              </a:ext>
            </a:extLst>
          </p:cNvPr>
          <p:cNvGraphicFramePr>
            <a:graphicFrameLocks/>
          </p:cNvGraphicFramePr>
          <p:nvPr>
            <p:extLst>
              <p:ext uri="{D42A27DB-BD31-4B8C-83A1-F6EECF244321}">
                <p14:modId xmlns:p14="http://schemas.microsoft.com/office/powerpoint/2010/main" val="137570762"/>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93999D45-4C49-43EA-A246-68CDA17692D8}"/>
              </a:ext>
            </a:extLst>
          </p:cNvPr>
          <p:cNvGraphicFramePr>
            <a:graphicFrameLocks/>
          </p:cNvGraphicFramePr>
          <p:nvPr>
            <p:extLst>
              <p:ext uri="{D42A27DB-BD31-4B8C-83A1-F6EECF244321}">
                <p14:modId xmlns:p14="http://schemas.microsoft.com/office/powerpoint/2010/main" val="455110648"/>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907704" y="5493967"/>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F2A81845-33DA-4551-AF38-DC8670992C10}"/>
              </a:ext>
            </a:extLst>
          </p:cNvPr>
          <p:cNvGraphicFramePr>
            <a:graphicFrameLocks/>
          </p:cNvGraphicFramePr>
          <p:nvPr>
            <p:extLst>
              <p:ext uri="{D42A27DB-BD31-4B8C-83A1-F6EECF244321}">
                <p14:modId xmlns:p14="http://schemas.microsoft.com/office/powerpoint/2010/main" val="1503611567"/>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F0D1348F-FF9F-4DAD-AEF7-9FA49EE94C57}"/>
              </a:ext>
            </a:extLst>
          </p:cNvPr>
          <p:cNvGraphicFramePr>
            <a:graphicFrameLocks/>
          </p:cNvGraphicFramePr>
          <p:nvPr>
            <p:extLst>
              <p:ext uri="{D42A27DB-BD31-4B8C-83A1-F6EECF244321}">
                <p14:modId xmlns:p14="http://schemas.microsoft.com/office/powerpoint/2010/main" val="4067777728"/>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8BCB9BA8-8025-4581-9D03-0AB5748DC815}"/>
              </a:ext>
            </a:extLst>
          </p:cNvPr>
          <p:cNvGraphicFramePr>
            <a:graphicFrameLocks/>
          </p:cNvGraphicFramePr>
          <p:nvPr>
            <p:extLst>
              <p:ext uri="{D42A27DB-BD31-4B8C-83A1-F6EECF244321}">
                <p14:modId xmlns:p14="http://schemas.microsoft.com/office/powerpoint/2010/main" val="2483029774"/>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28595875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AFAF07BB-70B5-400A-85B4-5FCA60654357}"/>
              </a:ext>
            </a:extLst>
          </p:cNvPr>
          <p:cNvGraphicFramePr>
            <a:graphicFrameLocks/>
          </p:cNvGraphicFramePr>
          <p:nvPr>
            <p:extLst>
              <p:ext uri="{D42A27DB-BD31-4B8C-83A1-F6EECF244321}">
                <p14:modId xmlns:p14="http://schemas.microsoft.com/office/powerpoint/2010/main" val="981946785"/>
              </p:ext>
            </p:extLst>
          </p:nvPr>
        </p:nvGraphicFramePr>
        <p:xfrm>
          <a:off x="2286000" y="2059441"/>
          <a:ext cx="4572000" cy="27391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C63C264E-4CD9-4CE2-A114-0280A84750B1}"/>
              </a:ext>
            </a:extLst>
          </p:cNvPr>
          <p:cNvGraphicFramePr>
            <a:graphicFrameLocks/>
          </p:cNvGraphicFramePr>
          <p:nvPr>
            <p:extLst>
              <p:ext uri="{D42A27DB-BD31-4B8C-83A1-F6EECF244321}">
                <p14:modId xmlns:p14="http://schemas.microsoft.com/office/powerpoint/2010/main" val="3170807730"/>
              </p:ext>
            </p:extLst>
          </p:nvPr>
        </p:nvGraphicFramePr>
        <p:xfrm>
          <a:off x="2286000" y="2059441"/>
          <a:ext cx="4572000" cy="27391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C3CC284E-6D75-4235-8A4B-BE7098E568DA}"/>
              </a:ext>
            </a:extLst>
          </p:cNvPr>
          <p:cNvGraphicFramePr>
            <a:graphicFrameLocks/>
          </p:cNvGraphicFramePr>
          <p:nvPr>
            <p:extLst>
              <p:ext uri="{D42A27DB-BD31-4B8C-83A1-F6EECF244321}">
                <p14:modId xmlns:p14="http://schemas.microsoft.com/office/powerpoint/2010/main" val="1545600990"/>
              </p:ext>
            </p:extLst>
          </p:nvPr>
        </p:nvGraphicFramePr>
        <p:xfrm>
          <a:off x="2286000" y="2060802"/>
          <a:ext cx="4572000" cy="2736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26F05E7C-F151-4B19-B8F2-DAF9F33FD8E3}"/>
              </a:ext>
            </a:extLst>
          </p:cNvPr>
          <p:cNvGraphicFramePr>
            <a:graphicFrameLocks/>
          </p:cNvGraphicFramePr>
          <p:nvPr>
            <p:extLst>
              <p:ext uri="{D42A27DB-BD31-4B8C-83A1-F6EECF244321}">
                <p14:modId xmlns:p14="http://schemas.microsoft.com/office/powerpoint/2010/main" val="456376779"/>
              </p:ext>
            </p:extLst>
          </p:nvPr>
        </p:nvGraphicFramePr>
        <p:xfrm>
          <a:off x="2286000" y="2060802"/>
          <a:ext cx="4572000" cy="2736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20" name="CuadroTexto 19">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92%</a:t>
            </a:r>
          </a:p>
          <a:p>
            <a:pPr marL="742950" lvl="1" indent="-285750" algn="just">
              <a:buFont typeface="Arial" panose="020B0604020202020204" pitchFamily="34" charset="0"/>
              <a:buChar char="•"/>
            </a:pPr>
            <a:r>
              <a:rPr lang="es-MX" b="1" dirty="0"/>
              <a:t>Olores desagradables </a:t>
            </a:r>
            <a:r>
              <a:rPr lang="es-MX" dirty="0"/>
              <a:t>en un </a:t>
            </a:r>
            <a:r>
              <a:rPr lang="es-MX" b="1" dirty="0"/>
              <a:t>73%</a:t>
            </a:r>
          </a:p>
          <a:p>
            <a:pPr marL="742950" lvl="1" indent="-285750" algn="just">
              <a:buFont typeface="Arial" panose="020B0604020202020204" pitchFamily="34" charset="0"/>
              <a:buChar char="•"/>
            </a:pPr>
            <a:r>
              <a:rPr lang="es-MX" b="1" dirty="0"/>
              <a:t>Plagas</a:t>
            </a:r>
            <a:r>
              <a:rPr lang="es-MX" dirty="0"/>
              <a:t> en un </a:t>
            </a:r>
            <a:r>
              <a:rPr lang="es-MX" b="1" dirty="0"/>
              <a:t>85%</a:t>
            </a:r>
          </a:p>
          <a:p>
            <a:pPr marL="742950" lvl="1" indent="-285750" algn="just">
              <a:buFont typeface="Arial" panose="020B0604020202020204" pitchFamily="34" charset="0"/>
              <a:buChar char="•"/>
            </a:pPr>
            <a:r>
              <a:rPr lang="es-MX" b="1" dirty="0"/>
              <a:t>Agua estancada </a:t>
            </a:r>
            <a:r>
              <a:rPr lang="es-MX" dirty="0"/>
              <a:t>en un </a:t>
            </a:r>
            <a:r>
              <a:rPr lang="es-MX" b="1" dirty="0"/>
              <a:t>88%</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92%</a:t>
            </a:r>
          </a:p>
          <a:p>
            <a:pPr marL="742950" lvl="1" indent="-285750" algn="just">
              <a:buFont typeface="Arial" panose="020B0604020202020204" pitchFamily="34" charset="0"/>
              <a:buChar char="•"/>
            </a:pPr>
            <a:r>
              <a:rPr lang="es-MX" b="1" dirty="0"/>
              <a:t>Insumos</a:t>
            </a:r>
            <a:r>
              <a:rPr lang="es-MX" dirty="0"/>
              <a:t> en un </a:t>
            </a:r>
            <a:r>
              <a:rPr lang="es-MX" b="1" dirty="0"/>
              <a:t>92%</a:t>
            </a:r>
          </a:p>
          <a:p>
            <a:pPr marL="742950" lvl="1" indent="-285750" algn="just">
              <a:buFont typeface="Arial" panose="020B0604020202020204" pitchFamily="34" charset="0"/>
              <a:buChar char="•"/>
            </a:pPr>
            <a:r>
              <a:rPr lang="es-MX" b="1" dirty="0"/>
              <a:t>Energía eléctrica </a:t>
            </a:r>
            <a:r>
              <a:rPr lang="es-MX" dirty="0"/>
              <a:t>en un </a:t>
            </a:r>
            <a:r>
              <a:rPr lang="es-MX" b="1" dirty="0"/>
              <a:t>96%</a:t>
            </a:r>
          </a:p>
          <a:p>
            <a:pPr marL="742950" lvl="1" indent="-285750" algn="just">
              <a:buFont typeface="Arial" panose="020B0604020202020204" pitchFamily="34" charset="0"/>
              <a:buChar char="•"/>
            </a:pPr>
            <a:r>
              <a:rPr lang="es-MX" b="1" dirty="0"/>
              <a:t>Desechos</a:t>
            </a:r>
            <a:r>
              <a:rPr lang="es-MX" dirty="0"/>
              <a:t> en un </a:t>
            </a:r>
            <a:r>
              <a:rPr lang="es-MX" b="1" dirty="0"/>
              <a:t>85%</a:t>
            </a:r>
          </a:p>
          <a:p>
            <a:pPr marL="742950" lvl="1" indent="-285750" algn="just">
              <a:buFont typeface="Arial" panose="020B0604020202020204" pitchFamily="34" charset="0"/>
              <a:buChar char="•"/>
            </a:pPr>
            <a:r>
              <a:rPr lang="es-MX" b="1" dirty="0"/>
              <a:t>Áreas verdes </a:t>
            </a:r>
            <a:r>
              <a:rPr lang="es-MX" dirty="0"/>
              <a:t>en un </a:t>
            </a:r>
            <a:r>
              <a:rPr lang="es-MX" b="1" dirty="0"/>
              <a:t>86%</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5349571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6855</TotalTime>
  <Words>4000</Words>
  <Application>Microsoft Office PowerPoint</Application>
  <PresentationFormat>Presentación en pantalla (4:3)</PresentationFormat>
  <Paragraphs>512</Paragraphs>
  <Slides>84</Slides>
  <Notes>84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84</vt:i4>
      </vt:variant>
    </vt:vector>
  </HeadingPairs>
  <TitlesOfParts>
    <vt:vector size="8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501</cp:revision>
  <dcterms:created xsi:type="dcterms:W3CDTF">2019-02-18T18:05:13Z</dcterms:created>
  <dcterms:modified xsi:type="dcterms:W3CDTF">2021-10-22T18:18:03Z</dcterms:modified>
</cp:coreProperties>
</file>