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4.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9.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70.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1.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3.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81.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2.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3.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4.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5.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6.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7.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8.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89.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93"/>
  </p:notesMasterIdLst>
  <p:handoutMasterIdLst>
    <p:handoutMasterId r:id="rId94"/>
  </p:handoutMasterIdLst>
  <p:sldIdLst>
    <p:sldId id="262" r:id="rId2"/>
    <p:sldId id="432" r:id="rId3"/>
    <p:sldId id="413" r:id="rId4"/>
    <p:sldId id="414" r:id="rId5"/>
    <p:sldId id="415" r:id="rId6"/>
    <p:sldId id="417" r:id="rId7"/>
    <p:sldId id="424" r:id="rId8"/>
    <p:sldId id="418" r:id="rId9"/>
    <p:sldId id="419" r:id="rId10"/>
    <p:sldId id="420" r:id="rId11"/>
    <p:sldId id="421" r:id="rId12"/>
    <p:sldId id="422" r:id="rId13"/>
    <p:sldId id="423" r:id="rId14"/>
    <p:sldId id="321" r:id="rId15"/>
    <p:sldId id="336" r:id="rId16"/>
    <p:sldId id="337" r:id="rId17"/>
    <p:sldId id="338" r:id="rId18"/>
    <p:sldId id="340" r:id="rId19"/>
    <p:sldId id="425"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426" r:id="rId33"/>
    <p:sldId id="348" r:id="rId34"/>
    <p:sldId id="399" r:id="rId35"/>
    <p:sldId id="352" r:id="rId36"/>
    <p:sldId id="353" r:id="rId37"/>
    <p:sldId id="354" r:id="rId38"/>
    <p:sldId id="355" r:id="rId39"/>
    <p:sldId id="356" r:id="rId40"/>
    <p:sldId id="357" r:id="rId41"/>
    <p:sldId id="358" r:id="rId42"/>
    <p:sldId id="359" r:id="rId43"/>
    <p:sldId id="427" r:id="rId44"/>
    <p:sldId id="360" r:id="rId45"/>
    <p:sldId id="410" r:id="rId46"/>
    <p:sldId id="411" r:id="rId47"/>
    <p:sldId id="400" r:id="rId48"/>
    <p:sldId id="361" r:id="rId49"/>
    <p:sldId id="362" r:id="rId50"/>
    <p:sldId id="363" r:id="rId51"/>
    <p:sldId id="364" r:id="rId52"/>
    <p:sldId id="365" r:id="rId53"/>
    <p:sldId id="366" r:id="rId54"/>
    <p:sldId id="367" r:id="rId55"/>
    <p:sldId id="428" r:id="rId56"/>
    <p:sldId id="368" r:id="rId57"/>
    <p:sldId id="401" r:id="rId58"/>
    <p:sldId id="369" r:id="rId59"/>
    <p:sldId id="370" r:id="rId60"/>
    <p:sldId id="371" r:id="rId61"/>
    <p:sldId id="372" r:id="rId62"/>
    <p:sldId id="373" r:id="rId63"/>
    <p:sldId id="374" r:id="rId64"/>
    <p:sldId id="397" r:id="rId65"/>
    <p:sldId id="429" r:id="rId66"/>
    <p:sldId id="382" r:id="rId67"/>
    <p:sldId id="402" r:id="rId68"/>
    <p:sldId id="375" r:id="rId69"/>
    <p:sldId id="376" r:id="rId70"/>
    <p:sldId id="377" r:id="rId71"/>
    <p:sldId id="378" r:id="rId72"/>
    <p:sldId id="379" r:id="rId73"/>
    <p:sldId id="380" r:id="rId74"/>
    <p:sldId id="384" r:id="rId75"/>
    <p:sldId id="381" r:id="rId76"/>
    <p:sldId id="383" r:id="rId77"/>
    <p:sldId id="430" r:id="rId78"/>
    <p:sldId id="385" r:id="rId79"/>
    <p:sldId id="403" r:id="rId80"/>
    <p:sldId id="386" r:id="rId81"/>
    <p:sldId id="389" r:id="rId82"/>
    <p:sldId id="388" r:id="rId83"/>
    <p:sldId id="387" r:id="rId84"/>
    <p:sldId id="390" r:id="rId85"/>
    <p:sldId id="391" r:id="rId86"/>
    <p:sldId id="393" r:id="rId87"/>
    <p:sldId id="392" r:id="rId88"/>
    <p:sldId id="395" r:id="rId89"/>
    <p:sldId id="396" r:id="rId90"/>
    <p:sldId id="431" r:id="rId91"/>
    <p:sldId id="409" r:id="rId9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varScale="1">
        <p:scale>
          <a:sx n="71" d="100"/>
          <a:sy n="71" d="100"/>
        </p:scale>
        <p:origin x="55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jag_\OneDrive\Escritorio\AP.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rco\Documents\IBM\Bloque%202\Bloque%202%20SPS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C:\Users\pjag_\OneDrive\Escritorio\Areas-%20Esta%20es%20la%20Buena.xlsx" TargetMode="External"/><Relationship Id="rId2" Type="http://schemas.microsoft.com/office/2011/relationships/chartColorStyle" Target="colors65.xml"/><Relationship Id="rId1" Type="http://schemas.microsoft.com/office/2011/relationships/chartStyle" Target="style6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9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'190-NORTE'!$V$5:$V$6</c:f>
              <c:strCache>
                <c:ptCount val="2"/>
                <c:pt idx="0">
                  <c:v>SI</c:v>
                </c:pt>
                <c:pt idx="1">
                  <c:v>No</c:v>
                </c:pt>
              </c:strCache>
            </c:strRef>
          </c:cat>
          <c:val>
            <c:numRef>
              <c:f>'190-NORTE'!$Y$5:$Y$6</c:f>
              <c:numCache>
                <c:formatCode>General</c:formatCode>
                <c:ptCount val="2"/>
                <c:pt idx="0">
                  <c:v>100</c:v>
                </c:pt>
                <c:pt idx="1">
                  <c:v>0</c:v>
                </c:pt>
              </c:numCache>
            </c:numRef>
          </c:val>
          <c:extLst>
            <c:ext xmlns:c16="http://schemas.microsoft.com/office/drawing/2014/chart" uri="{C3380CC4-5D6E-409C-BE32-E72D297353CC}">
              <c16:uniqueId val="{00000000-BED6-448B-A1EB-B2B7F177BEBA}"/>
            </c:ext>
          </c:extLst>
        </c:ser>
        <c:dLbls>
          <c:showLegendKey val="0"/>
          <c:showVal val="0"/>
          <c:showCatName val="0"/>
          <c:showSerName val="0"/>
          <c:showPercent val="0"/>
          <c:showBubbleSize val="0"/>
        </c:dLbls>
        <c:gapWidth val="100"/>
        <c:overlap val="-24"/>
        <c:axId val="496438856"/>
        <c:axId val="496434376"/>
      </c:barChart>
      <c:catAx>
        <c:axId val="496438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34376"/>
        <c:crosses val="autoZero"/>
        <c:auto val="1"/>
        <c:lblAlgn val="ctr"/>
        <c:lblOffset val="100"/>
        <c:noMultiLvlLbl val="0"/>
      </c:catAx>
      <c:valAx>
        <c:axId val="496434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38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07F-4488-B2DA-8C2D4F4F1A76}"/>
              </c:ext>
            </c:extLst>
          </c:dPt>
          <c:dPt>
            <c:idx val="1"/>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07F-4488-B2DA-8C2D4F4F1A76}"/>
              </c:ext>
            </c:extLst>
          </c:dPt>
          <c:dPt>
            <c:idx val="2"/>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907F-4488-B2DA-8C2D4F4F1A76}"/>
              </c:ext>
            </c:extLst>
          </c:dPt>
          <c:cat>
            <c:strRef>
              <c:f>('190-NORTE'!$V$9,'190-NORTE'!$V$16,'190-NORTE'!$V$27)</c:f>
              <c:strCache>
                <c:ptCount val="3"/>
                <c:pt idx="0">
                  <c:v>ESCUDO</c:v>
                </c:pt>
                <c:pt idx="1">
                  <c:v>LEMA</c:v>
                </c:pt>
                <c:pt idx="2">
                  <c:v>HISTORIA</c:v>
                </c:pt>
              </c:strCache>
            </c:strRef>
          </c:cat>
          <c:val>
            <c:numRef>
              <c:f>('190-NORTE'!$Y$9,'190-NORTE'!$Y$16,'190-NORTE'!$Y$27)</c:f>
              <c:numCache>
                <c:formatCode>General</c:formatCode>
                <c:ptCount val="3"/>
                <c:pt idx="0">
                  <c:v>89.5</c:v>
                </c:pt>
                <c:pt idx="1">
                  <c:v>73.7</c:v>
                </c:pt>
                <c:pt idx="2">
                  <c:v>50</c:v>
                </c:pt>
              </c:numCache>
            </c:numRef>
          </c:val>
          <c:extLst>
            <c:ext xmlns:c16="http://schemas.microsoft.com/office/drawing/2014/chart" uri="{C3380CC4-5D6E-409C-BE32-E72D297353CC}">
              <c16:uniqueId val="{00000000-B403-46A9-AC7C-8C5421FB8AF6}"/>
            </c:ext>
          </c:extLst>
        </c:ser>
        <c:dLbls>
          <c:showLegendKey val="0"/>
          <c:showVal val="0"/>
          <c:showCatName val="0"/>
          <c:showSerName val="0"/>
          <c:showPercent val="0"/>
          <c:showBubbleSize val="0"/>
        </c:dLbls>
        <c:gapWidth val="100"/>
        <c:overlap val="-24"/>
        <c:axId val="496439496"/>
        <c:axId val="496439816"/>
      </c:barChart>
      <c:catAx>
        <c:axId val="496439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39816"/>
        <c:crosses val="autoZero"/>
        <c:auto val="1"/>
        <c:lblAlgn val="ctr"/>
        <c:lblOffset val="100"/>
        <c:noMultiLvlLbl val="0"/>
      </c:catAx>
      <c:valAx>
        <c:axId val="496439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39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'190-NORTE'!$V$35:$V$36</c:f>
              <c:strCache>
                <c:ptCount val="2"/>
                <c:pt idx="0">
                  <c:v>SI</c:v>
                </c:pt>
                <c:pt idx="1">
                  <c:v>NO</c:v>
                </c:pt>
              </c:strCache>
            </c:strRef>
          </c:cat>
          <c:val>
            <c:numRef>
              <c:f>'190-NORTE'!$Y$35:$Y$36</c:f>
              <c:numCache>
                <c:formatCode>General</c:formatCode>
                <c:ptCount val="2"/>
                <c:pt idx="0">
                  <c:v>76.3</c:v>
                </c:pt>
                <c:pt idx="1">
                  <c:v>23.7</c:v>
                </c:pt>
              </c:numCache>
            </c:numRef>
          </c:val>
          <c:extLst>
            <c:ext xmlns:c16="http://schemas.microsoft.com/office/drawing/2014/chart" uri="{C3380CC4-5D6E-409C-BE32-E72D297353CC}">
              <c16:uniqueId val="{00000000-DC67-432C-BD7E-78462F94E75E}"/>
            </c:ext>
          </c:extLst>
        </c:ser>
        <c:dLbls>
          <c:showLegendKey val="0"/>
          <c:showVal val="0"/>
          <c:showCatName val="0"/>
          <c:showSerName val="0"/>
          <c:showPercent val="0"/>
          <c:showBubbleSize val="0"/>
        </c:dLbls>
        <c:gapWidth val="100"/>
        <c:overlap val="-24"/>
        <c:axId val="496448136"/>
        <c:axId val="496449096"/>
      </c:barChart>
      <c:catAx>
        <c:axId val="496448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49096"/>
        <c:crosses val="autoZero"/>
        <c:auto val="1"/>
        <c:lblAlgn val="ctr"/>
        <c:lblOffset val="100"/>
        <c:noMultiLvlLbl val="0"/>
      </c:catAx>
      <c:valAx>
        <c:axId val="496449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6448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'190-NORTE'!$AF$43:$AF$50</c:f>
              <c:strCache>
                <c:ptCount val="8"/>
                <c:pt idx="0">
                  <c:v>RESPOSABILIDAD</c:v>
                </c:pt>
                <c:pt idx="1">
                  <c:v>LEALTAD Y COMPROMISO</c:v>
                </c:pt>
                <c:pt idx="2">
                  <c:v>PROFESIONALISMO E INTEGRIDAD</c:v>
                </c:pt>
                <c:pt idx="3">
                  <c:v>TRANSPARENCIA Y RENDICIÓN DE CUENTAS</c:v>
                </c:pt>
                <c:pt idx="4">
                  <c:v>JUSTICIA</c:v>
                </c:pt>
                <c:pt idx="5">
                  <c:v>CONSCIENCIA ECOLOGICA</c:v>
                </c:pt>
                <c:pt idx="6">
                  <c:v>TOLERANCIA</c:v>
                </c:pt>
                <c:pt idx="7">
                  <c:v>EQUIDAD</c:v>
                </c:pt>
              </c:strCache>
            </c:strRef>
          </c:cat>
          <c:val>
            <c:numRef>
              <c:f>'190-NORTE'!$AG$43:$AG$50</c:f>
              <c:numCache>
                <c:formatCode>0</c:formatCode>
                <c:ptCount val="8"/>
                <c:pt idx="0">
                  <c:v>47.4</c:v>
                </c:pt>
                <c:pt idx="1">
                  <c:v>44.7</c:v>
                </c:pt>
                <c:pt idx="2">
                  <c:v>44.736842105263158</c:v>
                </c:pt>
                <c:pt idx="3">
                  <c:v>28.9</c:v>
                </c:pt>
                <c:pt idx="4">
                  <c:v>21.052631578947366</c:v>
                </c:pt>
                <c:pt idx="5">
                  <c:v>18.421052631578945</c:v>
                </c:pt>
                <c:pt idx="6">
                  <c:v>18.399999999999999</c:v>
                </c:pt>
                <c:pt idx="7">
                  <c:v>18.399999999999999</c:v>
                </c:pt>
              </c:numCache>
            </c:numRef>
          </c:val>
          <c:extLst>
            <c:ext xmlns:c16="http://schemas.microsoft.com/office/drawing/2014/chart" uri="{C3380CC4-5D6E-409C-BE32-E72D297353CC}">
              <c16:uniqueId val="{00000000-9869-416D-99DD-59D3AE8148B0}"/>
            </c:ext>
          </c:extLst>
        </c:ser>
        <c:dLbls>
          <c:showLegendKey val="0"/>
          <c:showVal val="0"/>
          <c:showCatName val="0"/>
          <c:showSerName val="0"/>
          <c:showPercent val="0"/>
          <c:showBubbleSize val="0"/>
        </c:dLbls>
        <c:gapWidth val="100"/>
        <c:overlap val="-24"/>
        <c:axId val="480293872"/>
        <c:axId val="480294832"/>
      </c:barChart>
      <c:catAx>
        <c:axId val="480293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94832"/>
        <c:crosses val="autoZero"/>
        <c:auto val="1"/>
        <c:lblAlgn val="ctr"/>
        <c:lblOffset val="100"/>
        <c:noMultiLvlLbl val="0"/>
      </c:catAx>
      <c:valAx>
        <c:axId val="480294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29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'190-NORTE'!$B$39:$B$42</c:f>
              <c:strCache>
                <c:ptCount val="4"/>
                <c:pt idx="0">
                  <c:v>EXCELENTE</c:v>
                </c:pt>
                <c:pt idx="1">
                  <c:v>BUENA</c:v>
                </c:pt>
                <c:pt idx="2">
                  <c:v>REGULAR</c:v>
                </c:pt>
                <c:pt idx="3">
                  <c:v>MALA</c:v>
                </c:pt>
              </c:strCache>
            </c:strRef>
          </c:cat>
          <c:val>
            <c:numRef>
              <c:f>'190-NORTE'!$E$39:$E$42</c:f>
              <c:numCache>
                <c:formatCode>0</c:formatCode>
                <c:ptCount val="4"/>
                <c:pt idx="0">
                  <c:v>10.526315789473683</c:v>
                </c:pt>
                <c:pt idx="1">
                  <c:v>65.789473684210535</c:v>
                </c:pt>
                <c:pt idx="2">
                  <c:v>15.789473684210526</c:v>
                </c:pt>
                <c:pt idx="3">
                  <c:v>7.8947368421052628</c:v>
                </c:pt>
              </c:numCache>
            </c:numRef>
          </c:val>
          <c:extLst>
            <c:ext xmlns:c16="http://schemas.microsoft.com/office/drawing/2014/chart" uri="{C3380CC4-5D6E-409C-BE32-E72D297353CC}">
              <c16:uniqueId val="{00000000-7280-46DF-B3B2-D2F178778403}"/>
            </c:ext>
          </c:extLst>
        </c:ser>
        <c:dLbls>
          <c:showLegendKey val="0"/>
          <c:showVal val="0"/>
          <c:showCatName val="0"/>
          <c:showSerName val="0"/>
          <c:showPercent val="0"/>
          <c:showBubbleSize val="0"/>
        </c:dLbls>
        <c:gapWidth val="100"/>
        <c:overlap val="-24"/>
        <c:axId val="366096752"/>
        <c:axId val="366098032"/>
      </c:barChart>
      <c:catAx>
        <c:axId val="366096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6098032"/>
        <c:crosses val="autoZero"/>
        <c:auto val="1"/>
        <c:lblAlgn val="ctr"/>
        <c:lblOffset val="100"/>
        <c:noMultiLvlLbl val="0"/>
      </c:catAx>
      <c:valAx>
        <c:axId val="36609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609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'190-NORTE'!$B$47:$B$49</c:f>
              <c:strCache>
                <c:ptCount val="3"/>
                <c:pt idx="0">
                  <c:v>EXCELENTE</c:v>
                </c:pt>
                <c:pt idx="1">
                  <c:v>BUENA</c:v>
                </c:pt>
                <c:pt idx="2">
                  <c:v>REGULAR</c:v>
                </c:pt>
              </c:strCache>
            </c:strRef>
          </c:cat>
          <c:val>
            <c:numRef>
              <c:f>'190-NORTE'!$E$47:$E$49</c:f>
              <c:numCache>
                <c:formatCode>0</c:formatCode>
                <c:ptCount val="3"/>
                <c:pt idx="0">
                  <c:v>15.789473684210526</c:v>
                </c:pt>
                <c:pt idx="1">
                  <c:v>71.05263157894737</c:v>
                </c:pt>
                <c:pt idx="2">
                  <c:v>13.157894736842104</c:v>
                </c:pt>
              </c:numCache>
            </c:numRef>
          </c:val>
          <c:extLst>
            <c:ext xmlns:c16="http://schemas.microsoft.com/office/drawing/2014/chart" uri="{C3380CC4-5D6E-409C-BE32-E72D297353CC}">
              <c16:uniqueId val="{00000000-E64B-4865-B0EC-37851A1A8C86}"/>
            </c:ext>
          </c:extLst>
        </c:ser>
        <c:dLbls>
          <c:showLegendKey val="0"/>
          <c:showVal val="0"/>
          <c:showCatName val="0"/>
          <c:showSerName val="0"/>
          <c:showPercent val="0"/>
          <c:showBubbleSize val="0"/>
        </c:dLbls>
        <c:gapWidth val="100"/>
        <c:overlap val="-24"/>
        <c:axId val="481294320"/>
        <c:axId val="481294000"/>
      </c:barChart>
      <c:catAx>
        <c:axId val="481294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1294000"/>
        <c:crosses val="autoZero"/>
        <c:auto val="1"/>
        <c:lblAlgn val="ctr"/>
        <c:lblOffset val="100"/>
        <c:noMultiLvlLbl val="0"/>
      </c:catAx>
      <c:valAx>
        <c:axId val="481294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129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'190-NORTE'!$B$54:$B$56</c:f>
              <c:strCache>
                <c:ptCount val="3"/>
                <c:pt idx="0">
                  <c:v>ALTO</c:v>
                </c:pt>
                <c:pt idx="1">
                  <c:v>MEDIO</c:v>
                </c:pt>
                <c:pt idx="2">
                  <c:v>BAJO</c:v>
                </c:pt>
              </c:strCache>
            </c:strRef>
          </c:cat>
          <c:val>
            <c:numRef>
              <c:f>'190-NORTE'!$E$54:$E$56</c:f>
              <c:numCache>
                <c:formatCode>0</c:formatCode>
                <c:ptCount val="3"/>
                <c:pt idx="0">
                  <c:v>10.526315789473683</c:v>
                </c:pt>
                <c:pt idx="1">
                  <c:v>42.105263157894733</c:v>
                </c:pt>
                <c:pt idx="2">
                  <c:v>47.368421052631575</c:v>
                </c:pt>
              </c:numCache>
            </c:numRef>
          </c:val>
          <c:extLst>
            <c:ext xmlns:c16="http://schemas.microsoft.com/office/drawing/2014/chart" uri="{C3380CC4-5D6E-409C-BE32-E72D297353CC}">
              <c16:uniqueId val="{00000000-BB46-4F61-AABA-D7A6E4B79956}"/>
            </c:ext>
          </c:extLst>
        </c:ser>
        <c:dLbls>
          <c:showLegendKey val="0"/>
          <c:showVal val="0"/>
          <c:showCatName val="0"/>
          <c:showSerName val="0"/>
          <c:showPercent val="0"/>
          <c:showBubbleSize val="0"/>
        </c:dLbls>
        <c:gapWidth val="100"/>
        <c:overlap val="-24"/>
        <c:axId val="478937136"/>
        <c:axId val="478937456"/>
      </c:barChart>
      <c:catAx>
        <c:axId val="478937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8937456"/>
        <c:crosses val="autoZero"/>
        <c:auto val="1"/>
        <c:lblAlgn val="ctr"/>
        <c:lblOffset val="100"/>
        <c:noMultiLvlLbl val="0"/>
      </c:catAx>
      <c:valAx>
        <c:axId val="478937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893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'190-NORTE'!$B$61:$B$64</c:f>
              <c:strCache>
                <c:ptCount val="4"/>
                <c:pt idx="0">
                  <c:v>EXCELENTE</c:v>
                </c:pt>
                <c:pt idx="1">
                  <c:v>REGULAR</c:v>
                </c:pt>
                <c:pt idx="2">
                  <c:v>BUENA</c:v>
                </c:pt>
                <c:pt idx="3">
                  <c:v>MALO</c:v>
                </c:pt>
              </c:strCache>
            </c:strRef>
          </c:cat>
          <c:val>
            <c:numRef>
              <c:f>'190-NORTE'!$E$61:$E$64</c:f>
              <c:numCache>
                <c:formatCode>0</c:formatCode>
                <c:ptCount val="4"/>
                <c:pt idx="0">
                  <c:v>7.8947368421052628</c:v>
                </c:pt>
                <c:pt idx="1">
                  <c:v>23.684210526315788</c:v>
                </c:pt>
                <c:pt idx="2">
                  <c:v>65.789473684210535</c:v>
                </c:pt>
                <c:pt idx="3">
                  <c:v>2.6315789473684208</c:v>
                </c:pt>
              </c:numCache>
            </c:numRef>
          </c:val>
          <c:extLst>
            <c:ext xmlns:c16="http://schemas.microsoft.com/office/drawing/2014/chart" uri="{C3380CC4-5D6E-409C-BE32-E72D297353CC}">
              <c16:uniqueId val="{00000000-6DC5-49D6-A6A4-F0ED7B42A199}"/>
            </c:ext>
          </c:extLst>
        </c:ser>
        <c:dLbls>
          <c:showLegendKey val="0"/>
          <c:showVal val="0"/>
          <c:showCatName val="0"/>
          <c:showSerName val="0"/>
          <c:showPercent val="0"/>
          <c:showBubbleSize val="0"/>
        </c:dLbls>
        <c:gapWidth val="100"/>
        <c:overlap val="-24"/>
        <c:axId val="478919600"/>
        <c:axId val="366923824"/>
      </c:barChart>
      <c:catAx>
        <c:axId val="478919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6923824"/>
        <c:crosses val="autoZero"/>
        <c:auto val="1"/>
        <c:lblAlgn val="ctr"/>
        <c:lblOffset val="100"/>
        <c:noMultiLvlLbl val="0"/>
      </c:catAx>
      <c:valAx>
        <c:axId val="366923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8919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'190-NORTE'!$B$69:$B$71</c:f>
              <c:strCache>
                <c:ptCount val="3"/>
                <c:pt idx="0">
                  <c:v>EXCELENTE</c:v>
                </c:pt>
                <c:pt idx="1">
                  <c:v>BUENA</c:v>
                </c:pt>
                <c:pt idx="2">
                  <c:v>REGULAR</c:v>
                </c:pt>
              </c:strCache>
            </c:strRef>
          </c:cat>
          <c:val>
            <c:numRef>
              <c:f>'190-NORTE'!$E$69:$E$71</c:f>
              <c:numCache>
                <c:formatCode>0</c:formatCode>
                <c:ptCount val="3"/>
                <c:pt idx="0">
                  <c:v>13.157894736842104</c:v>
                </c:pt>
                <c:pt idx="1">
                  <c:v>73.68421052631578</c:v>
                </c:pt>
                <c:pt idx="2">
                  <c:v>13.157894736842104</c:v>
                </c:pt>
              </c:numCache>
            </c:numRef>
          </c:val>
          <c:extLst>
            <c:ext xmlns:c16="http://schemas.microsoft.com/office/drawing/2014/chart" uri="{C3380CC4-5D6E-409C-BE32-E72D297353CC}">
              <c16:uniqueId val="{00000000-1ADC-45DA-A6F8-E3F7B9FE52CD}"/>
            </c:ext>
          </c:extLst>
        </c:ser>
        <c:dLbls>
          <c:showLegendKey val="0"/>
          <c:showVal val="0"/>
          <c:showCatName val="0"/>
          <c:showSerName val="0"/>
          <c:showPercent val="0"/>
          <c:showBubbleSize val="0"/>
        </c:dLbls>
        <c:gapWidth val="100"/>
        <c:overlap val="-24"/>
        <c:axId val="492671672"/>
        <c:axId val="492671992"/>
      </c:barChart>
      <c:catAx>
        <c:axId val="492671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2671992"/>
        <c:crosses val="autoZero"/>
        <c:auto val="1"/>
        <c:lblAlgn val="ctr"/>
        <c:lblOffset val="100"/>
        <c:noMultiLvlLbl val="0"/>
      </c:catAx>
      <c:valAx>
        <c:axId val="492671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2671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'190-NORTE'!$B$76:$B$78</c:f>
              <c:strCache>
                <c:ptCount val="3"/>
                <c:pt idx="0">
                  <c:v>EXCELENTE</c:v>
                </c:pt>
                <c:pt idx="1">
                  <c:v>BUENA</c:v>
                </c:pt>
                <c:pt idx="2">
                  <c:v>REGULAR</c:v>
                </c:pt>
              </c:strCache>
            </c:strRef>
          </c:cat>
          <c:val>
            <c:numRef>
              <c:f>'190-NORTE'!$E$76:$E$78</c:f>
              <c:numCache>
                <c:formatCode>0</c:formatCode>
                <c:ptCount val="3"/>
                <c:pt idx="0">
                  <c:v>13.157894736842104</c:v>
                </c:pt>
                <c:pt idx="1">
                  <c:v>65.789473684210535</c:v>
                </c:pt>
                <c:pt idx="2">
                  <c:v>21.052631578947366</c:v>
                </c:pt>
              </c:numCache>
            </c:numRef>
          </c:val>
          <c:extLst>
            <c:ext xmlns:c16="http://schemas.microsoft.com/office/drawing/2014/chart" uri="{C3380CC4-5D6E-409C-BE32-E72D297353CC}">
              <c16:uniqueId val="{00000000-94C5-4D18-BBEA-0D9AF5DEFFA2}"/>
            </c:ext>
          </c:extLst>
        </c:ser>
        <c:dLbls>
          <c:showLegendKey val="0"/>
          <c:showVal val="0"/>
          <c:showCatName val="0"/>
          <c:showSerName val="0"/>
          <c:showPercent val="0"/>
          <c:showBubbleSize val="0"/>
        </c:dLbls>
        <c:gapWidth val="100"/>
        <c:overlap val="-24"/>
        <c:axId val="433234296"/>
        <c:axId val="433238776"/>
      </c:barChart>
      <c:catAx>
        <c:axId val="433234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38776"/>
        <c:crosses val="autoZero"/>
        <c:auto val="1"/>
        <c:lblAlgn val="ctr"/>
        <c:lblOffset val="100"/>
        <c:noMultiLvlLbl val="0"/>
      </c:catAx>
      <c:valAx>
        <c:axId val="433238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34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NIVEL MEDIA SUPERIOR</a:t>
            </a:r>
          </a:p>
        </c:rich>
      </c:tx>
      <c:layout>
        <c:manualLayout>
          <c:xMode val="edge"/>
          <c:yMode val="edge"/>
          <c:x val="0.12795712619926522"/>
          <c:y val="2.3840712503158425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'190-NORTE'!$B$83:$B$85</c:f>
              <c:strCache>
                <c:ptCount val="3"/>
                <c:pt idx="0">
                  <c:v>EXCELENTE</c:v>
                </c:pt>
                <c:pt idx="1">
                  <c:v>BUENA</c:v>
                </c:pt>
                <c:pt idx="2">
                  <c:v>REGULAR</c:v>
                </c:pt>
              </c:strCache>
            </c:strRef>
          </c:cat>
          <c:val>
            <c:numRef>
              <c:f>'190-NORTE'!$E$83:$E$85</c:f>
              <c:numCache>
                <c:formatCode>0</c:formatCode>
                <c:ptCount val="3"/>
                <c:pt idx="0">
                  <c:v>15.789473684210526</c:v>
                </c:pt>
                <c:pt idx="1">
                  <c:v>60.526315789473685</c:v>
                </c:pt>
                <c:pt idx="2">
                  <c:v>23.684210526315788</c:v>
                </c:pt>
              </c:numCache>
            </c:numRef>
          </c:val>
          <c:extLst>
            <c:ext xmlns:c16="http://schemas.microsoft.com/office/drawing/2014/chart" uri="{C3380CC4-5D6E-409C-BE32-E72D297353CC}">
              <c16:uniqueId val="{00000000-C594-4D65-B8A1-CB8091524650}"/>
            </c:ext>
          </c:extLst>
        </c:ser>
        <c:dLbls>
          <c:showLegendKey val="0"/>
          <c:showVal val="0"/>
          <c:showCatName val="0"/>
          <c:showSerName val="0"/>
          <c:showPercent val="0"/>
          <c:showBubbleSize val="0"/>
        </c:dLbls>
        <c:gapWidth val="100"/>
        <c:overlap val="-24"/>
        <c:axId val="433248376"/>
        <c:axId val="433246456"/>
      </c:barChart>
      <c:catAx>
        <c:axId val="433248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46456"/>
        <c:crosses val="autoZero"/>
        <c:auto val="1"/>
        <c:lblAlgn val="ctr"/>
        <c:lblOffset val="100"/>
        <c:noMultiLvlLbl val="0"/>
      </c:catAx>
      <c:valAx>
        <c:axId val="433246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48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'190-NORTE'!$B$90:$B$92</c:f>
              <c:strCache>
                <c:ptCount val="3"/>
                <c:pt idx="0">
                  <c:v>EXCELENTE</c:v>
                </c:pt>
                <c:pt idx="1">
                  <c:v>BUENA</c:v>
                </c:pt>
                <c:pt idx="2">
                  <c:v>REGULAR</c:v>
                </c:pt>
              </c:strCache>
            </c:strRef>
          </c:cat>
          <c:val>
            <c:numRef>
              <c:f>'190-NORTE'!$E$90:$E$92</c:f>
              <c:numCache>
                <c:formatCode>0</c:formatCode>
                <c:ptCount val="3"/>
                <c:pt idx="0">
                  <c:v>7.8947368421052628</c:v>
                </c:pt>
                <c:pt idx="1">
                  <c:v>65.789473684210535</c:v>
                </c:pt>
                <c:pt idx="2">
                  <c:v>26.315789473684209</c:v>
                </c:pt>
              </c:numCache>
            </c:numRef>
          </c:val>
          <c:extLst>
            <c:ext xmlns:c16="http://schemas.microsoft.com/office/drawing/2014/chart" uri="{C3380CC4-5D6E-409C-BE32-E72D297353CC}">
              <c16:uniqueId val="{00000000-7A51-45A9-8687-A84B55A21DB3}"/>
            </c:ext>
          </c:extLst>
        </c:ser>
        <c:dLbls>
          <c:showLegendKey val="0"/>
          <c:showVal val="0"/>
          <c:showCatName val="0"/>
          <c:showSerName val="0"/>
          <c:showPercent val="0"/>
          <c:showBubbleSize val="0"/>
        </c:dLbls>
        <c:gapWidth val="100"/>
        <c:overlap val="-24"/>
        <c:axId val="492679672"/>
        <c:axId val="492677752"/>
      </c:barChart>
      <c:catAx>
        <c:axId val="49267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2677752"/>
        <c:crosses val="autoZero"/>
        <c:auto val="1"/>
        <c:lblAlgn val="ctr"/>
        <c:lblOffset val="100"/>
        <c:noMultiLvlLbl val="0"/>
      </c:catAx>
      <c:valAx>
        <c:axId val="492677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2679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'190-NORTE'!$B$97:$B$98</c:f>
              <c:strCache>
                <c:ptCount val="2"/>
                <c:pt idx="0">
                  <c:v>SI</c:v>
                </c:pt>
                <c:pt idx="1">
                  <c:v>NO</c:v>
                </c:pt>
              </c:strCache>
            </c:strRef>
          </c:cat>
          <c:val>
            <c:numRef>
              <c:f>'190-NORTE'!$E$97:$E$98</c:f>
              <c:numCache>
                <c:formatCode>0</c:formatCode>
                <c:ptCount val="2"/>
                <c:pt idx="0">
                  <c:v>94.73684210526315</c:v>
                </c:pt>
                <c:pt idx="1">
                  <c:v>5.2631578947368416</c:v>
                </c:pt>
              </c:numCache>
            </c:numRef>
          </c:val>
          <c:extLst>
            <c:ext xmlns:c16="http://schemas.microsoft.com/office/drawing/2014/chart" uri="{C3380CC4-5D6E-409C-BE32-E72D297353CC}">
              <c16:uniqueId val="{00000000-7BC6-497C-8930-A67DE423C58B}"/>
            </c:ext>
          </c:extLst>
        </c:ser>
        <c:dLbls>
          <c:showLegendKey val="0"/>
          <c:showVal val="0"/>
          <c:showCatName val="0"/>
          <c:showSerName val="0"/>
          <c:showPercent val="0"/>
          <c:showBubbleSize val="0"/>
        </c:dLbls>
        <c:gapWidth val="100"/>
        <c:overlap val="-24"/>
        <c:axId val="492686392"/>
        <c:axId val="478941936"/>
      </c:barChart>
      <c:catAx>
        <c:axId val="492686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8941936"/>
        <c:crosses val="autoZero"/>
        <c:auto val="1"/>
        <c:lblAlgn val="ctr"/>
        <c:lblOffset val="100"/>
        <c:noMultiLvlLbl val="0"/>
      </c:catAx>
      <c:valAx>
        <c:axId val="478941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2686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'190-NORTE'!$B$103:$B$104</c:f>
              <c:strCache>
                <c:ptCount val="2"/>
                <c:pt idx="0">
                  <c:v>SI</c:v>
                </c:pt>
                <c:pt idx="1">
                  <c:v>NO</c:v>
                </c:pt>
              </c:strCache>
            </c:strRef>
          </c:cat>
          <c:val>
            <c:numRef>
              <c:f>'190-NORTE'!$E$103:$E$104</c:f>
              <c:numCache>
                <c:formatCode>0</c:formatCode>
                <c:ptCount val="2"/>
                <c:pt idx="0">
                  <c:v>78.94736842105263</c:v>
                </c:pt>
                <c:pt idx="1">
                  <c:v>21.052631578947366</c:v>
                </c:pt>
              </c:numCache>
            </c:numRef>
          </c:val>
          <c:extLst>
            <c:ext xmlns:c16="http://schemas.microsoft.com/office/drawing/2014/chart" uri="{C3380CC4-5D6E-409C-BE32-E72D297353CC}">
              <c16:uniqueId val="{00000000-1C03-4D06-ADA9-739AEE652D65}"/>
            </c:ext>
          </c:extLst>
        </c:ser>
        <c:dLbls>
          <c:showLegendKey val="0"/>
          <c:showVal val="0"/>
          <c:showCatName val="0"/>
          <c:showSerName val="0"/>
          <c:showPercent val="0"/>
          <c:showBubbleSize val="0"/>
        </c:dLbls>
        <c:gapWidth val="100"/>
        <c:overlap val="-24"/>
        <c:axId val="478601008"/>
        <c:axId val="478601648"/>
      </c:barChart>
      <c:catAx>
        <c:axId val="478601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8601648"/>
        <c:crosses val="autoZero"/>
        <c:auto val="1"/>
        <c:lblAlgn val="ctr"/>
        <c:lblOffset val="100"/>
        <c:noMultiLvlLbl val="0"/>
      </c:catAx>
      <c:valAx>
        <c:axId val="478601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8601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'190-NORTE'!$B$109:$B$111</c:f>
              <c:strCache>
                <c:ptCount val="3"/>
                <c:pt idx="0">
                  <c:v>SIEMPRE</c:v>
                </c:pt>
                <c:pt idx="1">
                  <c:v>ALGUNAS VECES</c:v>
                </c:pt>
                <c:pt idx="2">
                  <c:v>NUNCA</c:v>
                </c:pt>
              </c:strCache>
            </c:strRef>
          </c:cat>
          <c:val>
            <c:numRef>
              <c:f>'190-NORTE'!$E$109:$E$111</c:f>
              <c:numCache>
                <c:formatCode>0</c:formatCode>
                <c:ptCount val="3"/>
                <c:pt idx="0">
                  <c:v>45.833333333333329</c:v>
                </c:pt>
                <c:pt idx="1">
                  <c:v>50</c:v>
                </c:pt>
                <c:pt idx="2">
                  <c:v>4.1666666666666661</c:v>
                </c:pt>
              </c:numCache>
            </c:numRef>
          </c:val>
          <c:extLst>
            <c:ext xmlns:c16="http://schemas.microsoft.com/office/drawing/2014/chart" uri="{C3380CC4-5D6E-409C-BE32-E72D297353CC}">
              <c16:uniqueId val="{00000000-E98E-461A-8BA1-AEA7FCABC8AE}"/>
            </c:ext>
          </c:extLst>
        </c:ser>
        <c:dLbls>
          <c:showLegendKey val="0"/>
          <c:showVal val="0"/>
          <c:showCatName val="0"/>
          <c:showSerName val="0"/>
          <c:showPercent val="0"/>
          <c:showBubbleSize val="0"/>
        </c:dLbls>
        <c:gapWidth val="100"/>
        <c:overlap val="-24"/>
        <c:axId val="578512208"/>
        <c:axId val="578515088"/>
      </c:barChart>
      <c:catAx>
        <c:axId val="578512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15088"/>
        <c:crosses val="autoZero"/>
        <c:auto val="1"/>
        <c:lblAlgn val="ctr"/>
        <c:lblOffset val="100"/>
        <c:noMultiLvlLbl val="0"/>
      </c:catAx>
      <c:valAx>
        <c:axId val="578515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12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'190-NORTE'!$B$118:$B$120</c:f>
              <c:strCache>
                <c:ptCount val="3"/>
                <c:pt idx="0">
                  <c:v>SIEMPRE</c:v>
                </c:pt>
                <c:pt idx="1">
                  <c:v>ALGUNAS VECES</c:v>
                </c:pt>
                <c:pt idx="2">
                  <c:v>NUNCA</c:v>
                </c:pt>
              </c:strCache>
            </c:strRef>
          </c:cat>
          <c:val>
            <c:numRef>
              <c:f>'190-NORTE'!$E$118:$E$120</c:f>
              <c:numCache>
                <c:formatCode>0</c:formatCode>
                <c:ptCount val="3"/>
                <c:pt idx="0">
                  <c:v>41.666666666666671</c:v>
                </c:pt>
                <c:pt idx="1">
                  <c:v>54.166666666666664</c:v>
                </c:pt>
                <c:pt idx="2">
                  <c:v>4.1666666666666661</c:v>
                </c:pt>
              </c:numCache>
            </c:numRef>
          </c:val>
          <c:extLst>
            <c:ext xmlns:c16="http://schemas.microsoft.com/office/drawing/2014/chart" uri="{C3380CC4-5D6E-409C-BE32-E72D297353CC}">
              <c16:uniqueId val="{00000000-DF0E-4F65-87DD-FE099B557ED6}"/>
            </c:ext>
          </c:extLst>
        </c:ser>
        <c:dLbls>
          <c:showLegendKey val="0"/>
          <c:showVal val="0"/>
          <c:showCatName val="0"/>
          <c:showSerName val="0"/>
          <c:showPercent val="0"/>
          <c:showBubbleSize val="0"/>
        </c:dLbls>
        <c:gapWidth val="100"/>
        <c:overlap val="-24"/>
        <c:axId val="565748656"/>
        <c:axId val="565747376"/>
      </c:barChart>
      <c:catAx>
        <c:axId val="565748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5747376"/>
        <c:crosses val="autoZero"/>
        <c:auto val="1"/>
        <c:lblAlgn val="ctr"/>
        <c:lblOffset val="100"/>
        <c:noMultiLvlLbl val="0"/>
      </c:catAx>
      <c:valAx>
        <c:axId val="565747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574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'190-NORTE'!$B$127:$B$128</c:f>
              <c:strCache>
                <c:ptCount val="2"/>
                <c:pt idx="0">
                  <c:v>BUENAS</c:v>
                </c:pt>
                <c:pt idx="1">
                  <c:v>MALA</c:v>
                </c:pt>
              </c:strCache>
            </c:strRef>
          </c:cat>
          <c:val>
            <c:numRef>
              <c:f>'190-NORTE'!$E$127:$E$128</c:f>
              <c:numCache>
                <c:formatCode>0</c:formatCode>
                <c:ptCount val="2"/>
                <c:pt idx="0">
                  <c:v>100</c:v>
                </c:pt>
                <c:pt idx="1">
                  <c:v>0</c:v>
                </c:pt>
              </c:numCache>
            </c:numRef>
          </c:val>
          <c:extLst>
            <c:ext xmlns:c16="http://schemas.microsoft.com/office/drawing/2014/chart" uri="{C3380CC4-5D6E-409C-BE32-E72D297353CC}">
              <c16:uniqueId val="{00000000-AD85-4DCF-AAD0-026BD290A581}"/>
            </c:ext>
          </c:extLst>
        </c:ser>
        <c:dLbls>
          <c:showLegendKey val="0"/>
          <c:showVal val="0"/>
          <c:showCatName val="0"/>
          <c:showSerName val="0"/>
          <c:showPercent val="0"/>
          <c:showBubbleSize val="0"/>
        </c:dLbls>
        <c:gapWidth val="100"/>
        <c:overlap val="-24"/>
        <c:axId val="578519568"/>
        <c:axId val="578519248"/>
      </c:barChart>
      <c:catAx>
        <c:axId val="578519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19248"/>
        <c:crosses val="autoZero"/>
        <c:auto val="1"/>
        <c:lblAlgn val="ctr"/>
        <c:lblOffset val="100"/>
        <c:noMultiLvlLbl val="0"/>
      </c:catAx>
      <c:valAx>
        <c:axId val="578519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19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'190-NORTE'!$B$134:$B$136</c:f>
              <c:strCache>
                <c:ptCount val="3"/>
                <c:pt idx="0">
                  <c:v>SIEMPRE</c:v>
                </c:pt>
                <c:pt idx="1">
                  <c:v>ALGUNAS VECES</c:v>
                </c:pt>
                <c:pt idx="2">
                  <c:v>NUNCA</c:v>
                </c:pt>
              </c:strCache>
            </c:strRef>
          </c:cat>
          <c:val>
            <c:numRef>
              <c:f>'190-NORTE'!$E$134:$E$136</c:f>
              <c:numCache>
                <c:formatCode>0</c:formatCode>
                <c:ptCount val="3"/>
                <c:pt idx="0">
                  <c:v>66.666666666666657</c:v>
                </c:pt>
                <c:pt idx="1">
                  <c:v>25</c:v>
                </c:pt>
                <c:pt idx="2">
                  <c:v>8.3333333333333321</c:v>
                </c:pt>
              </c:numCache>
            </c:numRef>
          </c:val>
          <c:extLst>
            <c:ext xmlns:c16="http://schemas.microsoft.com/office/drawing/2014/chart" uri="{C3380CC4-5D6E-409C-BE32-E72D297353CC}">
              <c16:uniqueId val="{00000000-D14D-447B-955E-A80A5012EBF9}"/>
            </c:ext>
          </c:extLst>
        </c:ser>
        <c:dLbls>
          <c:showLegendKey val="0"/>
          <c:showVal val="0"/>
          <c:showCatName val="0"/>
          <c:showSerName val="0"/>
          <c:showPercent val="0"/>
          <c:showBubbleSize val="0"/>
        </c:dLbls>
        <c:gapWidth val="100"/>
        <c:overlap val="-24"/>
        <c:axId val="497801912"/>
        <c:axId val="497804792"/>
      </c:barChart>
      <c:catAx>
        <c:axId val="497801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804792"/>
        <c:crosses val="autoZero"/>
        <c:auto val="1"/>
        <c:lblAlgn val="ctr"/>
        <c:lblOffset val="100"/>
        <c:noMultiLvlLbl val="0"/>
      </c:catAx>
      <c:valAx>
        <c:axId val="497804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801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'190-NORTE'!$B$143:$B$144</c:f>
              <c:strCache>
                <c:ptCount val="2"/>
                <c:pt idx="0">
                  <c:v>SIEMPRE</c:v>
                </c:pt>
                <c:pt idx="1">
                  <c:v>ALGUNAS VECES</c:v>
                </c:pt>
              </c:strCache>
            </c:strRef>
          </c:cat>
          <c:val>
            <c:numRef>
              <c:f>'190-NORTE'!$E$143:$E$144</c:f>
              <c:numCache>
                <c:formatCode>0</c:formatCode>
                <c:ptCount val="2"/>
                <c:pt idx="0">
                  <c:v>75</c:v>
                </c:pt>
                <c:pt idx="1">
                  <c:v>25</c:v>
                </c:pt>
              </c:numCache>
            </c:numRef>
          </c:val>
          <c:extLst>
            <c:ext xmlns:c16="http://schemas.microsoft.com/office/drawing/2014/chart" uri="{C3380CC4-5D6E-409C-BE32-E72D297353CC}">
              <c16:uniqueId val="{00000000-361B-40E5-891E-173BC54A8962}"/>
            </c:ext>
          </c:extLst>
        </c:ser>
        <c:dLbls>
          <c:showLegendKey val="0"/>
          <c:showVal val="0"/>
          <c:showCatName val="0"/>
          <c:showSerName val="0"/>
          <c:showPercent val="0"/>
          <c:showBubbleSize val="0"/>
        </c:dLbls>
        <c:gapWidth val="100"/>
        <c:overlap val="-24"/>
        <c:axId val="492685432"/>
        <c:axId val="492684792"/>
      </c:barChart>
      <c:catAx>
        <c:axId val="492685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2684792"/>
        <c:crosses val="autoZero"/>
        <c:auto val="1"/>
        <c:lblAlgn val="ctr"/>
        <c:lblOffset val="100"/>
        <c:noMultiLvlLbl val="0"/>
      </c:catAx>
      <c:valAx>
        <c:axId val="492684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2685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'190-NORTE'!$B$151:$B$153</c:f>
              <c:strCache>
                <c:ptCount val="3"/>
                <c:pt idx="0">
                  <c:v>SIEMPRE</c:v>
                </c:pt>
                <c:pt idx="1">
                  <c:v>ALGUNAS VECES</c:v>
                </c:pt>
                <c:pt idx="2">
                  <c:v>NO APLICA</c:v>
                </c:pt>
              </c:strCache>
            </c:strRef>
          </c:cat>
          <c:val>
            <c:numRef>
              <c:f>'190-NORTE'!$E$151:$E$153</c:f>
              <c:numCache>
                <c:formatCode>0</c:formatCode>
                <c:ptCount val="3"/>
                <c:pt idx="0">
                  <c:v>58.333333333333336</c:v>
                </c:pt>
                <c:pt idx="1">
                  <c:v>25</c:v>
                </c:pt>
                <c:pt idx="2">
                  <c:v>16.666666666666664</c:v>
                </c:pt>
              </c:numCache>
            </c:numRef>
          </c:val>
          <c:extLst>
            <c:ext xmlns:c16="http://schemas.microsoft.com/office/drawing/2014/chart" uri="{C3380CC4-5D6E-409C-BE32-E72D297353CC}">
              <c16:uniqueId val="{00000000-C982-4A73-9C0E-2D1E8359C254}"/>
            </c:ext>
          </c:extLst>
        </c:ser>
        <c:dLbls>
          <c:showLegendKey val="0"/>
          <c:showVal val="0"/>
          <c:showCatName val="0"/>
          <c:showSerName val="0"/>
          <c:showPercent val="0"/>
          <c:showBubbleSize val="0"/>
        </c:dLbls>
        <c:gapWidth val="100"/>
        <c:overlap val="-24"/>
        <c:axId val="497797432"/>
        <c:axId val="497799352"/>
      </c:barChart>
      <c:catAx>
        <c:axId val="497797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799352"/>
        <c:crosses val="autoZero"/>
        <c:auto val="1"/>
        <c:lblAlgn val="ctr"/>
        <c:lblOffset val="100"/>
        <c:noMultiLvlLbl val="0"/>
      </c:catAx>
      <c:valAx>
        <c:axId val="497799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797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MATERIAL P/ REALIZAR TUS FUNCIONES – 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'190-NORTE'!$B$160:$B$161</c:f>
              <c:strCache>
                <c:ptCount val="2"/>
                <c:pt idx="0">
                  <c:v>SIEMPRE</c:v>
                </c:pt>
                <c:pt idx="1">
                  <c:v>ALGUNAS VECES</c:v>
                </c:pt>
              </c:strCache>
            </c:strRef>
          </c:cat>
          <c:val>
            <c:numRef>
              <c:f>'190-NORTE'!$E$160:$E$161</c:f>
              <c:numCache>
                <c:formatCode>0</c:formatCode>
                <c:ptCount val="2"/>
                <c:pt idx="0">
                  <c:v>50</c:v>
                </c:pt>
                <c:pt idx="1">
                  <c:v>50</c:v>
                </c:pt>
              </c:numCache>
            </c:numRef>
          </c:val>
          <c:extLst>
            <c:ext xmlns:c16="http://schemas.microsoft.com/office/drawing/2014/chart" uri="{C3380CC4-5D6E-409C-BE32-E72D297353CC}">
              <c16:uniqueId val="{00000000-9FDB-42A3-B59B-43C4900FD016}"/>
            </c:ext>
          </c:extLst>
        </c:ser>
        <c:dLbls>
          <c:showLegendKey val="0"/>
          <c:showVal val="0"/>
          <c:showCatName val="0"/>
          <c:showSerName val="0"/>
          <c:showPercent val="0"/>
          <c:showBubbleSize val="0"/>
        </c:dLbls>
        <c:gapWidth val="100"/>
        <c:overlap val="-24"/>
        <c:axId val="478918640"/>
        <c:axId val="478920240"/>
      </c:barChart>
      <c:catAx>
        <c:axId val="478918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8920240"/>
        <c:crosses val="autoZero"/>
        <c:auto val="1"/>
        <c:lblAlgn val="ctr"/>
        <c:lblOffset val="100"/>
        <c:noMultiLvlLbl val="0"/>
      </c:catAx>
      <c:valAx>
        <c:axId val="478920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8918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'190-NORTE'!$B$168:$B$169</c:f>
              <c:strCache>
                <c:ptCount val="2"/>
                <c:pt idx="0">
                  <c:v>SIEMPRE</c:v>
                </c:pt>
                <c:pt idx="1">
                  <c:v>ALGUNAS VECES</c:v>
                </c:pt>
              </c:strCache>
            </c:strRef>
          </c:cat>
          <c:val>
            <c:numRef>
              <c:f>'190-NORTE'!$E$168:$E$169</c:f>
              <c:numCache>
                <c:formatCode>0</c:formatCode>
                <c:ptCount val="2"/>
                <c:pt idx="0">
                  <c:v>50</c:v>
                </c:pt>
                <c:pt idx="1">
                  <c:v>50</c:v>
                </c:pt>
              </c:numCache>
            </c:numRef>
          </c:val>
          <c:extLst>
            <c:ext xmlns:c16="http://schemas.microsoft.com/office/drawing/2014/chart" uri="{C3380CC4-5D6E-409C-BE32-E72D297353CC}">
              <c16:uniqueId val="{00000000-A853-43E4-AAC7-71591D016D3E}"/>
            </c:ext>
          </c:extLst>
        </c:ser>
        <c:dLbls>
          <c:showLegendKey val="0"/>
          <c:showVal val="0"/>
          <c:showCatName val="0"/>
          <c:showSerName val="0"/>
          <c:showPercent val="0"/>
          <c:showBubbleSize val="0"/>
        </c:dLbls>
        <c:gapWidth val="100"/>
        <c:overlap val="-24"/>
        <c:axId val="433247416"/>
        <c:axId val="433244536"/>
      </c:barChart>
      <c:catAx>
        <c:axId val="433247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44536"/>
        <c:crosses val="autoZero"/>
        <c:auto val="1"/>
        <c:lblAlgn val="ctr"/>
        <c:lblOffset val="100"/>
        <c:noMultiLvlLbl val="0"/>
      </c:catAx>
      <c:valAx>
        <c:axId val="433244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47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'190-NORTE'!$B$176:$B$178</c:f>
              <c:strCache>
                <c:ptCount val="3"/>
                <c:pt idx="0">
                  <c:v>EXCELENTE</c:v>
                </c:pt>
                <c:pt idx="1">
                  <c:v>BUENAS</c:v>
                </c:pt>
                <c:pt idx="2">
                  <c:v>MALAS</c:v>
                </c:pt>
              </c:strCache>
            </c:strRef>
          </c:cat>
          <c:val>
            <c:numRef>
              <c:f>'190-NORTE'!$E$176:$E$178</c:f>
              <c:numCache>
                <c:formatCode>0</c:formatCode>
                <c:ptCount val="3"/>
                <c:pt idx="0">
                  <c:v>13.157894736842104</c:v>
                </c:pt>
                <c:pt idx="1">
                  <c:v>84.210526315789465</c:v>
                </c:pt>
                <c:pt idx="2">
                  <c:v>2.6315789473684208</c:v>
                </c:pt>
              </c:numCache>
            </c:numRef>
          </c:val>
          <c:extLst>
            <c:ext xmlns:c16="http://schemas.microsoft.com/office/drawing/2014/chart" uri="{C3380CC4-5D6E-409C-BE32-E72D297353CC}">
              <c16:uniqueId val="{00000000-BFE3-4925-9E29-DA429A5B5822}"/>
            </c:ext>
          </c:extLst>
        </c:ser>
        <c:dLbls>
          <c:showLegendKey val="0"/>
          <c:showVal val="0"/>
          <c:showCatName val="0"/>
          <c:showSerName val="0"/>
          <c:showPercent val="0"/>
          <c:showBubbleSize val="0"/>
        </c:dLbls>
        <c:gapWidth val="100"/>
        <c:overlap val="-24"/>
        <c:axId val="578524368"/>
        <c:axId val="578525008"/>
      </c:barChart>
      <c:catAx>
        <c:axId val="578524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25008"/>
        <c:crosses val="autoZero"/>
        <c:auto val="1"/>
        <c:lblAlgn val="ctr"/>
        <c:lblOffset val="100"/>
        <c:noMultiLvlLbl val="0"/>
      </c:catAx>
      <c:valAx>
        <c:axId val="578525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24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'190-NORTE'!$B$183:$B$185</c:f>
              <c:strCache>
                <c:ptCount val="3"/>
                <c:pt idx="0">
                  <c:v>SIEMPRE</c:v>
                </c:pt>
                <c:pt idx="1">
                  <c:v>ALGUNAS VECES</c:v>
                </c:pt>
                <c:pt idx="2">
                  <c:v>NUNCA</c:v>
                </c:pt>
              </c:strCache>
            </c:strRef>
          </c:cat>
          <c:val>
            <c:numRef>
              <c:f>'190-NORTE'!$E$183:$E$185</c:f>
              <c:numCache>
                <c:formatCode>0</c:formatCode>
                <c:ptCount val="3"/>
                <c:pt idx="0">
                  <c:v>47.368421052631575</c:v>
                </c:pt>
                <c:pt idx="1">
                  <c:v>50</c:v>
                </c:pt>
                <c:pt idx="2">
                  <c:v>2.6315789473684208</c:v>
                </c:pt>
              </c:numCache>
            </c:numRef>
          </c:val>
          <c:extLst>
            <c:ext xmlns:c16="http://schemas.microsoft.com/office/drawing/2014/chart" uri="{C3380CC4-5D6E-409C-BE32-E72D297353CC}">
              <c16:uniqueId val="{00000000-C2B1-4B4C-AC2A-D5B964A7FE47}"/>
            </c:ext>
          </c:extLst>
        </c:ser>
        <c:dLbls>
          <c:showLegendKey val="0"/>
          <c:showVal val="0"/>
          <c:showCatName val="0"/>
          <c:showSerName val="0"/>
          <c:showPercent val="0"/>
          <c:showBubbleSize val="0"/>
        </c:dLbls>
        <c:gapWidth val="100"/>
        <c:overlap val="-24"/>
        <c:axId val="305972848"/>
        <c:axId val="305973488"/>
      </c:barChart>
      <c:catAx>
        <c:axId val="305972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5973488"/>
        <c:crosses val="autoZero"/>
        <c:auto val="1"/>
        <c:lblAlgn val="ctr"/>
        <c:lblOffset val="100"/>
        <c:noMultiLvlLbl val="0"/>
      </c:catAx>
      <c:valAx>
        <c:axId val="305973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597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'190-NORTE'!$B$190:$B$191</c:f>
              <c:strCache>
                <c:ptCount val="2"/>
                <c:pt idx="0">
                  <c:v>ALGUNAS VECES</c:v>
                </c:pt>
                <c:pt idx="1">
                  <c:v>SIEMPRE</c:v>
                </c:pt>
              </c:strCache>
            </c:strRef>
          </c:cat>
          <c:val>
            <c:numRef>
              <c:f>'190-NORTE'!$E$190:$E$191</c:f>
              <c:numCache>
                <c:formatCode>0</c:formatCode>
                <c:ptCount val="2"/>
                <c:pt idx="0">
                  <c:v>65.789473684210535</c:v>
                </c:pt>
                <c:pt idx="1">
                  <c:v>34.210526315789473</c:v>
                </c:pt>
              </c:numCache>
            </c:numRef>
          </c:val>
          <c:extLst>
            <c:ext xmlns:c16="http://schemas.microsoft.com/office/drawing/2014/chart" uri="{C3380CC4-5D6E-409C-BE32-E72D297353CC}">
              <c16:uniqueId val="{00000000-AAFD-498E-9C4A-2D1775053D4D}"/>
            </c:ext>
          </c:extLst>
        </c:ser>
        <c:dLbls>
          <c:showLegendKey val="0"/>
          <c:showVal val="0"/>
          <c:showCatName val="0"/>
          <c:showSerName val="0"/>
          <c:showPercent val="0"/>
          <c:showBubbleSize val="0"/>
        </c:dLbls>
        <c:gapWidth val="100"/>
        <c:overlap val="-24"/>
        <c:axId val="578530128"/>
        <c:axId val="578530448"/>
      </c:barChart>
      <c:catAx>
        <c:axId val="578530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30448"/>
        <c:crosses val="autoZero"/>
        <c:auto val="1"/>
        <c:lblAlgn val="ctr"/>
        <c:lblOffset val="100"/>
        <c:noMultiLvlLbl val="0"/>
      </c:catAx>
      <c:valAx>
        <c:axId val="578530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3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'190-NORTE'!$B$196:$B$197</c:f>
              <c:strCache>
                <c:ptCount val="2"/>
                <c:pt idx="0">
                  <c:v>SI</c:v>
                </c:pt>
                <c:pt idx="1">
                  <c:v>NO</c:v>
                </c:pt>
              </c:strCache>
            </c:strRef>
          </c:cat>
          <c:val>
            <c:numRef>
              <c:f>'190-NORTE'!$E$196:$E$197</c:f>
              <c:numCache>
                <c:formatCode>0</c:formatCode>
                <c:ptCount val="2"/>
                <c:pt idx="0">
                  <c:v>42.105263157894733</c:v>
                </c:pt>
                <c:pt idx="1">
                  <c:v>57.894736842105267</c:v>
                </c:pt>
              </c:numCache>
            </c:numRef>
          </c:val>
          <c:extLst>
            <c:ext xmlns:c16="http://schemas.microsoft.com/office/drawing/2014/chart" uri="{C3380CC4-5D6E-409C-BE32-E72D297353CC}">
              <c16:uniqueId val="{00000000-FEB6-4E60-8D79-C0E005F033AF}"/>
            </c:ext>
          </c:extLst>
        </c:ser>
        <c:dLbls>
          <c:showLegendKey val="0"/>
          <c:showVal val="0"/>
          <c:showCatName val="0"/>
          <c:showSerName val="0"/>
          <c:showPercent val="0"/>
          <c:showBubbleSize val="0"/>
        </c:dLbls>
        <c:gapWidth val="100"/>
        <c:overlap val="-24"/>
        <c:axId val="433249976"/>
        <c:axId val="478602288"/>
      </c:barChart>
      <c:catAx>
        <c:axId val="433249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8602288"/>
        <c:crosses val="autoZero"/>
        <c:auto val="1"/>
        <c:lblAlgn val="ctr"/>
        <c:lblOffset val="100"/>
        <c:noMultiLvlLbl val="0"/>
      </c:catAx>
      <c:valAx>
        <c:axId val="478602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49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'190-NORTE'!$B$202:$B$204</c:f>
              <c:strCache>
                <c:ptCount val="3"/>
                <c:pt idx="0">
                  <c:v>SIEMPRE</c:v>
                </c:pt>
                <c:pt idx="1">
                  <c:v>ALGUNAS VECES</c:v>
                </c:pt>
                <c:pt idx="2">
                  <c:v>NUNCA</c:v>
                </c:pt>
              </c:strCache>
            </c:strRef>
          </c:cat>
          <c:val>
            <c:numRef>
              <c:f>'190-NORTE'!$E$202:$E$204</c:f>
              <c:numCache>
                <c:formatCode>0</c:formatCode>
                <c:ptCount val="3"/>
                <c:pt idx="0">
                  <c:v>18.421052631578945</c:v>
                </c:pt>
                <c:pt idx="1">
                  <c:v>65.789473684210535</c:v>
                </c:pt>
                <c:pt idx="2">
                  <c:v>15.789473684210526</c:v>
                </c:pt>
              </c:numCache>
            </c:numRef>
          </c:val>
          <c:extLst>
            <c:ext xmlns:c16="http://schemas.microsoft.com/office/drawing/2014/chart" uri="{C3380CC4-5D6E-409C-BE32-E72D297353CC}">
              <c16:uniqueId val="{00000000-B20D-414D-A5E7-1E83830AB8FA}"/>
            </c:ext>
          </c:extLst>
        </c:ser>
        <c:dLbls>
          <c:showLegendKey val="0"/>
          <c:showVal val="0"/>
          <c:showCatName val="0"/>
          <c:showSerName val="0"/>
          <c:showPercent val="0"/>
          <c:showBubbleSize val="0"/>
        </c:dLbls>
        <c:gapWidth val="100"/>
        <c:overlap val="-24"/>
        <c:axId val="501915600"/>
        <c:axId val="501914960"/>
      </c:barChart>
      <c:catAx>
        <c:axId val="501915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14960"/>
        <c:crosses val="autoZero"/>
        <c:auto val="1"/>
        <c:lblAlgn val="ctr"/>
        <c:lblOffset val="100"/>
        <c:noMultiLvlLbl val="0"/>
      </c:catAx>
      <c:valAx>
        <c:axId val="50191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15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'190-NORTE'!$V$211:$V$213</c:f>
              <c:strCache>
                <c:ptCount val="3"/>
                <c:pt idx="0">
                  <c:v>INSTITUCIONAL</c:v>
                </c:pt>
                <c:pt idx="1">
                  <c:v>COMPAÑEROS</c:v>
                </c:pt>
                <c:pt idx="2">
                  <c:v>PERSONALES</c:v>
                </c:pt>
              </c:strCache>
            </c:strRef>
          </c:cat>
          <c:val>
            <c:numRef>
              <c:f>'190-NORTE'!$W$211:$W$213</c:f>
              <c:numCache>
                <c:formatCode>0</c:formatCode>
                <c:ptCount val="3"/>
                <c:pt idx="0">
                  <c:v>50</c:v>
                </c:pt>
                <c:pt idx="1">
                  <c:v>31.578947368421051</c:v>
                </c:pt>
                <c:pt idx="2">
                  <c:v>31.578947368421051</c:v>
                </c:pt>
              </c:numCache>
            </c:numRef>
          </c:val>
          <c:extLst>
            <c:ext xmlns:c16="http://schemas.microsoft.com/office/drawing/2014/chart" uri="{C3380CC4-5D6E-409C-BE32-E72D297353CC}">
              <c16:uniqueId val="{00000000-DBC6-4641-AFE7-5594519C2A18}"/>
            </c:ext>
          </c:extLst>
        </c:ser>
        <c:dLbls>
          <c:showLegendKey val="0"/>
          <c:showVal val="0"/>
          <c:showCatName val="0"/>
          <c:showSerName val="0"/>
          <c:showPercent val="0"/>
          <c:showBubbleSize val="0"/>
        </c:dLbls>
        <c:gapWidth val="100"/>
        <c:overlap val="-24"/>
        <c:axId val="480310192"/>
        <c:axId val="480314032"/>
      </c:barChart>
      <c:catAx>
        <c:axId val="480310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314032"/>
        <c:crosses val="autoZero"/>
        <c:auto val="1"/>
        <c:lblAlgn val="ctr"/>
        <c:lblOffset val="100"/>
        <c:noMultiLvlLbl val="0"/>
      </c:catAx>
      <c:valAx>
        <c:axId val="480314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80310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'190-NORTE'!$B$236:$B$238</c:f>
              <c:strCache>
                <c:ptCount val="3"/>
                <c:pt idx="0">
                  <c:v>SIEMPRE</c:v>
                </c:pt>
                <c:pt idx="1">
                  <c:v>ALGUNAS VECES</c:v>
                </c:pt>
                <c:pt idx="2">
                  <c:v>NUNCA</c:v>
                </c:pt>
              </c:strCache>
            </c:strRef>
          </c:cat>
          <c:val>
            <c:numRef>
              <c:f>'190-NORTE'!$E$236:$E$238</c:f>
              <c:numCache>
                <c:formatCode>0</c:formatCode>
                <c:ptCount val="3"/>
                <c:pt idx="0">
                  <c:v>68.421052631578945</c:v>
                </c:pt>
                <c:pt idx="1">
                  <c:v>28.947368421052634</c:v>
                </c:pt>
                <c:pt idx="2">
                  <c:v>2.6315789473684208</c:v>
                </c:pt>
              </c:numCache>
            </c:numRef>
          </c:val>
          <c:extLst>
            <c:ext xmlns:c16="http://schemas.microsoft.com/office/drawing/2014/chart" uri="{C3380CC4-5D6E-409C-BE32-E72D297353CC}">
              <c16:uniqueId val="{00000000-8899-4FA4-AF24-DA3835B2E901}"/>
            </c:ext>
          </c:extLst>
        </c:ser>
        <c:dLbls>
          <c:showLegendKey val="0"/>
          <c:showVal val="0"/>
          <c:showCatName val="0"/>
          <c:showSerName val="0"/>
          <c:showPercent val="0"/>
          <c:showBubbleSize val="0"/>
        </c:dLbls>
        <c:gapWidth val="100"/>
        <c:overlap val="-24"/>
        <c:axId val="578534928"/>
        <c:axId val="578535248"/>
      </c:barChart>
      <c:catAx>
        <c:axId val="578534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35248"/>
        <c:crosses val="autoZero"/>
        <c:auto val="1"/>
        <c:lblAlgn val="ctr"/>
        <c:lblOffset val="100"/>
        <c:noMultiLvlLbl val="0"/>
      </c:catAx>
      <c:valAx>
        <c:axId val="578535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34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'190-NORTE'!$B$243:$B$244</c:f>
              <c:strCache>
                <c:ptCount val="2"/>
                <c:pt idx="0">
                  <c:v>SIEMPRE</c:v>
                </c:pt>
                <c:pt idx="1">
                  <c:v>ALGUNAS VECES</c:v>
                </c:pt>
              </c:strCache>
            </c:strRef>
          </c:cat>
          <c:val>
            <c:numRef>
              <c:f>'190-NORTE'!$E$243:$E$244</c:f>
              <c:numCache>
                <c:formatCode>0</c:formatCode>
                <c:ptCount val="2"/>
                <c:pt idx="0">
                  <c:v>65.789473684210535</c:v>
                </c:pt>
                <c:pt idx="1">
                  <c:v>34.210526315789473</c:v>
                </c:pt>
              </c:numCache>
            </c:numRef>
          </c:val>
          <c:extLst>
            <c:ext xmlns:c16="http://schemas.microsoft.com/office/drawing/2014/chart" uri="{C3380CC4-5D6E-409C-BE32-E72D297353CC}">
              <c16:uniqueId val="{00000000-3067-4D77-9195-4F23D114E1B5}"/>
            </c:ext>
          </c:extLst>
        </c:ser>
        <c:dLbls>
          <c:showLegendKey val="0"/>
          <c:showVal val="0"/>
          <c:showCatName val="0"/>
          <c:showSerName val="0"/>
          <c:showPercent val="0"/>
          <c:showBubbleSize val="0"/>
        </c:dLbls>
        <c:gapWidth val="100"/>
        <c:overlap val="-24"/>
        <c:axId val="578539408"/>
        <c:axId val="578540048"/>
      </c:barChart>
      <c:catAx>
        <c:axId val="578539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40048"/>
        <c:crosses val="autoZero"/>
        <c:auto val="1"/>
        <c:lblAlgn val="ctr"/>
        <c:lblOffset val="100"/>
        <c:noMultiLvlLbl val="0"/>
      </c:catAx>
      <c:valAx>
        <c:axId val="578540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3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'190-NORTE'!$B$249:$B$250</c:f>
              <c:strCache>
                <c:ptCount val="2"/>
                <c:pt idx="0">
                  <c:v>SIEMPRE</c:v>
                </c:pt>
                <c:pt idx="1">
                  <c:v>ALGUNAS VECES</c:v>
                </c:pt>
              </c:strCache>
            </c:strRef>
          </c:cat>
          <c:val>
            <c:numRef>
              <c:f>'190-NORTE'!$E$249:$E$250</c:f>
              <c:numCache>
                <c:formatCode>0</c:formatCode>
                <c:ptCount val="2"/>
                <c:pt idx="0">
                  <c:v>68.421052631578945</c:v>
                </c:pt>
                <c:pt idx="1">
                  <c:v>31.578947368421051</c:v>
                </c:pt>
              </c:numCache>
            </c:numRef>
          </c:val>
          <c:extLst>
            <c:ext xmlns:c16="http://schemas.microsoft.com/office/drawing/2014/chart" uri="{C3380CC4-5D6E-409C-BE32-E72D297353CC}">
              <c16:uniqueId val="{00000000-0910-4A50-835F-E2DE4DB3532A}"/>
            </c:ext>
          </c:extLst>
        </c:ser>
        <c:dLbls>
          <c:showLegendKey val="0"/>
          <c:showVal val="0"/>
          <c:showCatName val="0"/>
          <c:showSerName val="0"/>
          <c:showPercent val="0"/>
          <c:showBubbleSize val="0"/>
        </c:dLbls>
        <c:gapWidth val="100"/>
        <c:overlap val="-24"/>
        <c:axId val="497796792"/>
        <c:axId val="497797752"/>
      </c:barChart>
      <c:catAx>
        <c:axId val="497796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797752"/>
        <c:crosses val="autoZero"/>
        <c:auto val="1"/>
        <c:lblAlgn val="ctr"/>
        <c:lblOffset val="100"/>
        <c:noMultiLvlLbl val="0"/>
      </c:catAx>
      <c:valAx>
        <c:axId val="497797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796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'190-NORTE'!$B$255:$B$257</c:f>
              <c:strCache>
                <c:ptCount val="3"/>
                <c:pt idx="0">
                  <c:v>SIEMPRE</c:v>
                </c:pt>
                <c:pt idx="1">
                  <c:v>ALGUNAS VECES</c:v>
                </c:pt>
                <c:pt idx="2">
                  <c:v>NUNCA</c:v>
                </c:pt>
              </c:strCache>
            </c:strRef>
          </c:cat>
          <c:val>
            <c:numRef>
              <c:f>'190-NORTE'!$E$255:$E$257</c:f>
              <c:numCache>
                <c:formatCode>0</c:formatCode>
                <c:ptCount val="3"/>
                <c:pt idx="0">
                  <c:v>55.26315789473685</c:v>
                </c:pt>
                <c:pt idx="1">
                  <c:v>42.105263157894733</c:v>
                </c:pt>
                <c:pt idx="2">
                  <c:v>2.6315789473684208</c:v>
                </c:pt>
              </c:numCache>
            </c:numRef>
          </c:val>
          <c:extLst>
            <c:ext xmlns:c16="http://schemas.microsoft.com/office/drawing/2014/chart" uri="{C3380CC4-5D6E-409C-BE32-E72D297353CC}">
              <c16:uniqueId val="{00000000-86C4-4265-8E40-AB32D1751DC5}"/>
            </c:ext>
          </c:extLst>
        </c:ser>
        <c:dLbls>
          <c:showLegendKey val="0"/>
          <c:showVal val="0"/>
          <c:showCatName val="0"/>
          <c:showSerName val="0"/>
          <c:showPercent val="0"/>
          <c:showBubbleSize val="0"/>
        </c:dLbls>
        <c:gapWidth val="100"/>
        <c:overlap val="-24"/>
        <c:axId val="497803832"/>
        <c:axId val="497806072"/>
      </c:barChart>
      <c:catAx>
        <c:axId val="49780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806072"/>
        <c:crosses val="autoZero"/>
        <c:auto val="1"/>
        <c:lblAlgn val="ctr"/>
        <c:lblOffset val="100"/>
        <c:noMultiLvlLbl val="0"/>
      </c:catAx>
      <c:valAx>
        <c:axId val="497806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7803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'190-NORTE'!$B$262:$B$263</c:f>
              <c:strCache>
                <c:ptCount val="2"/>
                <c:pt idx="0">
                  <c:v>SI</c:v>
                </c:pt>
                <c:pt idx="1">
                  <c:v>NO</c:v>
                </c:pt>
              </c:strCache>
            </c:strRef>
          </c:cat>
          <c:val>
            <c:numRef>
              <c:f>'190-NORTE'!$E$262:$E$263</c:f>
              <c:numCache>
                <c:formatCode>0</c:formatCode>
                <c:ptCount val="2"/>
                <c:pt idx="0">
                  <c:v>55.26315789473685</c:v>
                </c:pt>
                <c:pt idx="1">
                  <c:v>44.736842105263158</c:v>
                </c:pt>
              </c:numCache>
            </c:numRef>
          </c:val>
          <c:extLst>
            <c:ext xmlns:c16="http://schemas.microsoft.com/office/drawing/2014/chart" uri="{C3380CC4-5D6E-409C-BE32-E72D297353CC}">
              <c16:uniqueId val="{00000000-072E-49D1-967A-16705AC3593D}"/>
            </c:ext>
          </c:extLst>
        </c:ser>
        <c:dLbls>
          <c:showLegendKey val="0"/>
          <c:showVal val="0"/>
          <c:showCatName val="0"/>
          <c:showSerName val="0"/>
          <c:showPercent val="0"/>
          <c:showBubbleSize val="0"/>
        </c:dLbls>
        <c:gapWidth val="100"/>
        <c:overlap val="-24"/>
        <c:axId val="501908560"/>
        <c:axId val="501910160"/>
      </c:barChart>
      <c:catAx>
        <c:axId val="5019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10160"/>
        <c:crosses val="autoZero"/>
        <c:auto val="1"/>
        <c:lblAlgn val="ctr"/>
        <c:lblOffset val="100"/>
        <c:noMultiLvlLbl val="0"/>
      </c:catAx>
      <c:valAx>
        <c:axId val="501910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08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'190-NORTE'!$B$268:$B$270</c:f>
              <c:strCache>
                <c:ptCount val="3"/>
                <c:pt idx="0">
                  <c:v>SIEMPRE</c:v>
                </c:pt>
                <c:pt idx="1">
                  <c:v>ALGUNAS VECES</c:v>
                </c:pt>
                <c:pt idx="2">
                  <c:v>NUNCA</c:v>
                </c:pt>
              </c:strCache>
            </c:strRef>
          </c:cat>
          <c:val>
            <c:numRef>
              <c:f>'190-NORTE'!$E$268:$E$270</c:f>
              <c:numCache>
                <c:formatCode>0</c:formatCode>
                <c:ptCount val="3"/>
                <c:pt idx="0">
                  <c:v>57.894736842105267</c:v>
                </c:pt>
                <c:pt idx="1">
                  <c:v>39.473684210526315</c:v>
                </c:pt>
                <c:pt idx="2">
                  <c:v>2.6315789473684208</c:v>
                </c:pt>
              </c:numCache>
            </c:numRef>
          </c:val>
          <c:extLst>
            <c:ext xmlns:c16="http://schemas.microsoft.com/office/drawing/2014/chart" uri="{C3380CC4-5D6E-409C-BE32-E72D297353CC}">
              <c16:uniqueId val="{00000000-9291-4E1D-BB46-B6979827AD05}"/>
            </c:ext>
          </c:extLst>
        </c:ser>
        <c:dLbls>
          <c:showLegendKey val="0"/>
          <c:showVal val="0"/>
          <c:showCatName val="0"/>
          <c:showSerName val="0"/>
          <c:showPercent val="0"/>
          <c:showBubbleSize val="0"/>
        </c:dLbls>
        <c:gapWidth val="100"/>
        <c:overlap val="-24"/>
        <c:axId val="578523088"/>
        <c:axId val="578533008"/>
      </c:barChart>
      <c:catAx>
        <c:axId val="578523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33008"/>
        <c:crosses val="autoZero"/>
        <c:auto val="1"/>
        <c:lblAlgn val="ctr"/>
        <c:lblOffset val="100"/>
        <c:noMultiLvlLbl val="0"/>
      </c:catAx>
      <c:valAx>
        <c:axId val="578533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8523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'190-NORTE'!$B$275:$B$277</c:f>
              <c:strCache>
                <c:ptCount val="3"/>
                <c:pt idx="0">
                  <c:v>SIEMPRE</c:v>
                </c:pt>
                <c:pt idx="1">
                  <c:v>ALGUNAS VECES</c:v>
                </c:pt>
                <c:pt idx="2">
                  <c:v>NUNCA</c:v>
                </c:pt>
              </c:strCache>
            </c:strRef>
          </c:cat>
          <c:val>
            <c:numRef>
              <c:f>'190-NORTE'!$E$275:$E$277</c:f>
              <c:numCache>
                <c:formatCode>0</c:formatCode>
                <c:ptCount val="3"/>
                <c:pt idx="0">
                  <c:v>42.105263157894733</c:v>
                </c:pt>
                <c:pt idx="1">
                  <c:v>55.26315789473685</c:v>
                </c:pt>
                <c:pt idx="2">
                  <c:v>2.6315789473684208</c:v>
                </c:pt>
              </c:numCache>
            </c:numRef>
          </c:val>
          <c:extLst>
            <c:ext xmlns:c16="http://schemas.microsoft.com/office/drawing/2014/chart" uri="{C3380CC4-5D6E-409C-BE32-E72D297353CC}">
              <c16:uniqueId val="{00000000-122C-4AF7-9465-763BDC9F6B47}"/>
            </c:ext>
          </c:extLst>
        </c:ser>
        <c:dLbls>
          <c:showLegendKey val="0"/>
          <c:showVal val="0"/>
          <c:showCatName val="0"/>
          <c:showSerName val="0"/>
          <c:showPercent val="0"/>
          <c:showBubbleSize val="0"/>
        </c:dLbls>
        <c:gapWidth val="100"/>
        <c:overlap val="-24"/>
        <c:axId val="501920720"/>
        <c:axId val="501921040"/>
      </c:barChart>
      <c:catAx>
        <c:axId val="501920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21040"/>
        <c:crosses val="autoZero"/>
        <c:auto val="1"/>
        <c:lblAlgn val="ctr"/>
        <c:lblOffset val="100"/>
        <c:noMultiLvlLbl val="0"/>
      </c:catAx>
      <c:valAx>
        <c:axId val="501921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20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'190-NORTE'!$B$282:$B$284</c:f>
              <c:strCache>
                <c:ptCount val="3"/>
                <c:pt idx="0">
                  <c:v>SIEMPRE</c:v>
                </c:pt>
                <c:pt idx="1">
                  <c:v>ALGUNAS VECES</c:v>
                </c:pt>
                <c:pt idx="2">
                  <c:v>NUNCA</c:v>
                </c:pt>
              </c:strCache>
            </c:strRef>
          </c:cat>
          <c:val>
            <c:numRef>
              <c:f>'190-NORTE'!$E$282:$E$284</c:f>
              <c:numCache>
                <c:formatCode>0</c:formatCode>
                <c:ptCount val="3"/>
                <c:pt idx="0">
                  <c:v>36.84210526315789</c:v>
                </c:pt>
                <c:pt idx="1">
                  <c:v>60.526315789473685</c:v>
                </c:pt>
                <c:pt idx="2">
                  <c:v>2.6315789473684208</c:v>
                </c:pt>
              </c:numCache>
            </c:numRef>
          </c:val>
          <c:extLst>
            <c:ext xmlns:c16="http://schemas.microsoft.com/office/drawing/2014/chart" uri="{C3380CC4-5D6E-409C-BE32-E72D297353CC}">
              <c16:uniqueId val="{00000000-86B5-42B9-A470-73D19105B830}"/>
            </c:ext>
          </c:extLst>
        </c:ser>
        <c:dLbls>
          <c:showLegendKey val="0"/>
          <c:showVal val="0"/>
          <c:showCatName val="0"/>
          <c:showSerName val="0"/>
          <c:showPercent val="0"/>
          <c:showBubbleSize val="0"/>
        </c:dLbls>
        <c:gapWidth val="100"/>
        <c:overlap val="-24"/>
        <c:axId val="501923920"/>
        <c:axId val="501924240"/>
      </c:barChart>
      <c:catAx>
        <c:axId val="501923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24240"/>
        <c:crosses val="autoZero"/>
        <c:auto val="1"/>
        <c:lblAlgn val="ctr"/>
        <c:lblOffset val="100"/>
        <c:noMultiLvlLbl val="0"/>
      </c:catAx>
      <c:valAx>
        <c:axId val="501924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23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8D03-4B5A-A9E7-9C535C5C01BC}"/>
              </c:ext>
            </c:extLst>
          </c:dPt>
          <c:dPt>
            <c:idx val="1"/>
            <c:invertIfNegative val="0"/>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D03-4B5A-A9E7-9C535C5C01BC}"/>
              </c:ext>
            </c:extLst>
          </c:dPt>
          <c:cat>
            <c:strRef>
              <c:f>'190-NORTE'!$B$289:$B$290</c:f>
              <c:strCache>
                <c:ptCount val="2"/>
                <c:pt idx="0">
                  <c:v>SIEMPRE</c:v>
                </c:pt>
                <c:pt idx="1">
                  <c:v>ALGUNAS VECES</c:v>
                </c:pt>
              </c:strCache>
            </c:strRef>
          </c:cat>
          <c:val>
            <c:numRef>
              <c:f>'190-NORTE'!$E$289:$E$290</c:f>
              <c:numCache>
                <c:formatCode>0</c:formatCode>
                <c:ptCount val="2"/>
                <c:pt idx="0">
                  <c:v>84.210526315789465</c:v>
                </c:pt>
                <c:pt idx="1">
                  <c:v>15.789473684210526</c:v>
                </c:pt>
              </c:numCache>
            </c:numRef>
          </c:val>
          <c:extLst>
            <c:ext xmlns:c16="http://schemas.microsoft.com/office/drawing/2014/chart" uri="{C3380CC4-5D6E-409C-BE32-E72D297353CC}">
              <c16:uniqueId val="{00000000-8D03-4B5A-A9E7-9C535C5C01BC}"/>
            </c:ext>
          </c:extLst>
        </c:ser>
        <c:dLbls>
          <c:showLegendKey val="0"/>
          <c:showVal val="0"/>
          <c:showCatName val="0"/>
          <c:showSerName val="0"/>
          <c:showPercent val="0"/>
          <c:showBubbleSize val="0"/>
        </c:dLbls>
        <c:gapWidth val="100"/>
        <c:overlap val="-24"/>
        <c:axId val="507462480"/>
        <c:axId val="507461520"/>
      </c:barChart>
      <c:catAx>
        <c:axId val="507462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61520"/>
        <c:crosses val="autoZero"/>
        <c:auto val="1"/>
        <c:lblAlgn val="ctr"/>
        <c:lblOffset val="100"/>
        <c:noMultiLvlLbl val="0"/>
      </c:catAx>
      <c:valAx>
        <c:axId val="507461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6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'190-NORTE'!$B$295:$B$296</c:f>
              <c:strCache>
                <c:ptCount val="2"/>
                <c:pt idx="0">
                  <c:v>SI</c:v>
                </c:pt>
                <c:pt idx="1">
                  <c:v>NO</c:v>
                </c:pt>
              </c:strCache>
            </c:strRef>
          </c:cat>
          <c:val>
            <c:numRef>
              <c:f>'190-NORTE'!$E$295:$E$296</c:f>
              <c:numCache>
                <c:formatCode>0</c:formatCode>
                <c:ptCount val="2"/>
                <c:pt idx="0">
                  <c:v>26.315789473684209</c:v>
                </c:pt>
                <c:pt idx="1">
                  <c:v>73.68421052631578</c:v>
                </c:pt>
              </c:numCache>
            </c:numRef>
          </c:val>
          <c:extLst>
            <c:ext xmlns:c16="http://schemas.microsoft.com/office/drawing/2014/chart" uri="{C3380CC4-5D6E-409C-BE32-E72D297353CC}">
              <c16:uniqueId val="{00000000-5301-4AEB-AD81-AC9F092E8538}"/>
            </c:ext>
          </c:extLst>
        </c:ser>
        <c:dLbls>
          <c:showLegendKey val="0"/>
          <c:showVal val="0"/>
          <c:showCatName val="0"/>
          <c:showSerName val="0"/>
          <c:showPercent val="0"/>
          <c:showBubbleSize val="0"/>
        </c:dLbls>
        <c:gapWidth val="100"/>
        <c:overlap val="-24"/>
        <c:axId val="501925520"/>
        <c:axId val="501932560"/>
      </c:barChart>
      <c:catAx>
        <c:axId val="501925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32560"/>
        <c:crosses val="autoZero"/>
        <c:auto val="1"/>
        <c:lblAlgn val="ctr"/>
        <c:lblOffset val="100"/>
        <c:noMultiLvlLbl val="0"/>
      </c:catAx>
      <c:valAx>
        <c:axId val="501932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2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'190-NORTE'!$B$301:$B$303</c:f>
              <c:strCache>
                <c:ptCount val="3"/>
                <c:pt idx="0">
                  <c:v>SIEMPRE</c:v>
                </c:pt>
                <c:pt idx="1">
                  <c:v>ALGUNAS VECES</c:v>
                </c:pt>
                <c:pt idx="2">
                  <c:v>NUNCA</c:v>
                </c:pt>
              </c:strCache>
            </c:strRef>
          </c:cat>
          <c:val>
            <c:numRef>
              <c:f>'190-NORTE'!$E$301:$E$303</c:f>
              <c:numCache>
                <c:formatCode>0</c:formatCode>
                <c:ptCount val="3"/>
                <c:pt idx="0">
                  <c:v>65.789473684210535</c:v>
                </c:pt>
                <c:pt idx="1">
                  <c:v>28.947368421052634</c:v>
                </c:pt>
                <c:pt idx="2">
                  <c:v>5.2631578947368416</c:v>
                </c:pt>
              </c:numCache>
            </c:numRef>
          </c:val>
          <c:extLst>
            <c:ext xmlns:c16="http://schemas.microsoft.com/office/drawing/2014/chart" uri="{C3380CC4-5D6E-409C-BE32-E72D297353CC}">
              <c16:uniqueId val="{00000000-83CB-4558-BFA1-BE49F1EFC91E}"/>
            </c:ext>
          </c:extLst>
        </c:ser>
        <c:dLbls>
          <c:showLegendKey val="0"/>
          <c:showVal val="0"/>
          <c:showCatName val="0"/>
          <c:showSerName val="0"/>
          <c:showPercent val="0"/>
          <c:showBubbleSize val="0"/>
        </c:dLbls>
        <c:gapWidth val="100"/>
        <c:overlap val="-24"/>
        <c:axId val="510551824"/>
        <c:axId val="510550224"/>
      </c:barChart>
      <c:catAx>
        <c:axId val="510551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50224"/>
        <c:crosses val="autoZero"/>
        <c:auto val="1"/>
        <c:lblAlgn val="ctr"/>
        <c:lblOffset val="100"/>
        <c:noMultiLvlLbl val="0"/>
      </c:catAx>
      <c:valAx>
        <c:axId val="510550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5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'190-NORTE'!$B$308:$B$309</c:f>
              <c:strCache>
                <c:ptCount val="2"/>
                <c:pt idx="0">
                  <c:v>SI</c:v>
                </c:pt>
                <c:pt idx="1">
                  <c:v>NO</c:v>
                </c:pt>
              </c:strCache>
            </c:strRef>
          </c:cat>
          <c:val>
            <c:numRef>
              <c:f>'190-NORTE'!$E$308:$E$309</c:f>
              <c:numCache>
                <c:formatCode>0</c:formatCode>
                <c:ptCount val="2"/>
                <c:pt idx="0">
                  <c:v>73.68421052631578</c:v>
                </c:pt>
                <c:pt idx="1">
                  <c:v>26.315789473684209</c:v>
                </c:pt>
              </c:numCache>
            </c:numRef>
          </c:val>
          <c:extLst>
            <c:ext xmlns:c16="http://schemas.microsoft.com/office/drawing/2014/chart" uri="{C3380CC4-5D6E-409C-BE32-E72D297353CC}">
              <c16:uniqueId val="{00000000-E37C-4BA4-BE1E-4D5782523074}"/>
            </c:ext>
          </c:extLst>
        </c:ser>
        <c:dLbls>
          <c:showLegendKey val="0"/>
          <c:showVal val="0"/>
          <c:showCatName val="0"/>
          <c:showSerName val="0"/>
          <c:showPercent val="0"/>
          <c:showBubbleSize val="0"/>
        </c:dLbls>
        <c:gapWidth val="100"/>
        <c:overlap val="-24"/>
        <c:axId val="510553744"/>
        <c:axId val="510555664"/>
      </c:barChart>
      <c:catAx>
        <c:axId val="510553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55664"/>
        <c:crosses val="autoZero"/>
        <c:auto val="1"/>
        <c:lblAlgn val="ctr"/>
        <c:lblOffset val="100"/>
        <c:noMultiLvlLbl val="0"/>
      </c:catAx>
      <c:valAx>
        <c:axId val="510555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53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'190-NORTE'!$B$314:$B$316</c:f>
              <c:strCache>
                <c:ptCount val="3"/>
                <c:pt idx="0">
                  <c:v>SIEMPRE</c:v>
                </c:pt>
                <c:pt idx="1">
                  <c:v>ALGUNAS VECES</c:v>
                </c:pt>
                <c:pt idx="2">
                  <c:v>NUNCA</c:v>
                </c:pt>
              </c:strCache>
            </c:strRef>
          </c:cat>
          <c:val>
            <c:numRef>
              <c:f>'190-NORTE'!$E$314:$E$316</c:f>
              <c:numCache>
                <c:formatCode>0</c:formatCode>
                <c:ptCount val="3"/>
                <c:pt idx="0">
                  <c:v>65.789473684210535</c:v>
                </c:pt>
                <c:pt idx="1">
                  <c:v>23.684210526315788</c:v>
                </c:pt>
                <c:pt idx="2">
                  <c:v>10.526315789473683</c:v>
                </c:pt>
              </c:numCache>
            </c:numRef>
          </c:val>
          <c:extLst>
            <c:ext xmlns:c16="http://schemas.microsoft.com/office/drawing/2014/chart" uri="{C3380CC4-5D6E-409C-BE32-E72D297353CC}">
              <c16:uniqueId val="{00000000-3868-4553-8683-7CD6CAA8FC47}"/>
            </c:ext>
          </c:extLst>
        </c:ser>
        <c:dLbls>
          <c:showLegendKey val="0"/>
          <c:showVal val="0"/>
          <c:showCatName val="0"/>
          <c:showSerName val="0"/>
          <c:showPercent val="0"/>
          <c:showBubbleSize val="0"/>
        </c:dLbls>
        <c:gapWidth val="100"/>
        <c:overlap val="-24"/>
        <c:axId val="510559504"/>
        <c:axId val="510559824"/>
      </c:barChart>
      <c:catAx>
        <c:axId val="510559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59824"/>
        <c:crosses val="autoZero"/>
        <c:auto val="1"/>
        <c:lblAlgn val="ctr"/>
        <c:lblOffset val="100"/>
        <c:noMultiLvlLbl val="0"/>
      </c:catAx>
      <c:valAx>
        <c:axId val="510559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59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'190-NORTE'!$B$321:$B$322</c:f>
              <c:strCache>
                <c:ptCount val="2"/>
                <c:pt idx="0">
                  <c:v>SIEMPRE</c:v>
                </c:pt>
                <c:pt idx="1">
                  <c:v>ALGUNAS VECES</c:v>
                </c:pt>
              </c:strCache>
            </c:strRef>
          </c:cat>
          <c:val>
            <c:numRef>
              <c:f>'190-NORTE'!$E$321:$E$322</c:f>
              <c:numCache>
                <c:formatCode>0</c:formatCode>
                <c:ptCount val="2"/>
                <c:pt idx="0">
                  <c:v>92.10526315789474</c:v>
                </c:pt>
                <c:pt idx="1">
                  <c:v>7.8947368421052628</c:v>
                </c:pt>
              </c:numCache>
            </c:numRef>
          </c:val>
          <c:extLst>
            <c:ext xmlns:c16="http://schemas.microsoft.com/office/drawing/2014/chart" uri="{C3380CC4-5D6E-409C-BE32-E72D297353CC}">
              <c16:uniqueId val="{00000000-E5CD-48AA-A476-5B5EC87F9C79}"/>
            </c:ext>
          </c:extLst>
        </c:ser>
        <c:dLbls>
          <c:showLegendKey val="0"/>
          <c:showVal val="0"/>
          <c:showCatName val="0"/>
          <c:showSerName val="0"/>
          <c:showPercent val="0"/>
          <c:showBubbleSize val="0"/>
        </c:dLbls>
        <c:gapWidth val="100"/>
        <c:overlap val="-24"/>
        <c:axId val="510561424"/>
        <c:axId val="510559184"/>
      </c:barChart>
      <c:catAx>
        <c:axId val="510561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59184"/>
        <c:crosses val="autoZero"/>
        <c:auto val="1"/>
        <c:lblAlgn val="ctr"/>
        <c:lblOffset val="100"/>
        <c:noMultiLvlLbl val="0"/>
      </c:catAx>
      <c:valAx>
        <c:axId val="510559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6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'190-NORTE'!$B$327:$B$328</c:f>
              <c:strCache>
                <c:ptCount val="2"/>
                <c:pt idx="0">
                  <c:v>SI</c:v>
                </c:pt>
                <c:pt idx="1">
                  <c:v>NO</c:v>
                </c:pt>
              </c:strCache>
            </c:strRef>
          </c:cat>
          <c:val>
            <c:numRef>
              <c:f>'190-NORTE'!$E$327:$E$328</c:f>
              <c:numCache>
                <c:formatCode>0</c:formatCode>
                <c:ptCount val="2"/>
                <c:pt idx="0">
                  <c:v>68.421052631578945</c:v>
                </c:pt>
                <c:pt idx="1">
                  <c:v>31.578947368421051</c:v>
                </c:pt>
              </c:numCache>
            </c:numRef>
          </c:val>
          <c:extLst>
            <c:ext xmlns:c16="http://schemas.microsoft.com/office/drawing/2014/chart" uri="{C3380CC4-5D6E-409C-BE32-E72D297353CC}">
              <c16:uniqueId val="{00000000-67E2-49A0-B1DE-9996FA064088}"/>
            </c:ext>
          </c:extLst>
        </c:ser>
        <c:dLbls>
          <c:showLegendKey val="0"/>
          <c:showVal val="0"/>
          <c:showCatName val="0"/>
          <c:showSerName val="0"/>
          <c:showPercent val="0"/>
          <c:showBubbleSize val="0"/>
        </c:dLbls>
        <c:gapWidth val="100"/>
        <c:overlap val="-24"/>
        <c:axId val="501931600"/>
        <c:axId val="501929680"/>
      </c:barChart>
      <c:catAx>
        <c:axId val="501931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29680"/>
        <c:crosses val="autoZero"/>
        <c:auto val="1"/>
        <c:lblAlgn val="ctr"/>
        <c:lblOffset val="100"/>
        <c:noMultiLvlLbl val="0"/>
      </c:catAx>
      <c:valAx>
        <c:axId val="501929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3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'190-NORTE'!$B$333:$B$335</c:f>
              <c:strCache>
                <c:ptCount val="3"/>
                <c:pt idx="0">
                  <c:v>SIEMPRE</c:v>
                </c:pt>
                <c:pt idx="1">
                  <c:v>ALGUNAS VECES</c:v>
                </c:pt>
                <c:pt idx="2">
                  <c:v>NO HE SIDO CONVOCADO</c:v>
                </c:pt>
              </c:strCache>
            </c:strRef>
          </c:cat>
          <c:val>
            <c:numRef>
              <c:f>'190-NORTE'!$E$333:$E$335</c:f>
              <c:numCache>
                <c:formatCode>0</c:formatCode>
                <c:ptCount val="3"/>
                <c:pt idx="0">
                  <c:v>84.210526315789465</c:v>
                </c:pt>
                <c:pt idx="1">
                  <c:v>5.2631578947368416</c:v>
                </c:pt>
                <c:pt idx="2">
                  <c:v>10.526315789473683</c:v>
                </c:pt>
              </c:numCache>
            </c:numRef>
          </c:val>
          <c:extLst>
            <c:ext xmlns:c16="http://schemas.microsoft.com/office/drawing/2014/chart" uri="{C3380CC4-5D6E-409C-BE32-E72D297353CC}">
              <c16:uniqueId val="{00000000-4CFC-4C53-867C-6D91D3897A69}"/>
            </c:ext>
          </c:extLst>
        </c:ser>
        <c:dLbls>
          <c:showLegendKey val="0"/>
          <c:showVal val="0"/>
          <c:showCatName val="0"/>
          <c:showSerName val="0"/>
          <c:showPercent val="0"/>
          <c:showBubbleSize val="0"/>
        </c:dLbls>
        <c:gapWidth val="100"/>
        <c:overlap val="-24"/>
        <c:axId val="507465360"/>
        <c:axId val="507468240"/>
      </c:barChart>
      <c:catAx>
        <c:axId val="507465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68240"/>
        <c:crosses val="autoZero"/>
        <c:auto val="1"/>
        <c:lblAlgn val="ctr"/>
        <c:lblOffset val="100"/>
        <c:noMultiLvlLbl val="0"/>
      </c:catAx>
      <c:valAx>
        <c:axId val="507468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6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'190-NORTE'!$B$340:$B$342</c:f>
              <c:strCache>
                <c:ptCount val="3"/>
                <c:pt idx="0">
                  <c:v>SIEMPRE</c:v>
                </c:pt>
                <c:pt idx="1">
                  <c:v>ALGUNAS VECES</c:v>
                </c:pt>
                <c:pt idx="2">
                  <c:v>NUNCA</c:v>
                </c:pt>
              </c:strCache>
            </c:strRef>
          </c:cat>
          <c:val>
            <c:numRef>
              <c:f>'190-NORTE'!$E$340:$E$342</c:f>
              <c:numCache>
                <c:formatCode>0</c:formatCode>
                <c:ptCount val="3"/>
                <c:pt idx="0">
                  <c:v>71.05263157894737</c:v>
                </c:pt>
                <c:pt idx="1">
                  <c:v>23.684210526315788</c:v>
                </c:pt>
                <c:pt idx="2">
                  <c:v>5.2631578947368416</c:v>
                </c:pt>
              </c:numCache>
            </c:numRef>
          </c:val>
          <c:extLst>
            <c:ext xmlns:c16="http://schemas.microsoft.com/office/drawing/2014/chart" uri="{C3380CC4-5D6E-409C-BE32-E72D297353CC}">
              <c16:uniqueId val="{00000000-AF94-41CD-9581-79E323E32CC3}"/>
            </c:ext>
          </c:extLst>
        </c:ser>
        <c:dLbls>
          <c:showLegendKey val="0"/>
          <c:showVal val="0"/>
          <c:showCatName val="0"/>
          <c:showSerName val="0"/>
          <c:showPercent val="0"/>
          <c:showBubbleSize val="0"/>
        </c:dLbls>
        <c:gapWidth val="100"/>
        <c:overlap val="-24"/>
        <c:axId val="507474640"/>
        <c:axId val="507476560"/>
      </c:barChart>
      <c:catAx>
        <c:axId val="507474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76560"/>
        <c:crosses val="autoZero"/>
        <c:auto val="1"/>
        <c:lblAlgn val="ctr"/>
        <c:lblOffset val="100"/>
        <c:noMultiLvlLbl val="0"/>
      </c:catAx>
      <c:valAx>
        <c:axId val="507476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74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'190-NORTE'!$B$347:$B$348</c:f>
              <c:strCache>
                <c:ptCount val="2"/>
                <c:pt idx="0">
                  <c:v>SI</c:v>
                </c:pt>
                <c:pt idx="1">
                  <c:v>NO</c:v>
                </c:pt>
              </c:strCache>
            </c:strRef>
          </c:cat>
          <c:val>
            <c:numRef>
              <c:f>'190-NORTE'!$E$347:$E$348</c:f>
              <c:numCache>
                <c:formatCode>0</c:formatCode>
                <c:ptCount val="2"/>
                <c:pt idx="0">
                  <c:v>73.68421052631578</c:v>
                </c:pt>
                <c:pt idx="1">
                  <c:v>26.315789473684209</c:v>
                </c:pt>
              </c:numCache>
            </c:numRef>
          </c:val>
          <c:extLst>
            <c:ext xmlns:c16="http://schemas.microsoft.com/office/drawing/2014/chart" uri="{C3380CC4-5D6E-409C-BE32-E72D297353CC}">
              <c16:uniqueId val="{00000000-4E4D-4432-8239-125049FB3370}"/>
            </c:ext>
          </c:extLst>
        </c:ser>
        <c:dLbls>
          <c:showLegendKey val="0"/>
          <c:showVal val="0"/>
          <c:showCatName val="0"/>
          <c:showSerName val="0"/>
          <c:showPercent val="0"/>
          <c:showBubbleSize val="0"/>
        </c:dLbls>
        <c:gapWidth val="100"/>
        <c:overlap val="-24"/>
        <c:axId val="501934800"/>
        <c:axId val="501934160"/>
      </c:barChart>
      <c:catAx>
        <c:axId val="501934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34160"/>
        <c:crosses val="autoZero"/>
        <c:auto val="1"/>
        <c:lblAlgn val="ctr"/>
        <c:lblOffset val="100"/>
        <c:noMultiLvlLbl val="0"/>
      </c:catAx>
      <c:valAx>
        <c:axId val="501934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193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Libre 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'190-NORTE'!$B$353:$B$354</c:f>
              <c:strCache>
                <c:ptCount val="2"/>
                <c:pt idx="0">
                  <c:v>SI</c:v>
                </c:pt>
                <c:pt idx="1">
                  <c:v>NO</c:v>
                </c:pt>
              </c:strCache>
            </c:strRef>
          </c:cat>
          <c:val>
            <c:numRef>
              <c:f>'190-NORTE'!$E$353:$E$354</c:f>
              <c:numCache>
                <c:formatCode>0</c:formatCode>
                <c:ptCount val="2"/>
                <c:pt idx="0">
                  <c:v>65.789473684210535</c:v>
                </c:pt>
                <c:pt idx="1">
                  <c:v>34.210526315789473</c:v>
                </c:pt>
              </c:numCache>
            </c:numRef>
          </c:val>
          <c:extLst>
            <c:ext xmlns:c16="http://schemas.microsoft.com/office/drawing/2014/chart" uri="{C3380CC4-5D6E-409C-BE32-E72D297353CC}">
              <c16:uniqueId val="{00000000-3841-4F7E-B202-F0B81DF1C528}"/>
            </c:ext>
          </c:extLst>
        </c:ser>
        <c:dLbls>
          <c:showLegendKey val="0"/>
          <c:showVal val="0"/>
          <c:showCatName val="0"/>
          <c:showSerName val="0"/>
          <c:showPercent val="0"/>
          <c:showBubbleSize val="0"/>
        </c:dLbls>
        <c:gapWidth val="100"/>
        <c:overlap val="-24"/>
        <c:axId val="507474320"/>
        <c:axId val="507475280"/>
      </c:barChart>
      <c:catAx>
        <c:axId val="507474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75280"/>
        <c:crosses val="autoZero"/>
        <c:auto val="1"/>
        <c:lblAlgn val="ctr"/>
        <c:lblOffset val="100"/>
        <c:noMultiLvlLbl val="0"/>
      </c:catAx>
      <c:valAx>
        <c:axId val="50747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7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Libre de Plagas (Flora y Fauna Nociva)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'190-NORTE'!$B$359:$B$360</c:f>
              <c:strCache>
                <c:ptCount val="2"/>
                <c:pt idx="0">
                  <c:v>SI</c:v>
                </c:pt>
                <c:pt idx="1">
                  <c:v>NO</c:v>
                </c:pt>
              </c:strCache>
            </c:strRef>
          </c:cat>
          <c:val>
            <c:numRef>
              <c:f>'190-NORTE'!$E$359:$E$360</c:f>
              <c:numCache>
                <c:formatCode>0</c:formatCode>
                <c:ptCount val="2"/>
                <c:pt idx="0">
                  <c:v>39.473684210526315</c:v>
                </c:pt>
                <c:pt idx="1">
                  <c:v>60.526315789473685</c:v>
                </c:pt>
              </c:numCache>
            </c:numRef>
          </c:val>
          <c:extLst>
            <c:ext xmlns:c16="http://schemas.microsoft.com/office/drawing/2014/chart" uri="{C3380CC4-5D6E-409C-BE32-E72D297353CC}">
              <c16:uniqueId val="{00000000-46E4-4FC1-901A-D045C1A957EF}"/>
            </c:ext>
          </c:extLst>
        </c:ser>
        <c:dLbls>
          <c:showLegendKey val="0"/>
          <c:showVal val="0"/>
          <c:showCatName val="0"/>
          <c:showSerName val="0"/>
          <c:showPercent val="0"/>
          <c:showBubbleSize val="0"/>
        </c:dLbls>
        <c:gapWidth val="100"/>
        <c:overlap val="-24"/>
        <c:axId val="524398416"/>
        <c:axId val="524394896"/>
      </c:barChart>
      <c:catAx>
        <c:axId val="524398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394896"/>
        <c:crosses val="autoZero"/>
        <c:auto val="1"/>
        <c:lblAlgn val="ctr"/>
        <c:lblOffset val="100"/>
        <c:noMultiLvlLbl val="0"/>
      </c:catAx>
      <c:valAx>
        <c:axId val="52439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398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Libre 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'190-NORTE'!$B$365:$B$366</c:f>
              <c:strCache>
                <c:ptCount val="2"/>
                <c:pt idx="0">
                  <c:v>SI</c:v>
                </c:pt>
                <c:pt idx="1">
                  <c:v>NO</c:v>
                </c:pt>
              </c:strCache>
            </c:strRef>
          </c:cat>
          <c:val>
            <c:numRef>
              <c:f>'190-NORTE'!$E$365:$E$366</c:f>
              <c:numCache>
                <c:formatCode>0</c:formatCode>
                <c:ptCount val="2"/>
                <c:pt idx="0">
                  <c:v>68.421052631578945</c:v>
                </c:pt>
                <c:pt idx="1">
                  <c:v>31.578947368421051</c:v>
                </c:pt>
              </c:numCache>
            </c:numRef>
          </c:val>
          <c:extLst>
            <c:ext xmlns:c16="http://schemas.microsoft.com/office/drawing/2014/chart" uri="{C3380CC4-5D6E-409C-BE32-E72D297353CC}">
              <c16:uniqueId val="{00000000-6EA8-4CAC-8B93-6D620D573A51}"/>
            </c:ext>
          </c:extLst>
        </c:ser>
        <c:dLbls>
          <c:showLegendKey val="0"/>
          <c:showVal val="0"/>
          <c:showCatName val="0"/>
          <c:showSerName val="0"/>
          <c:showPercent val="0"/>
          <c:showBubbleSize val="0"/>
        </c:dLbls>
        <c:gapWidth val="100"/>
        <c:overlap val="-24"/>
        <c:axId val="524401296"/>
        <c:axId val="524400656"/>
      </c:barChart>
      <c:catAx>
        <c:axId val="524401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00656"/>
        <c:crosses val="autoZero"/>
        <c:auto val="1"/>
        <c:lblAlgn val="ctr"/>
        <c:lblOffset val="100"/>
        <c:noMultiLvlLbl val="0"/>
      </c:catAx>
      <c:valAx>
        <c:axId val="524400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0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025-4176-BFCF-B6575A13796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025-4176-BFCF-B6575A13796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Hoja1!$A$10:$A$11</c:f>
              <c:strCache>
                <c:ptCount val="2"/>
                <c:pt idx="0">
                  <c:v>MANUALES</c:v>
                </c:pt>
                <c:pt idx="1">
                  <c:v>NO ENCUESTADOS</c:v>
                </c:pt>
              </c:strCache>
            </c:strRef>
          </c:cat>
          <c:val>
            <c:numRef>
              <c:f>Hoja1!$B$10:$B$11</c:f>
              <c:numCache>
                <c:formatCode>0</c:formatCode>
                <c:ptCount val="2"/>
                <c:pt idx="0">
                  <c:v>11.627906976744185</c:v>
                </c:pt>
                <c:pt idx="1">
                  <c:v>88.3720930232558</c:v>
                </c:pt>
              </c:numCache>
            </c:numRef>
          </c:val>
          <c:extLst>
            <c:ext xmlns:c16="http://schemas.microsoft.com/office/drawing/2014/chart" uri="{C3380CC4-5D6E-409C-BE32-E72D297353CC}">
              <c16:uniqueId val="{00000004-3025-4176-BFCF-B6575A1379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Uso Correcto 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'190-NORTE'!$B$371:$B$372</c:f>
              <c:strCache>
                <c:ptCount val="2"/>
                <c:pt idx="0">
                  <c:v>SI</c:v>
                </c:pt>
                <c:pt idx="1">
                  <c:v>NO</c:v>
                </c:pt>
              </c:strCache>
            </c:strRef>
          </c:cat>
          <c:val>
            <c:numRef>
              <c:f>'190-NORTE'!$E$371:$E$372</c:f>
              <c:numCache>
                <c:formatCode>0</c:formatCode>
                <c:ptCount val="2"/>
                <c:pt idx="0">
                  <c:v>97.368421052631575</c:v>
                </c:pt>
                <c:pt idx="1">
                  <c:v>2.6315789473684208</c:v>
                </c:pt>
              </c:numCache>
            </c:numRef>
          </c:val>
          <c:extLst>
            <c:ext xmlns:c16="http://schemas.microsoft.com/office/drawing/2014/chart" uri="{C3380CC4-5D6E-409C-BE32-E72D297353CC}">
              <c16:uniqueId val="{00000000-68CB-44A5-B3C3-B567A837D150}"/>
            </c:ext>
          </c:extLst>
        </c:ser>
        <c:dLbls>
          <c:showLegendKey val="0"/>
          <c:showVal val="0"/>
          <c:showCatName val="0"/>
          <c:showSerName val="0"/>
          <c:showPercent val="0"/>
          <c:showBubbleSize val="0"/>
        </c:dLbls>
        <c:gapWidth val="100"/>
        <c:overlap val="-24"/>
        <c:axId val="524406416"/>
        <c:axId val="524406736"/>
      </c:barChart>
      <c:catAx>
        <c:axId val="524406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06736"/>
        <c:crosses val="autoZero"/>
        <c:auto val="1"/>
        <c:lblAlgn val="ctr"/>
        <c:lblOffset val="100"/>
        <c:noMultiLvlLbl val="0"/>
      </c:catAx>
      <c:valAx>
        <c:axId val="524406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0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Uso Correcto 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'190-NORTE'!$B$377:$B$378</c:f>
              <c:strCache>
                <c:ptCount val="2"/>
                <c:pt idx="0">
                  <c:v>SI</c:v>
                </c:pt>
                <c:pt idx="1">
                  <c:v>NO</c:v>
                </c:pt>
              </c:strCache>
            </c:strRef>
          </c:cat>
          <c:val>
            <c:numRef>
              <c:f>'190-NORTE'!$E$377:$E$378</c:f>
              <c:numCache>
                <c:formatCode>0</c:formatCode>
                <c:ptCount val="2"/>
                <c:pt idx="0">
                  <c:v>94.73684210526315</c:v>
                </c:pt>
                <c:pt idx="1">
                  <c:v>5.2631578947368416</c:v>
                </c:pt>
              </c:numCache>
            </c:numRef>
          </c:val>
          <c:extLst>
            <c:ext xmlns:c16="http://schemas.microsoft.com/office/drawing/2014/chart" uri="{C3380CC4-5D6E-409C-BE32-E72D297353CC}">
              <c16:uniqueId val="{00000000-A6FB-41E4-B58D-B7B1D26C26B6}"/>
            </c:ext>
          </c:extLst>
        </c:ser>
        <c:dLbls>
          <c:showLegendKey val="0"/>
          <c:showVal val="0"/>
          <c:showCatName val="0"/>
          <c:showSerName val="0"/>
          <c:showPercent val="0"/>
          <c:showBubbleSize val="0"/>
        </c:dLbls>
        <c:gapWidth val="100"/>
        <c:overlap val="-24"/>
        <c:axId val="524413776"/>
        <c:axId val="524411216"/>
      </c:barChart>
      <c:catAx>
        <c:axId val="524413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11216"/>
        <c:crosses val="autoZero"/>
        <c:auto val="1"/>
        <c:lblAlgn val="ctr"/>
        <c:lblOffset val="100"/>
        <c:noMultiLvlLbl val="0"/>
      </c:catAx>
      <c:valAx>
        <c:axId val="524411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1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Uso Correcto 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'190-NORTE'!$B$383:$B$384</c:f>
              <c:strCache>
                <c:ptCount val="2"/>
                <c:pt idx="0">
                  <c:v>SI</c:v>
                </c:pt>
                <c:pt idx="1">
                  <c:v>NO</c:v>
                </c:pt>
              </c:strCache>
            </c:strRef>
          </c:cat>
          <c:val>
            <c:numRef>
              <c:f>'190-NORTE'!$E$383:$E$384</c:f>
              <c:numCache>
                <c:formatCode>0</c:formatCode>
                <c:ptCount val="2"/>
                <c:pt idx="0">
                  <c:v>78.94736842105263</c:v>
                </c:pt>
                <c:pt idx="1">
                  <c:v>21.052631578947366</c:v>
                </c:pt>
              </c:numCache>
            </c:numRef>
          </c:val>
          <c:extLst>
            <c:ext xmlns:c16="http://schemas.microsoft.com/office/drawing/2014/chart" uri="{C3380CC4-5D6E-409C-BE32-E72D297353CC}">
              <c16:uniqueId val="{00000000-2C8F-492A-B474-281097044729}"/>
            </c:ext>
          </c:extLst>
        </c:ser>
        <c:dLbls>
          <c:showLegendKey val="0"/>
          <c:showVal val="0"/>
          <c:showCatName val="0"/>
          <c:showSerName val="0"/>
          <c:showPercent val="0"/>
          <c:showBubbleSize val="0"/>
        </c:dLbls>
        <c:gapWidth val="100"/>
        <c:overlap val="-24"/>
        <c:axId val="510550864"/>
        <c:axId val="510552144"/>
      </c:barChart>
      <c:catAx>
        <c:axId val="510550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52144"/>
        <c:crosses val="autoZero"/>
        <c:auto val="1"/>
        <c:lblAlgn val="ctr"/>
        <c:lblOffset val="100"/>
        <c:noMultiLvlLbl val="0"/>
      </c:catAx>
      <c:valAx>
        <c:axId val="510552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5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Uso Correcto 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'190-NORTE'!$B$389:$B$390</c:f>
              <c:strCache>
                <c:ptCount val="2"/>
                <c:pt idx="0">
                  <c:v>SI</c:v>
                </c:pt>
                <c:pt idx="1">
                  <c:v>NO</c:v>
                </c:pt>
              </c:strCache>
            </c:strRef>
          </c:cat>
          <c:val>
            <c:numRef>
              <c:f>'190-NORTE'!$E$389:$E$390</c:f>
              <c:numCache>
                <c:formatCode>0</c:formatCode>
                <c:ptCount val="2"/>
                <c:pt idx="0">
                  <c:v>71.05263157894737</c:v>
                </c:pt>
                <c:pt idx="1">
                  <c:v>28.947368421052634</c:v>
                </c:pt>
              </c:numCache>
            </c:numRef>
          </c:val>
          <c:extLst>
            <c:ext xmlns:c16="http://schemas.microsoft.com/office/drawing/2014/chart" uri="{C3380CC4-5D6E-409C-BE32-E72D297353CC}">
              <c16:uniqueId val="{00000000-6520-4318-BD9D-2B8E1C3208B9}"/>
            </c:ext>
          </c:extLst>
        </c:ser>
        <c:dLbls>
          <c:showLegendKey val="0"/>
          <c:showVal val="0"/>
          <c:showCatName val="0"/>
          <c:showSerName val="0"/>
          <c:showPercent val="0"/>
          <c:showBubbleSize val="0"/>
        </c:dLbls>
        <c:gapWidth val="100"/>
        <c:overlap val="-24"/>
        <c:axId val="510573904"/>
        <c:axId val="510574224"/>
      </c:barChart>
      <c:catAx>
        <c:axId val="510573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74224"/>
        <c:crosses val="autoZero"/>
        <c:auto val="1"/>
        <c:lblAlgn val="ctr"/>
        <c:lblOffset val="100"/>
        <c:noMultiLvlLbl val="0"/>
      </c:catAx>
      <c:valAx>
        <c:axId val="510574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0573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Uso Correcto de Areas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'190-NORTE'!$B$395:$B$396</c:f>
              <c:strCache>
                <c:ptCount val="2"/>
                <c:pt idx="0">
                  <c:v>SI</c:v>
                </c:pt>
                <c:pt idx="1">
                  <c:v>NO</c:v>
                </c:pt>
              </c:strCache>
            </c:strRef>
          </c:cat>
          <c:val>
            <c:numRef>
              <c:f>'190-NORTE'!$E$395:$E$396</c:f>
              <c:numCache>
                <c:formatCode>0</c:formatCode>
                <c:ptCount val="2"/>
                <c:pt idx="0">
                  <c:v>92.10526315789474</c:v>
                </c:pt>
                <c:pt idx="1">
                  <c:v>7.8947368421052628</c:v>
                </c:pt>
              </c:numCache>
            </c:numRef>
          </c:val>
          <c:extLst>
            <c:ext xmlns:c16="http://schemas.microsoft.com/office/drawing/2014/chart" uri="{C3380CC4-5D6E-409C-BE32-E72D297353CC}">
              <c16:uniqueId val="{00000000-B100-4130-99B5-AEFE8DF02EC6}"/>
            </c:ext>
          </c:extLst>
        </c:ser>
        <c:dLbls>
          <c:showLegendKey val="0"/>
          <c:showVal val="0"/>
          <c:showCatName val="0"/>
          <c:showSerName val="0"/>
          <c:showPercent val="0"/>
          <c:showBubbleSize val="0"/>
        </c:dLbls>
        <c:gapWidth val="100"/>
        <c:overlap val="-24"/>
        <c:axId val="507482320"/>
        <c:axId val="507483600"/>
      </c:barChart>
      <c:catAx>
        <c:axId val="507482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83600"/>
        <c:crosses val="autoZero"/>
        <c:auto val="1"/>
        <c:lblAlgn val="ctr"/>
        <c:lblOffset val="100"/>
        <c:noMultiLvlLbl val="0"/>
      </c:catAx>
      <c:valAx>
        <c:axId val="507483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7482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Participarias En 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'190-NORTE'!$B$401:$B$402</c:f>
              <c:strCache>
                <c:ptCount val="2"/>
                <c:pt idx="0">
                  <c:v>SI</c:v>
                </c:pt>
                <c:pt idx="1">
                  <c:v>NO</c:v>
                </c:pt>
              </c:strCache>
            </c:strRef>
          </c:cat>
          <c:val>
            <c:numRef>
              <c:f>'190-NORTE'!$E$401:$E$402</c:f>
              <c:numCache>
                <c:formatCode>0</c:formatCode>
                <c:ptCount val="2"/>
                <c:pt idx="0">
                  <c:v>92.10526315789474</c:v>
                </c:pt>
                <c:pt idx="1">
                  <c:v>7.8947368421052628</c:v>
                </c:pt>
              </c:numCache>
            </c:numRef>
          </c:val>
          <c:extLst>
            <c:ext xmlns:c16="http://schemas.microsoft.com/office/drawing/2014/chart" uri="{C3380CC4-5D6E-409C-BE32-E72D297353CC}">
              <c16:uniqueId val="{00000000-B64C-417A-AAF1-8C57CEA61BAD}"/>
            </c:ext>
          </c:extLst>
        </c:ser>
        <c:dLbls>
          <c:showLegendKey val="0"/>
          <c:showVal val="0"/>
          <c:showCatName val="0"/>
          <c:showSerName val="0"/>
          <c:showPercent val="0"/>
          <c:showBubbleSize val="0"/>
        </c:dLbls>
        <c:gapWidth val="100"/>
        <c:overlap val="-24"/>
        <c:axId val="524410256"/>
        <c:axId val="524413136"/>
      </c:barChart>
      <c:catAx>
        <c:axId val="52441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13136"/>
        <c:crosses val="autoZero"/>
        <c:auto val="1"/>
        <c:lblAlgn val="ctr"/>
        <c:lblOffset val="100"/>
        <c:noMultiLvlLbl val="0"/>
      </c:catAx>
      <c:valAx>
        <c:axId val="524413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2441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996-4158-8CB2-1B47592D2AE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996-4158-8CB2-1B47592D2AE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Hoja1!$A$13:$A$14</c:f>
              <c:strCache>
                <c:ptCount val="2"/>
                <c:pt idx="0">
                  <c:v>ADMINISTRATIVA</c:v>
                </c:pt>
                <c:pt idx="1">
                  <c:v>NO ENCUESTADOS</c:v>
                </c:pt>
              </c:strCache>
            </c:strRef>
          </c:cat>
          <c:val>
            <c:numRef>
              <c:f>Hoja1!$B$13:$B$14</c:f>
              <c:numCache>
                <c:formatCode>0</c:formatCode>
                <c:ptCount val="2"/>
                <c:pt idx="0">
                  <c:v>13.953488372093023</c:v>
                </c:pt>
                <c:pt idx="1">
                  <c:v>86.046511627906966</c:v>
                </c:pt>
              </c:numCache>
            </c:numRef>
          </c:val>
          <c:extLst>
            <c:ext xmlns:c16="http://schemas.microsoft.com/office/drawing/2014/chart" uri="{C3380CC4-5D6E-409C-BE32-E72D297353CC}">
              <c16:uniqueId val="{00000004-2996-4158-8CB2-1B47592D2AE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53E-492C-83D9-F740301CAAD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53E-492C-83D9-F740301CAAD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Hoja1!$A$16:$A$17</c:f>
              <c:strCache>
                <c:ptCount val="2"/>
                <c:pt idx="0">
                  <c:v>DOCENTES</c:v>
                </c:pt>
                <c:pt idx="1">
                  <c:v>NO ENCUESTADOS</c:v>
                </c:pt>
              </c:strCache>
            </c:strRef>
          </c:cat>
          <c:val>
            <c:numRef>
              <c:f>Hoja1!$B$16:$B$17</c:f>
              <c:numCache>
                <c:formatCode>0</c:formatCode>
                <c:ptCount val="2"/>
                <c:pt idx="0">
                  <c:v>72.093023255813947</c:v>
                </c:pt>
                <c:pt idx="1">
                  <c:v>27.906976744186046</c:v>
                </c:pt>
              </c:numCache>
            </c:numRef>
          </c:val>
          <c:extLst>
            <c:ext xmlns:c16="http://schemas.microsoft.com/office/drawing/2014/chart" uri="{C3380CC4-5D6E-409C-BE32-E72D297353CC}">
              <c16:uniqueId val="{00000004-853E-492C-83D9-F740301CAAD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 DIRECTIVAS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2C1-487A-A7E2-1413E706439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2C1-487A-A7E2-1413E706439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Hoja1!$A$19:$A$20</c:f>
              <c:strCache>
                <c:ptCount val="2"/>
                <c:pt idx="0">
                  <c:v>DIRECTIVAS</c:v>
                </c:pt>
                <c:pt idx="1">
                  <c:v>NO ENCUESTADOS</c:v>
                </c:pt>
              </c:strCache>
            </c:strRef>
          </c:cat>
          <c:val>
            <c:numRef>
              <c:f>Hoja1!$B$19:$B$20</c:f>
              <c:numCache>
                <c:formatCode>0</c:formatCode>
                <c:ptCount val="2"/>
                <c:pt idx="0">
                  <c:v>2.3255813953488373</c:v>
                </c:pt>
                <c:pt idx="1">
                  <c:v>97.674418604651152</c:v>
                </c:pt>
              </c:numCache>
            </c:numRef>
          </c:val>
          <c:extLst>
            <c:ext xmlns:c16="http://schemas.microsoft.com/office/drawing/2014/chart" uri="{C3380CC4-5D6E-409C-BE32-E72D297353CC}">
              <c16:uniqueId val="{00000004-B2C1-487A-A7E2-1413E706439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6">
  <a:schemeClr val="accent3"/>
</cs:colorStyle>
</file>

<file path=ppt/charts/colors32.xml><?xml version="1.0" encoding="utf-8"?>
<cs:colorStyle xmlns:cs="http://schemas.microsoft.com/office/drawing/2012/chartStyle" xmlns:a="http://schemas.openxmlformats.org/drawingml/2006/main" meth="withinLinear" id="16">
  <a:schemeClr val="accent3"/>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withinLinear" id="17">
  <a:schemeClr val="accent4"/>
</cs:colorStyle>
</file>

<file path=ppt/charts/colors39.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1987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2393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0603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86185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1420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60565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321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35124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3311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13042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89395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72472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2496979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015165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408537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34707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777927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390476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752254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chart" Target="../charts/chart31.xml"/><Relationship Id="rId5" Type="http://schemas.openxmlformats.org/officeDocument/2006/relationships/chart" Target="../charts/chart30.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 Id="rId9" Type="http://schemas.openxmlformats.org/officeDocument/2006/relationships/chart" Target="../charts/chart9.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chart" Target="../charts/chart6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microsoft.com/office/2007/relationships/hdphoto" Target="../media/hdphoto1.wdp"/></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a:t>
            </a:r>
            <a:r>
              <a:rPr lang="es-MX" b="1"/>
              <a:t>DE UNIDAD ACADÉMICA DEL NORTE DEL ESTADO DE NAYARIT</a:t>
            </a:r>
            <a:endParaRPr lang="es-MX" b="1" dirty="0"/>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697588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050970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64812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2348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4" name="Gráfico 23">
            <a:extLst>
              <a:ext uri="{FF2B5EF4-FFF2-40B4-BE49-F238E27FC236}">
                <a16:creationId xmlns:a16="http://schemas.microsoft.com/office/drawing/2014/main" id="{C88DEEA3-AE69-4502-A58A-7A84A27F4345}"/>
              </a:ext>
            </a:extLst>
          </p:cNvPr>
          <p:cNvGraphicFramePr>
            <a:graphicFrameLocks/>
          </p:cNvGraphicFramePr>
          <p:nvPr>
            <p:extLst>
              <p:ext uri="{D42A27DB-BD31-4B8C-83A1-F6EECF244321}">
                <p14:modId xmlns:p14="http://schemas.microsoft.com/office/powerpoint/2010/main" val="15306840"/>
              </p:ext>
            </p:extLst>
          </p:nvPr>
        </p:nvGraphicFramePr>
        <p:xfrm>
          <a:off x="1881415" y="2057400"/>
          <a:ext cx="6401677"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7225349F-9BED-4AFD-BBC1-66785181FC28}"/>
              </a:ext>
            </a:extLst>
          </p:cNvPr>
          <p:cNvGraphicFramePr>
            <a:graphicFrameLocks/>
          </p:cNvGraphicFramePr>
          <p:nvPr>
            <p:extLst>
              <p:ext uri="{D42A27DB-BD31-4B8C-83A1-F6EECF244321}">
                <p14:modId xmlns:p14="http://schemas.microsoft.com/office/powerpoint/2010/main" val="317713117"/>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a:extLst>
              <a:ext uri="{FF2B5EF4-FFF2-40B4-BE49-F238E27FC236}">
                <a16:creationId xmlns:a16="http://schemas.microsoft.com/office/drawing/2014/main" id="{D7CD7676-9BCC-41B4-B443-8C6A490AD35E}"/>
              </a:ext>
            </a:extLst>
          </p:cNvPr>
          <p:cNvGraphicFramePr>
            <a:graphicFrameLocks/>
          </p:cNvGraphicFramePr>
          <p:nvPr>
            <p:extLst>
              <p:ext uri="{D42A27DB-BD31-4B8C-83A1-F6EECF244321}">
                <p14:modId xmlns:p14="http://schemas.microsoft.com/office/powerpoint/2010/main" val="401456372"/>
              </p:ext>
            </p:extLst>
          </p:nvPr>
        </p:nvGraphicFramePr>
        <p:xfrm>
          <a:off x="1911803" y="2057400"/>
          <a:ext cx="5320393"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80526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3" name="Gráfico 22">
            <a:extLst>
              <a:ext uri="{FF2B5EF4-FFF2-40B4-BE49-F238E27FC236}">
                <a16:creationId xmlns:a16="http://schemas.microsoft.com/office/drawing/2014/main" id="{0B7F9360-F140-4037-B79B-6965C63C8824}"/>
              </a:ext>
            </a:extLst>
          </p:cNvPr>
          <p:cNvGraphicFramePr>
            <a:graphicFrameLocks/>
          </p:cNvGraphicFramePr>
          <p:nvPr>
            <p:extLst>
              <p:ext uri="{D42A27DB-BD31-4B8C-83A1-F6EECF244321}">
                <p14:modId xmlns:p14="http://schemas.microsoft.com/office/powerpoint/2010/main" val="3147607549"/>
              </p:ext>
            </p:extLst>
          </p:nvPr>
        </p:nvGraphicFramePr>
        <p:xfrm>
          <a:off x="1521377" y="2057400"/>
          <a:ext cx="6799526"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1746543" y="764704"/>
            <a:ext cx="6253267"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Conclusión</a:t>
            </a:r>
          </a:p>
        </p:txBody>
      </p:sp>
      <p:sp>
        <p:nvSpPr>
          <p:cNvPr id="7" name="CuadroTexto 6">
            <a:extLst>
              <a:ext uri="{FF2B5EF4-FFF2-40B4-BE49-F238E27FC236}">
                <a16:creationId xmlns:a16="http://schemas.microsoft.com/office/drawing/2014/main" id="{E5BB98F1-E637-4D8A-8E3E-4E9C89ED0DB1}"/>
              </a:ext>
            </a:extLst>
          </p:cNvPr>
          <p:cNvSpPr txBox="1"/>
          <p:nvPr/>
        </p:nvSpPr>
        <p:spPr>
          <a:xfrm>
            <a:off x="1619672" y="1916832"/>
            <a:ext cx="6507009" cy="1200329"/>
          </a:xfrm>
          <a:prstGeom prst="rect">
            <a:avLst/>
          </a:prstGeom>
          <a:noFill/>
        </p:spPr>
        <p:txBody>
          <a:bodyPr wrap="square" rtlCol="0">
            <a:spAutoFit/>
          </a:bodyPr>
          <a:lstStyle/>
          <a:p>
            <a:r>
              <a:rPr lang="es-ES" dirty="0"/>
              <a:t>Los Datos en la mayoría de las encuestas realizadas salieron a favor en positivo, lo que indica que la mayoría de personas se siente orgulloso de pertenecer a la UAN y de los símbolos patrios y valores que representa.</a:t>
            </a:r>
            <a:endParaRPr lang="es-MX" dirty="0"/>
          </a:p>
        </p:txBody>
      </p:sp>
    </p:spTree>
    <p:extLst>
      <p:ext uri="{BB962C8B-B14F-4D97-AF65-F5344CB8AC3E}">
        <p14:creationId xmlns:p14="http://schemas.microsoft.com/office/powerpoint/2010/main" val="152521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9" name="Table 8">
            <a:extLst>
              <a:ext uri="{FF2B5EF4-FFF2-40B4-BE49-F238E27FC236}">
                <a16:creationId xmlns:a16="http://schemas.microsoft.com/office/drawing/2014/main" id="{6676F101-0152-45BF-A5B9-F18642722ACF}"/>
              </a:ext>
            </a:extLst>
          </p:cNvPr>
          <p:cNvGraphicFramePr>
            <a:graphicFrameLocks noGrp="1"/>
          </p:cNvGraphicFramePr>
          <p:nvPr>
            <p:extLst>
              <p:ext uri="{D42A27DB-BD31-4B8C-83A1-F6EECF244321}">
                <p14:modId xmlns:p14="http://schemas.microsoft.com/office/powerpoint/2010/main" val="3409287663"/>
              </p:ext>
            </p:extLst>
          </p:nvPr>
        </p:nvGraphicFramePr>
        <p:xfrm>
          <a:off x="2339752" y="1291621"/>
          <a:ext cx="5407893" cy="4274758"/>
        </p:xfrm>
        <a:graphic>
          <a:graphicData uri="http://schemas.openxmlformats.org/drawingml/2006/table">
            <a:tbl>
              <a:tblPr/>
              <a:tblGrid>
                <a:gridCol w="2723780">
                  <a:extLst>
                    <a:ext uri="{9D8B030D-6E8A-4147-A177-3AD203B41FA5}">
                      <a16:colId xmlns:a16="http://schemas.microsoft.com/office/drawing/2014/main" val="2553404131"/>
                    </a:ext>
                  </a:extLst>
                </a:gridCol>
                <a:gridCol w="2684113">
                  <a:extLst>
                    <a:ext uri="{9D8B030D-6E8A-4147-A177-3AD203B41FA5}">
                      <a16:colId xmlns:a16="http://schemas.microsoft.com/office/drawing/2014/main" val="2245108527"/>
                    </a:ext>
                  </a:extLst>
                </a:gridCol>
              </a:tblGrid>
              <a:tr h="635118">
                <a:tc gridSpan="2">
                  <a:txBody>
                    <a:bodyPr/>
                    <a:lstStyle/>
                    <a:p>
                      <a:pPr algn="ctr" rtl="0" fontAlgn="t">
                        <a:spcBef>
                          <a:spcPts val="0"/>
                        </a:spcBef>
                        <a:spcAft>
                          <a:spcPts val="1000"/>
                        </a:spcAft>
                      </a:pPr>
                      <a:r>
                        <a:rPr lang="es-ES" sz="1100" b="0" i="0" u="none" strike="noStrike">
                          <a:solidFill>
                            <a:srgbClr val="000000"/>
                          </a:solidFill>
                          <a:effectLst/>
                          <a:latin typeface="Calibri" panose="020F0502020204030204" pitchFamily="34" charset="0"/>
                        </a:rPr>
                        <a:t>ÁREA : UNIDAD ACADÉMICA  DEL NORTE DEL ESTADO DE NAYARIT</a:t>
                      </a:r>
                      <a:endParaRPr lang="es-ES">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2243573807"/>
                  </a:ext>
                </a:extLst>
              </a:tr>
              <a:tr h="385607">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TOTAL :</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38</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86362228"/>
                  </a:ext>
                </a:extLst>
              </a:tr>
              <a:tr h="385607">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PERSONAL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38</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48629563"/>
                  </a:ext>
                </a:extLst>
              </a:tr>
              <a:tr h="385607">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PORCENTAJE: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100</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354709602"/>
                  </a:ext>
                </a:extLst>
              </a:tr>
              <a:tr h="940391">
                <a:tc gridSpan="2">
                  <a:txBody>
                    <a:bodyPr/>
                    <a:lstStyle/>
                    <a:p>
                      <a:pPr algn="ctr" rtl="0" fontAlgn="t">
                        <a:spcBef>
                          <a:spcPts val="0"/>
                        </a:spcBef>
                        <a:spcAft>
                          <a:spcPts val="1000"/>
                        </a:spcAft>
                      </a:pPr>
                      <a:br>
                        <a:rPr lang="es-MX">
                          <a:effectLst/>
                        </a:rPr>
                      </a:br>
                      <a:r>
                        <a:rPr lang="es-MX" sz="1100" b="0" i="0" u="none" strike="noStrike">
                          <a:solidFill>
                            <a:srgbClr val="000000"/>
                          </a:solidFill>
                          <a:effectLst/>
                          <a:latin typeface="Calibri" panose="020F0502020204030204" pitchFamily="34" charset="0"/>
                        </a:rPr>
                        <a:t>PERSONAL EN FUNCIONES  ENCUESTADO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069465324"/>
                  </a:ext>
                </a:extLst>
              </a:tr>
              <a:tr h="385607">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MANUAL:</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2</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535553110"/>
                  </a:ext>
                </a:extLst>
              </a:tr>
              <a:tr h="385607">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ADMINISTRATIVO: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9</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34053726"/>
                  </a:ext>
                </a:extLst>
              </a:tr>
              <a:tr h="385607">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DOCENTE:</a:t>
                      </a:r>
                      <a:endParaRPr lang="es-MX">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24</a:t>
                      </a:r>
                      <a:endParaRPr lang="es-MX">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881615753"/>
                  </a:ext>
                </a:extLst>
              </a:tr>
              <a:tr h="385607">
                <a:tc>
                  <a:txBody>
                    <a:bodyPr/>
                    <a:lstStyle/>
                    <a:p>
                      <a:pPr algn="ctr" rtl="0" fontAlgn="t">
                        <a:spcBef>
                          <a:spcPts val="0"/>
                        </a:spcBef>
                        <a:spcAft>
                          <a:spcPts val="1000"/>
                        </a:spcAft>
                      </a:pPr>
                      <a:r>
                        <a:rPr lang="es-MX" sz="1100" b="0" i="0" u="none" strike="noStrike">
                          <a:solidFill>
                            <a:srgbClr val="000000"/>
                          </a:solidFill>
                          <a:effectLst/>
                          <a:latin typeface="Calibri" panose="020F0502020204030204" pitchFamily="34" charset="0"/>
                        </a:rPr>
                        <a:t>DIRECTIVO:</a:t>
                      </a:r>
                      <a:endParaRPr lang="es-MX">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100" b="0" i="0" u="none" strike="noStrike" dirty="0">
                          <a:solidFill>
                            <a:srgbClr val="000000"/>
                          </a:solidFill>
                          <a:effectLst/>
                          <a:latin typeface="Calibri" panose="020F0502020204030204" pitchFamily="34" charset="0"/>
                        </a:rPr>
                        <a:t>3</a:t>
                      </a:r>
                      <a:endParaRPr lang="es-MX"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1476304537"/>
                  </a:ext>
                </a:extLst>
              </a:tr>
            </a:tbl>
          </a:graphicData>
        </a:graphic>
      </p:graphicFrame>
      <p:sp>
        <p:nvSpPr>
          <p:cNvPr id="10" name="Rectangle 2">
            <a:extLst>
              <a:ext uri="{FF2B5EF4-FFF2-40B4-BE49-F238E27FC236}">
                <a16:creationId xmlns:a16="http://schemas.microsoft.com/office/drawing/2014/main" id="{EDECB07A-D7ED-45B1-B0A0-290B21AEFA40}"/>
              </a:ext>
            </a:extLst>
          </p:cNvPr>
          <p:cNvSpPr>
            <a:spLocks noChangeArrowheads="1"/>
          </p:cNvSpPr>
          <p:nvPr/>
        </p:nvSpPr>
        <p:spPr bwMode="auto">
          <a:xfrm>
            <a:off x="302578" y="1291780"/>
            <a:ext cx="1269334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88264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236476" y="1124744"/>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favorable debido a que el 100% de los encuestados se siente </a:t>
            </a:r>
            <a:r>
              <a:rPr lang="es-MX" b="1" dirty="0"/>
              <a:t>orgulloso</a:t>
            </a:r>
            <a:r>
              <a:rPr lang="es-MX" dirty="0"/>
              <a:t> por la institución, además de identificarse la </a:t>
            </a:r>
            <a:r>
              <a:rPr lang="es-MX"/>
              <a:t>comunidad universitaria con </a:t>
            </a:r>
            <a:r>
              <a:rPr lang="es-MX" dirty="0"/>
              <a:t>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3.-Historia</a:t>
            </a:r>
          </a:p>
          <a:p>
            <a:pPr algn="just"/>
            <a:r>
              <a:rPr lang="es-MX" dirty="0"/>
              <a:t>Aunque el 12% de la comunidad desconoce el </a:t>
            </a:r>
            <a:r>
              <a:rPr lang="es-MX" b="1" dirty="0"/>
              <a:t>código de ética.</a:t>
            </a:r>
          </a:p>
          <a:p>
            <a:pPr algn="just"/>
            <a:r>
              <a:rPr lang="es-MX" dirty="0"/>
              <a:t>Dentro de los </a:t>
            </a:r>
            <a:r>
              <a:rPr lang="es-MX" b="1" dirty="0"/>
              <a:t>valores</a:t>
            </a:r>
            <a:r>
              <a:rPr lang="es-MX" dirty="0"/>
              <a:t> que conforman al código de ética, se considera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2.-Lealtad y compromiso</a:t>
            </a:r>
          </a:p>
          <a:p>
            <a:pPr marL="742950" lvl="1" indent="-285750" algn="just">
              <a:buFont typeface="Arial" panose="020B0604020202020204" pitchFamily="34" charset="0"/>
              <a:buChar char="•"/>
            </a:pPr>
            <a:r>
              <a:rPr lang="es-MX" dirty="0"/>
              <a:t> 3.-Equidad</a:t>
            </a:r>
          </a:p>
          <a:p>
            <a:pPr marL="742950" lvl="1" indent="-285750" algn="just">
              <a:buFont typeface="Arial" panose="020B0604020202020204" pitchFamily="34" charset="0"/>
              <a:buChar char="•"/>
            </a:pPr>
            <a:r>
              <a:rPr lang="es-MX" dirty="0"/>
              <a:t> 4.-Justicia</a:t>
            </a:r>
          </a:p>
          <a:p>
            <a:pPr marL="742950" lvl="1" indent="-285750" algn="just">
              <a:buFont typeface="Arial" panose="020B0604020202020204" pitchFamily="34" charset="0"/>
              <a:buChar char="•"/>
            </a:pPr>
            <a:r>
              <a:rPr lang="es-MX" dirty="0"/>
              <a:t> 5.-Responsabilidad</a:t>
            </a:r>
          </a:p>
          <a:p>
            <a:pPr marL="742950" lvl="1" indent="-285750" algn="just">
              <a:buFont typeface="Arial" panose="020B0604020202020204" pitchFamily="34" charset="0"/>
              <a:buChar char="•"/>
            </a:pPr>
            <a:r>
              <a:rPr lang="es-MX" dirty="0"/>
              <a:t> 6.-Profesionalismo e integridad</a:t>
            </a:r>
          </a:p>
          <a:p>
            <a:pPr marL="742950" lvl="1" indent="-285750" algn="just">
              <a:buFont typeface="Arial" panose="020B0604020202020204" pitchFamily="34" charset="0"/>
              <a:buChar char="•"/>
            </a:pPr>
            <a:r>
              <a:rPr lang="es-MX" dirty="0"/>
              <a:t> 7.-Conciencia ecológica </a:t>
            </a:r>
          </a:p>
          <a:p>
            <a:pPr marL="742950" lvl="1" indent="-285750" algn="just">
              <a:buFont typeface="Arial" panose="020B0604020202020204" pitchFamily="34" charset="0"/>
              <a:buChar char="•"/>
            </a:pPr>
            <a:r>
              <a:rPr lang="es-MX" dirty="0"/>
              <a:t>8.-Tolerancia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id="{71269A61-5339-4D7F-8483-4538DE9678E2}"/>
              </a:ext>
            </a:extLst>
          </p:cNvPr>
          <p:cNvGraphicFramePr>
            <a:graphicFrameLocks/>
          </p:cNvGraphicFramePr>
          <p:nvPr>
            <p:extLst>
              <p:ext uri="{D42A27DB-BD31-4B8C-83A1-F6EECF244321}">
                <p14:modId xmlns:p14="http://schemas.microsoft.com/office/powerpoint/2010/main" val="4113214630"/>
              </p:ext>
            </p:extLst>
          </p:nvPr>
        </p:nvGraphicFramePr>
        <p:xfrm>
          <a:off x="1259632" y="1738312"/>
          <a:ext cx="7272808" cy="3381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DEF56C1F-3FF7-4E5B-A4FB-D7076660D026}"/>
              </a:ext>
            </a:extLst>
          </p:cNvPr>
          <p:cNvGraphicFramePr>
            <a:graphicFrameLocks/>
          </p:cNvGraphicFramePr>
          <p:nvPr>
            <p:extLst>
              <p:ext uri="{D42A27DB-BD31-4B8C-83A1-F6EECF244321}">
                <p14:modId xmlns:p14="http://schemas.microsoft.com/office/powerpoint/2010/main" val="1356480086"/>
              </p:ext>
            </p:extLst>
          </p:nvPr>
        </p:nvGraphicFramePr>
        <p:xfrm>
          <a:off x="1547665" y="1658401"/>
          <a:ext cx="7083072" cy="31279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5" name="Gráfico 24">
            <a:extLst>
              <a:ext uri="{FF2B5EF4-FFF2-40B4-BE49-F238E27FC236}">
                <a16:creationId xmlns:a16="http://schemas.microsoft.com/office/drawing/2014/main" id="{1C3CFDD5-487B-4EE8-8971-E84F2AADD401}"/>
              </a:ext>
            </a:extLst>
          </p:cNvPr>
          <p:cNvGraphicFramePr>
            <a:graphicFrameLocks/>
          </p:cNvGraphicFramePr>
          <p:nvPr>
            <p:extLst>
              <p:ext uri="{D42A27DB-BD31-4B8C-83A1-F6EECF244321}">
                <p14:modId xmlns:p14="http://schemas.microsoft.com/office/powerpoint/2010/main" val="900154148"/>
              </p:ext>
            </p:extLst>
          </p:nvPr>
        </p:nvGraphicFramePr>
        <p:xfrm>
          <a:off x="1377359" y="1891053"/>
          <a:ext cx="6632769" cy="3075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a:extLst>
              <a:ext uri="{FF2B5EF4-FFF2-40B4-BE49-F238E27FC236}">
                <a16:creationId xmlns:a16="http://schemas.microsoft.com/office/drawing/2014/main" id="{744BC3DA-AE90-498C-811B-D9220F280DA4}"/>
              </a:ext>
            </a:extLst>
          </p:cNvPr>
          <p:cNvGraphicFramePr>
            <a:graphicFrameLocks/>
          </p:cNvGraphicFramePr>
          <p:nvPr>
            <p:extLst>
              <p:ext uri="{D42A27DB-BD31-4B8C-83A1-F6EECF244321}">
                <p14:modId xmlns:p14="http://schemas.microsoft.com/office/powerpoint/2010/main" val="2321261033"/>
              </p:ext>
            </p:extLst>
          </p:nvPr>
        </p:nvGraphicFramePr>
        <p:xfrm>
          <a:off x="1128940" y="1854653"/>
          <a:ext cx="7357781" cy="31486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a:extLst>
              <a:ext uri="{FF2B5EF4-FFF2-40B4-BE49-F238E27FC236}">
                <a16:creationId xmlns:a16="http://schemas.microsoft.com/office/drawing/2014/main" id="{32FFC38A-B802-4834-BF10-C94B4A716B6D}"/>
              </a:ext>
            </a:extLst>
          </p:cNvPr>
          <p:cNvGraphicFramePr>
            <a:graphicFrameLocks/>
          </p:cNvGraphicFramePr>
          <p:nvPr>
            <p:extLst>
              <p:ext uri="{D42A27DB-BD31-4B8C-83A1-F6EECF244321}">
                <p14:modId xmlns:p14="http://schemas.microsoft.com/office/powerpoint/2010/main" val="2472873429"/>
              </p:ext>
            </p:extLst>
          </p:nvPr>
        </p:nvGraphicFramePr>
        <p:xfrm>
          <a:off x="1128940" y="1854653"/>
          <a:ext cx="7043460" cy="31486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5" name="Gráfico 24">
            <a:extLst>
              <a:ext uri="{FF2B5EF4-FFF2-40B4-BE49-F238E27FC236}">
                <a16:creationId xmlns:a16="http://schemas.microsoft.com/office/drawing/2014/main" id="{11F6201E-411D-4B5C-8DDD-050570D43D71}"/>
              </a:ext>
            </a:extLst>
          </p:cNvPr>
          <p:cNvGraphicFramePr>
            <a:graphicFrameLocks/>
          </p:cNvGraphicFramePr>
          <p:nvPr>
            <p:extLst>
              <p:ext uri="{D42A27DB-BD31-4B8C-83A1-F6EECF244321}">
                <p14:modId xmlns:p14="http://schemas.microsoft.com/office/powerpoint/2010/main" val="1404035528"/>
              </p:ext>
            </p:extLst>
          </p:nvPr>
        </p:nvGraphicFramePr>
        <p:xfrm>
          <a:off x="1377359" y="1841046"/>
          <a:ext cx="6795041" cy="31759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a:extLst>
              <a:ext uri="{FF2B5EF4-FFF2-40B4-BE49-F238E27FC236}">
                <a16:creationId xmlns:a16="http://schemas.microsoft.com/office/drawing/2014/main" id="{ED27489D-C9A8-4EA4-8585-D9E9B80C69FD}"/>
              </a:ext>
            </a:extLst>
          </p:cNvPr>
          <p:cNvGraphicFramePr>
            <a:graphicFrameLocks/>
          </p:cNvGraphicFramePr>
          <p:nvPr>
            <p:extLst>
              <p:ext uri="{D42A27DB-BD31-4B8C-83A1-F6EECF244321}">
                <p14:modId xmlns:p14="http://schemas.microsoft.com/office/powerpoint/2010/main" val="556123046"/>
              </p:ext>
            </p:extLst>
          </p:nvPr>
        </p:nvGraphicFramePr>
        <p:xfrm>
          <a:off x="1475656" y="1791040"/>
          <a:ext cx="6840760" cy="32759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a:extLst>
              <a:ext uri="{FF2B5EF4-FFF2-40B4-BE49-F238E27FC236}">
                <a16:creationId xmlns:a16="http://schemas.microsoft.com/office/drawing/2014/main" id="{CE7561BE-16B3-4642-8CDF-C6ADB17AA221}"/>
              </a:ext>
            </a:extLst>
          </p:cNvPr>
          <p:cNvGraphicFramePr>
            <a:graphicFrameLocks/>
          </p:cNvGraphicFramePr>
          <p:nvPr>
            <p:extLst>
              <p:ext uri="{D42A27DB-BD31-4B8C-83A1-F6EECF244321}">
                <p14:modId xmlns:p14="http://schemas.microsoft.com/office/powerpoint/2010/main" val="2527791645"/>
              </p:ext>
            </p:extLst>
          </p:nvPr>
        </p:nvGraphicFramePr>
        <p:xfrm>
          <a:off x="1423078" y="1909082"/>
          <a:ext cx="6749322" cy="30398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5573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5" name="Gráfico 24">
            <a:extLst>
              <a:ext uri="{FF2B5EF4-FFF2-40B4-BE49-F238E27FC236}">
                <a16:creationId xmlns:a16="http://schemas.microsoft.com/office/drawing/2014/main" id="{07AC94F4-B183-4806-8947-09C7DEE46D21}"/>
              </a:ext>
            </a:extLst>
          </p:cNvPr>
          <p:cNvGraphicFramePr>
            <a:graphicFrameLocks/>
          </p:cNvGraphicFramePr>
          <p:nvPr>
            <p:extLst>
              <p:ext uri="{D42A27DB-BD31-4B8C-83A1-F6EECF244321}">
                <p14:modId xmlns:p14="http://schemas.microsoft.com/office/powerpoint/2010/main" val="927673046"/>
              </p:ext>
            </p:extLst>
          </p:nvPr>
        </p:nvGraphicFramePr>
        <p:xfrm>
          <a:off x="1475656" y="1909082"/>
          <a:ext cx="6840760" cy="30398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a:extLst>
              <a:ext uri="{FF2B5EF4-FFF2-40B4-BE49-F238E27FC236}">
                <a16:creationId xmlns:a16="http://schemas.microsoft.com/office/drawing/2014/main" id="{129D29A8-30A3-4A6A-A566-D214D4B71775}"/>
              </a:ext>
            </a:extLst>
          </p:cNvPr>
          <p:cNvGraphicFramePr>
            <a:graphicFrameLocks/>
          </p:cNvGraphicFramePr>
          <p:nvPr>
            <p:extLst>
              <p:ext uri="{D42A27DB-BD31-4B8C-83A1-F6EECF244321}">
                <p14:modId xmlns:p14="http://schemas.microsoft.com/office/powerpoint/2010/main" val="3690241155"/>
              </p:ext>
            </p:extLst>
          </p:nvPr>
        </p:nvGraphicFramePr>
        <p:xfrm>
          <a:off x="1806029" y="2025423"/>
          <a:ext cx="6510387" cy="28071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1746543" y="764704"/>
            <a:ext cx="6253267"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Conclusión</a:t>
            </a:r>
          </a:p>
        </p:txBody>
      </p:sp>
      <p:sp>
        <p:nvSpPr>
          <p:cNvPr id="6" name="CuadroTexto 5">
            <a:extLst>
              <a:ext uri="{FF2B5EF4-FFF2-40B4-BE49-F238E27FC236}">
                <a16:creationId xmlns:a16="http://schemas.microsoft.com/office/drawing/2014/main" id="{7EC4CD7C-603D-45F4-9C2D-20F542CE18A0}"/>
              </a:ext>
            </a:extLst>
          </p:cNvPr>
          <p:cNvSpPr txBox="1"/>
          <p:nvPr/>
        </p:nvSpPr>
        <p:spPr>
          <a:xfrm>
            <a:off x="1363675" y="1544598"/>
            <a:ext cx="6740178" cy="4801314"/>
          </a:xfrm>
          <a:prstGeom prst="rect">
            <a:avLst/>
          </a:prstGeom>
          <a:noFill/>
        </p:spPr>
        <p:txBody>
          <a:bodyPr wrap="square" rtlCol="0">
            <a:spAutoFit/>
          </a:bodyPr>
          <a:lstStyle/>
          <a:p>
            <a:r>
              <a:rPr lang="es-ES" dirty="0"/>
              <a:t>En el área de </a:t>
            </a:r>
            <a:r>
              <a:rPr lang="es-ES" b="1" dirty="0"/>
              <a:t>“Seguridad Ocupacional” </a:t>
            </a:r>
            <a:r>
              <a:rPr lang="es-ES" dirty="0"/>
              <a:t>La </a:t>
            </a:r>
            <a:r>
              <a:rPr lang="es-ES" b="1" dirty="0"/>
              <a:t>iluminación</a:t>
            </a:r>
            <a:r>
              <a:rPr lang="es-ES" dirty="0"/>
              <a:t> con que cuenta el área de trabajo es </a:t>
            </a:r>
            <a:r>
              <a:rPr lang="es-ES" b="1" dirty="0"/>
              <a:t>buena</a:t>
            </a:r>
            <a:r>
              <a:rPr lang="es-ES" dirty="0"/>
              <a:t> pero se cuenta con algunos factores que se podrían corregir, El </a:t>
            </a:r>
            <a:r>
              <a:rPr lang="es-ES" b="1" dirty="0"/>
              <a:t>Clima </a:t>
            </a:r>
            <a:r>
              <a:rPr lang="es-ES" dirty="0"/>
              <a:t>en el área de trabajo es </a:t>
            </a:r>
            <a:r>
              <a:rPr lang="es-ES" b="1" dirty="0"/>
              <a:t>buena</a:t>
            </a:r>
            <a:r>
              <a:rPr lang="es-ES" dirty="0"/>
              <a:t> la mayoría de personas concuerdan con esos algunos pocos lo mencionan como excelente, El </a:t>
            </a:r>
            <a:r>
              <a:rPr lang="es-ES" b="1" dirty="0"/>
              <a:t>Ruido </a:t>
            </a:r>
            <a:r>
              <a:rPr lang="es-ES" dirty="0"/>
              <a:t>esta entre bajo y medio algunas personas les podría molestar la abundancia de ruido en el área de labores, El </a:t>
            </a:r>
            <a:r>
              <a:rPr lang="es-ES" b="1" dirty="0"/>
              <a:t>Mobiliario </a:t>
            </a:r>
            <a:r>
              <a:rPr lang="es-ES" dirty="0"/>
              <a:t>que dispone la mayoría de el es bueno algunos una minoría es excelente y otro es regular, El </a:t>
            </a:r>
            <a:r>
              <a:rPr lang="es-ES" b="1" dirty="0"/>
              <a:t>Espacio </a:t>
            </a:r>
            <a:r>
              <a:rPr lang="es-ES" dirty="0"/>
              <a:t>para realizar las funciones la mayoría de las personas lo catalogan como buen lugar para trabajar muy pocas como excelente y una minoría regular, La </a:t>
            </a:r>
            <a:r>
              <a:rPr lang="es-ES" b="1" dirty="0"/>
              <a:t>Higiene </a:t>
            </a:r>
            <a:r>
              <a:rPr lang="es-ES" dirty="0"/>
              <a:t>en el lugar es buena pudiendo mejorar, </a:t>
            </a:r>
            <a:r>
              <a:rPr lang="es-ES" b="1" dirty="0"/>
              <a:t>Higiene en Sanitarios </a:t>
            </a:r>
            <a:r>
              <a:rPr lang="es-ES" dirty="0"/>
              <a:t>La mayoría de las personas encuestadas concluyen que los sanitarios tiene una buena higiene, </a:t>
            </a:r>
            <a:r>
              <a:rPr lang="es-ES" b="1" dirty="0"/>
              <a:t>Respuesta de Mantenimiento </a:t>
            </a:r>
            <a:r>
              <a:rPr lang="es-ES" dirty="0"/>
              <a:t>es buena la respuesta para realizar trabajos de mantenimiento en el área, </a:t>
            </a:r>
            <a:r>
              <a:rPr lang="es-ES" b="1" dirty="0"/>
              <a:t>Integrantes</a:t>
            </a:r>
            <a:r>
              <a:rPr lang="es-ES" dirty="0"/>
              <a:t> La mayoría conoce al personal de higiene en su área de trabajo, </a:t>
            </a:r>
            <a:r>
              <a:rPr lang="es-ES" b="1" dirty="0"/>
              <a:t>Información </a:t>
            </a:r>
            <a:r>
              <a:rPr lang="es-ES" dirty="0"/>
              <a:t>la mayoría de las personas recibe la información por parte del personal de Higiene.</a:t>
            </a:r>
            <a:endParaRPr lang="es-MX" b="1" dirty="0"/>
          </a:p>
        </p:txBody>
      </p:sp>
    </p:spTree>
    <p:extLst>
      <p:ext uri="{BB962C8B-B14F-4D97-AF65-F5344CB8AC3E}">
        <p14:creationId xmlns:p14="http://schemas.microsoft.com/office/powerpoint/2010/main" val="2404107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97031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entre buena y excelente con oportunidad a mejorar en algunas áreas faltantes, el </a:t>
            </a:r>
            <a:r>
              <a:rPr lang="es-MX" b="1" dirty="0"/>
              <a:t>clima</a:t>
            </a:r>
            <a:r>
              <a:rPr lang="es-MX" dirty="0"/>
              <a:t> del entorno en su mayor parte se encuentra excelente pero también con una oportunidad a mejorar, el </a:t>
            </a:r>
            <a:r>
              <a:rPr lang="es-MX" b="1" dirty="0"/>
              <a:t>ruido</a:t>
            </a:r>
            <a:r>
              <a:rPr lang="es-MX" dirty="0"/>
              <a:t> es adecuado para realizar las diversas labores encomendadas, en lo referente a </a:t>
            </a:r>
            <a:r>
              <a:rPr lang="es-MX" b="1" dirty="0"/>
              <a:t>mobiliario</a:t>
            </a:r>
            <a:r>
              <a:rPr lang="es-MX" dirty="0"/>
              <a:t> se expresa que se cuenta en estado regular hasta excelente, el </a:t>
            </a:r>
            <a:r>
              <a:rPr lang="es-MX" b="1" dirty="0"/>
              <a:t>espacio</a:t>
            </a:r>
            <a:r>
              <a:rPr lang="es-MX" dirty="0"/>
              <a:t> permite realizar las actividades de forma normal, la </a:t>
            </a:r>
            <a:r>
              <a:rPr lang="es-MX" b="1" dirty="0"/>
              <a:t>higiene</a:t>
            </a:r>
            <a:r>
              <a:rPr lang="es-MX" dirty="0"/>
              <a:t> en general es buena, de igual manera la </a:t>
            </a:r>
            <a:r>
              <a:rPr lang="es-MX" b="1" dirty="0"/>
              <a:t>higiene en sanitarios </a:t>
            </a:r>
            <a:r>
              <a:rPr lang="es-MX" dirty="0"/>
              <a:t>pero con oportunidad a mejorar, en relación a la respuesta de solicitud de </a:t>
            </a:r>
            <a:r>
              <a:rPr lang="es-MX" b="1" dirty="0"/>
              <a:t>mantenimiento</a:t>
            </a:r>
            <a:r>
              <a:rPr lang="es-MX" dirty="0"/>
              <a:t> de infraestructura se expresa que es buena, se conoce a los </a:t>
            </a:r>
            <a:r>
              <a:rPr lang="es-MX" b="1" dirty="0"/>
              <a:t>integrantes</a:t>
            </a:r>
            <a:r>
              <a:rPr lang="es-MX" dirty="0"/>
              <a:t> </a:t>
            </a:r>
            <a:r>
              <a:rPr lang="es-MX" b="1" dirty="0"/>
              <a:t>de las comisiones de seguridad e higiene </a:t>
            </a:r>
            <a:r>
              <a:rPr lang="es-MX" dirty="0"/>
              <a:t>en un buen porcentaje, así como también la </a:t>
            </a:r>
            <a:r>
              <a:rPr lang="es-MX" b="1" dirty="0"/>
              <a:t>información que se recibe de las comisiones de seguridad e higiene </a:t>
            </a:r>
            <a:r>
              <a:rPr lang="es-MX" dirty="0"/>
              <a:t>además de contar con oportunidad de mejorar. </a:t>
            </a:r>
          </a:p>
        </p:txBody>
      </p:sp>
    </p:spTree>
    <p:extLst>
      <p:ext uri="{BB962C8B-B14F-4D97-AF65-F5344CB8AC3E}">
        <p14:creationId xmlns:p14="http://schemas.microsoft.com/office/powerpoint/2010/main" val="1065568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9BC426F9-507E-4B79-BC9C-E4FC737A2A4F}"/>
              </a:ext>
            </a:extLst>
          </p:cNvPr>
          <p:cNvGraphicFramePr>
            <a:graphicFrameLocks/>
          </p:cNvGraphicFramePr>
          <p:nvPr>
            <p:extLst>
              <p:ext uri="{D42A27DB-BD31-4B8C-83A1-F6EECF244321}">
                <p14:modId xmlns:p14="http://schemas.microsoft.com/office/powerpoint/2010/main" val="3615177384"/>
              </p:ext>
            </p:extLst>
          </p:nvPr>
        </p:nvGraphicFramePr>
        <p:xfrm>
          <a:off x="1691680" y="2025423"/>
          <a:ext cx="6624736" cy="28071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5A762CAE-7EEC-459A-8E0F-59E66B3CB6E3}"/>
              </a:ext>
            </a:extLst>
          </p:cNvPr>
          <p:cNvGraphicFramePr>
            <a:graphicFrameLocks/>
          </p:cNvGraphicFramePr>
          <p:nvPr>
            <p:extLst>
              <p:ext uri="{D42A27DB-BD31-4B8C-83A1-F6EECF244321}">
                <p14:modId xmlns:p14="http://schemas.microsoft.com/office/powerpoint/2010/main" val="3038348347"/>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5" name="Gráfico 24">
            <a:extLst>
              <a:ext uri="{FF2B5EF4-FFF2-40B4-BE49-F238E27FC236}">
                <a16:creationId xmlns:a16="http://schemas.microsoft.com/office/drawing/2014/main" id="{CB591269-BE33-4653-90DE-CF781C8EE8E3}"/>
              </a:ext>
            </a:extLst>
          </p:cNvPr>
          <p:cNvGraphicFramePr>
            <a:graphicFrameLocks/>
          </p:cNvGraphicFramePr>
          <p:nvPr>
            <p:extLst>
              <p:ext uri="{D42A27DB-BD31-4B8C-83A1-F6EECF244321}">
                <p14:modId xmlns:p14="http://schemas.microsoft.com/office/powerpoint/2010/main" val="3472125740"/>
              </p:ext>
            </p:extLst>
          </p:nvPr>
        </p:nvGraphicFramePr>
        <p:xfrm>
          <a:off x="2286000" y="2060802"/>
          <a:ext cx="4572000"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5C8DD128-96FE-4354-9419-A6B54989FD63}"/>
              </a:ext>
            </a:extLst>
          </p:cNvPr>
          <p:cNvGraphicFramePr>
            <a:graphicFrameLocks/>
          </p:cNvGraphicFramePr>
          <p:nvPr>
            <p:extLst>
              <p:ext uri="{D42A27DB-BD31-4B8C-83A1-F6EECF244321}">
                <p14:modId xmlns:p14="http://schemas.microsoft.com/office/powerpoint/2010/main" val="2237316063"/>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3" name="Gráfico 22">
            <a:extLst>
              <a:ext uri="{FF2B5EF4-FFF2-40B4-BE49-F238E27FC236}">
                <a16:creationId xmlns:a16="http://schemas.microsoft.com/office/drawing/2014/main" id="{25855B06-5D09-4F04-BBE6-EE0999610F98}"/>
              </a:ext>
            </a:extLst>
          </p:cNvPr>
          <p:cNvGraphicFramePr>
            <a:graphicFrameLocks/>
          </p:cNvGraphicFramePr>
          <p:nvPr>
            <p:extLst>
              <p:ext uri="{D42A27DB-BD31-4B8C-83A1-F6EECF244321}">
                <p14:modId xmlns:p14="http://schemas.microsoft.com/office/powerpoint/2010/main" val="546847477"/>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72074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a:extLst>
              <a:ext uri="{FF2B5EF4-FFF2-40B4-BE49-F238E27FC236}">
                <a16:creationId xmlns:a16="http://schemas.microsoft.com/office/drawing/2014/main" id="{0E603EA4-200C-4CD3-9742-B89655F512E5}"/>
              </a:ext>
            </a:extLst>
          </p:cNvPr>
          <p:cNvGraphicFramePr>
            <a:graphicFrameLocks/>
          </p:cNvGraphicFramePr>
          <p:nvPr>
            <p:extLst>
              <p:ext uri="{D42A27DB-BD31-4B8C-83A1-F6EECF244321}">
                <p14:modId xmlns:p14="http://schemas.microsoft.com/office/powerpoint/2010/main" val="2444088707"/>
              </p:ext>
            </p:extLst>
          </p:nvPr>
        </p:nvGraphicFramePr>
        <p:xfrm>
          <a:off x="2286000" y="2034948"/>
          <a:ext cx="4572000" cy="27881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p:cNvGraphicFramePr>
            <a:graphicFrameLocks/>
          </p:cNvGraphicFramePr>
          <p:nvPr>
            <p:extLst>
              <p:ext uri="{D42A27DB-BD31-4B8C-83A1-F6EECF244321}">
                <p14:modId xmlns:p14="http://schemas.microsoft.com/office/powerpoint/2010/main" val="2681095882"/>
              </p:ext>
            </p:extLst>
          </p:nvPr>
        </p:nvGraphicFramePr>
        <p:xfrm>
          <a:off x="1496464" y="1456284"/>
          <a:ext cx="6956482" cy="40206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áfico 25">
            <a:extLst>
              <a:ext uri="{FF2B5EF4-FFF2-40B4-BE49-F238E27FC236}">
                <a16:creationId xmlns:a16="http://schemas.microsoft.com/office/drawing/2014/main" id="{4DEF0702-BE14-408F-8C91-8230B01C8A8B}"/>
              </a:ext>
            </a:extLst>
          </p:cNvPr>
          <p:cNvGraphicFramePr>
            <a:graphicFrameLocks/>
          </p:cNvGraphicFramePr>
          <p:nvPr>
            <p:extLst>
              <p:ext uri="{D42A27DB-BD31-4B8C-83A1-F6EECF244321}">
                <p14:modId xmlns:p14="http://schemas.microsoft.com/office/powerpoint/2010/main" val="4005282920"/>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46468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03BDB707-E18F-4940-8DA1-72F8752AD660}"/>
              </a:ext>
            </a:extLst>
          </p:cNvPr>
          <p:cNvGraphicFramePr>
            <a:graphicFrameLocks/>
          </p:cNvGraphicFramePr>
          <p:nvPr>
            <p:extLst>
              <p:ext uri="{D42A27DB-BD31-4B8C-83A1-F6EECF244321}">
                <p14:modId xmlns:p14="http://schemas.microsoft.com/office/powerpoint/2010/main" val="815089639"/>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340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1751146" y="264498"/>
            <a:ext cx="6253267"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Conclusión</a:t>
            </a:r>
          </a:p>
        </p:txBody>
      </p:sp>
      <p:sp>
        <p:nvSpPr>
          <p:cNvPr id="6" name="CuadroTexto 5">
            <a:extLst>
              <a:ext uri="{FF2B5EF4-FFF2-40B4-BE49-F238E27FC236}">
                <a16:creationId xmlns:a16="http://schemas.microsoft.com/office/drawing/2014/main" id="{4C6F2E92-9535-4AB0-859E-179FEE18ECC0}"/>
              </a:ext>
            </a:extLst>
          </p:cNvPr>
          <p:cNvSpPr txBox="1"/>
          <p:nvPr/>
        </p:nvSpPr>
        <p:spPr>
          <a:xfrm>
            <a:off x="1255091" y="1069191"/>
            <a:ext cx="6749322" cy="5355312"/>
          </a:xfrm>
          <a:prstGeom prst="rect">
            <a:avLst/>
          </a:prstGeom>
          <a:noFill/>
        </p:spPr>
        <p:txBody>
          <a:bodyPr wrap="square" rtlCol="0">
            <a:spAutoFit/>
          </a:bodyPr>
          <a:lstStyle/>
          <a:p>
            <a:r>
              <a:rPr lang="es-ES" dirty="0"/>
              <a:t>En el área de “Recursos Materiales” </a:t>
            </a:r>
            <a:r>
              <a:rPr lang="es-ES" b="1" dirty="0"/>
              <a:t>Planeación y Ejecución de Actividades Académicas </a:t>
            </a:r>
            <a:r>
              <a:rPr lang="es-ES" dirty="0"/>
              <a:t>la mayoría son entregadas algunas veces en tiempo otras personas se las entregan siempre en tiempo y forma, </a:t>
            </a:r>
            <a:r>
              <a:rPr lang="es-ES" b="1" dirty="0"/>
              <a:t>Accesos a Laboratorios de Computo para Realizar Investigaciones </a:t>
            </a:r>
            <a:r>
              <a:rPr lang="es-ES" dirty="0"/>
              <a:t>algunas personas mencionan que algunas veces se les da acceso y otras también mencionan que siempre tienen accesos a los laboratorios un poco de personas mencionan que nunca, </a:t>
            </a:r>
            <a:r>
              <a:rPr lang="es-ES" b="1" dirty="0"/>
              <a:t>Condiciones del Aula </a:t>
            </a:r>
            <a:r>
              <a:rPr lang="es-ES" dirty="0"/>
              <a:t>son excelentes las condiciones de las aulas, </a:t>
            </a:r>
            <a:r>
              <a:rPr lang="es-ES" b="1" dirty="0"/>
              <a:t>Material para Realizar Funciones </a:t>
            </a:r>
            <a:r>
              <a:rPr lang="es-ES" dirty="0"/>
              <a:t>la mayoría cuentan con material para realizar los trabajos pocas personas cuentan con el algunas veces o nunca, </a:t>
            </a:r>
            <a:r>
              <a:rPr lang="es-ES" b="1" dirty="0"/>
              <a:t>Equipo o Herramienta </a:t>
            </a:r>
            <a:r>
              <a:rPr lang="es-ES" dirty="0"/>
              <a:t>casi siempre se les proporciona material para realizar los trabajos a algunas personas no se les proporciona el material para laborar, </a:t>
            </a:r>
            <a:r>
              <a:rPr lang="es-ES" b="1" dirty="0"/>
              <a:t>Servicio para Equipo de Computo </a:t>
            </a:r>
            <a:r>
              <a:rPr lang="es-ES" dirty="0"/>
              <a:t>la mayoría de la personas se les atiende de manera oportuna aun falta mejorar la atención, </a:t>
            </a:r>
            <a:r>
              <a:rPr lang="es-ES" b="1" dirty="0"/>
              <a:t>Material Necesario para tus Funciones </a:t>
            </a:r>
            <a:r>
              <a:rPr lang="es-ES" dirty="0"/>
              <a:t>la mitad de las personas concuerdan que cuentan siempre con el material para trabajar y otras algunas veces, </a:t>
            </a:r>
            <a:r>
              <a:rPr lang="es-ES" b="1" dirty="0"/>
              <a:t>Tiempo y Forma Equipo Necesario Para Funciones </a:t>
            </a:r>
            <a:r>
              <a:rPr lang="es-ES" dirty="0"/>
              <a:t>siempre se les otorga el material a las personas pero de igual manera a otras algunas veces.</a:t>
            </a:r>
            <a:endParaRPr lang="es-MX" dirty="0"/>
          </a:p>
        </p:txBody>
      </p:sp>
    </p:spTree>
    <p:extLst>
      <p:ext uri="{BB962C8B-B14F-4D97-AF65-F5344CB8AC3E}">
        <p14:creationId xmlns:p14="http://schemas.microsoft.com/office/powerpoint/2010/main" val="2940338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casi el 23% menciona que es en algunas veces y un 3%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casi en su totalidad, presentándose una oportunidad de mejora ya que solo un 6% expresa que solo es en algunas ocasiones.</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5078313"/>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el 50%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poco mas del 50%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71% menciona que no es siempre.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contando con una oportunidad a mejorar ya que el 20% indica que se le entrega en </a:t>
            </a:r>
            <a:r>
              <a:rPr lang="es-MX"/>
              <a:t>algunas veces.</a:t>
            </a:r>
            <a:endParaRPr lang="es-MX" dirty="0"/>
          </a:p>
          <a:p>
            <a:pPr marL="285750" indent="-285750" algn="just">
              <a:buFont typeface="Arial" panose="020B0604020202020204" pitchFamily="34" charset="0"/>
              <a:buChar char="•"/>
            </a:pPr>
            <a:r>
              <a:rPr lang="es-MX" dirty="0"/>
              <a:t>De igual manera se proporciona en tiempo y forma el </a:t>
            </a:r>
            <a:r>
              <a:rPr lang="es-MX" b="1" dirty="0"/>
              <a:t>equipo o herramientas necesarias para realizar sus funciones</a:t>
            </a:r>
            <a:r>
              <a:rPr lang="es-MX" dirty="0"/>
              <a:t>, contando con oportunidad a mejorar ya que el 40% indica que se le entrega en algunas veces.</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5" name="Gráfico 24">
            <a:extLst>
              <a:ext uri="{FF2B5EF4-FFF2-40B4-BE49-F238E27FC236}">
                <a16:creationId xmlns:a16="http://schemas.microsoft.com/office/drawing/2014/main" id="{1636C825-9F95-4098-AD59-F3FBB56B75C4}"/>
              </a:ext>
            </a:extLst>
          </p:cNvPr>
          <p:cNvGraphicFramePr>
            <a:graphicFrameLocks/>
          </p:cNvGraphicFramePr>
          <p:nvPr>
            <p:extLst>
              <p:ext uri="{D42A27DB-BD31-4B8C-83A1-F6EECF244321}">
                <p14:modId xmlns:p14="http://schemas.microsoft.com/office/powerpoint/2010/main" val="2046198619"/>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id="{EBCC9B84-3AC6-4707-B5A1-7F219A8FEDB0}"/>
              </a:ext>
            </a:extLst>
          </p:cNvPr>
          <p:cNvGraphicFramePr>
            <a:graphicFrameLocks/>
          </p:cNvGraphicFramePr>
          <p:nvPr>
            <p:extLst>
              <p:ext uri="{D42A27DB-BD31-4B8C-83A1-F6EECF244321}">
                <p14:modId xmlns:p14="http://schemas.microsoft.com/office/powerpoint/2010/main" val="1930742632"/>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de Norte del Edo.</a:t>
            </a:r>
          </a:p>
        </p:txBody>
      </p:sp>
    </p:spTree>
    <p:extLst>
      <p:ext uri="{BB962C8B-B14F-4D97-AF65-F5344CB8AC3E}">
        <p14:creationId xmlns:p14="http://schemas.microsoft.com/office/powerpoint/2010/main" val="1049543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a:extLst>
              <a:ext uri="{FF2B5EF4-FFF2-40B4-BE49-F238E27FC236}">
                <a16:creationId xmlns:a16="http://schemas.microsoft.com/office/drawing/2014/main" id="{AC4E5A5C-DE62-41EE-981A-10C215F729F5}"/>
              </a:ext>
            </a:extLst>
          </p:cNvPr>
          <p:cNvGraphicFramePr>
            <a:graphicFrameLocks/>
          </p:cNvGraphicFramePr>
          <p:nvPr>
            <p:extLst>
              <p:ext uri="{D42A27DB-BD31-4B8C-83A1-F6EECF244321}">
                <p14:modId xmlns:p14="http://schemas.microsoft.com/office/powerpoint/2010/main" val="4031808275"/>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5" name="Gráfico 24">
            <a:extLst>
              <a:ext uri="{FF2B5EF4-FFF2-40B4-BE49-F238E27FC236}">
                <a16:creationId xmlns:a16="http://schemas.microsoft.com/office/drawing/2014/main" id="{1555F64A-BC1E-427E-AC7D-134847F73742}"/>
              </a:ext>
            </a:extLst>
          </p:cNvPr>
          <p:cNvGraphicFramePr>
            <a:graphicFrameLocks/>
          </p:cNvGraphicFramePr>
          <p:nvPr>
            <p:extLst>
              <p:ext uri="{D42A27DB-BD31-4B8C-83A1-F6EECF244321}">
                <p14:modId xmlns:p14="http://schemas.microsoft.com/office/powerpoint/2010/main" val="3795561917"/>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5" name="Gráfico 24">
            <a:extLst>
              <a:ext uri="{FF2B5EF4-FFF2-40B4-BE49-F238E27FC236}">
                <a16:creationId xmlns:a16="http://schemas.microsoft.com/office/drawing/2014/main" id="{226E9247-F8AE-4034-97BF-235E12619A95}"/>
              </a:ext>
            </a:extLst>
          </p:cNvPr>
          <p:cNvGraphicFramePr>
            <a:graphicFrameLocks/>
          </p:cNvGraphicFramePr>
          <p:nvPr>
            <p:extLst>
              <p:ext uri="{D42A27DB-BD31-4B8C-83A1-F6EECF244321}">
                <p14:modId xmlns:p14="http://schemas.microsoft.com/office/powerpoint/2010/main" val="1008619439"/>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4" name="Gráfico 23">
            <a:extLst>
              <a:ext uri="{FF2B5EF4-FFF2-40B4-BE49-F238E27FC236}">
                <a16:creationId xmlns:a16="http://schemas.microsoft.com/office/drawing/2014/main" id="{0DC9D8C7-F863-4A30-9333-879124E1CAF3}"/>
              </a:ext>
            </a:extLst>
          </p:cNvPr>
          <p:cNvGraphicFramePr>
            <a:graphicFrameLocks/>
          </p:cNvGraphicFramePr>
          <p:nvPr>
            <p:extLst>
              <p:ext uri="{D42A27DB-BD31-4B8C-83A1-F6EECF244321}">
                <p14:modId xmlns:p14="http://schemas.microsoft.com/office/powerpoint/2010/main" val="2820764880"/>
              </p:ext>
            </p:extLst>
          </p:nvPr>
        </p:nvGraphicFramePr>
        <p:xfrm>
          <a:off x="2286000" y="2057400"/>
          <a:ext cx="581439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5" name="Gráfico 24">
            <a:extLst>
              <a:ext uri="{FF2B5EF4-FFF2-40B4-BE49-F238E27FC236}">
                <a16:creationId xmlns:a16="http://schemas.microsoft.com/office/drawing/2014/main" id="{2D1E78CC-AF1D-4A18-BB4D-ADE5215ACEC5}"/>
              </a:ext>
            </a:extLst>
          </p:cNvPr>
          <p:cNvGraphicFramePr>
            <a:graphicFrameLocks/>
          </p:cNvGraphicFramePr>
          <p:nvPr>
            <p:extLst>
              <p:ext uri="{D42A27DB-BD31-4B8C-83A1-F6EECF244321}">
                <p14:modId xmlns:p14="http://schemas.microsoft.com/office/powerpoint/2010/main" val="475198308"/>
              </p:ext>
            </p:extLst>
          </p:nvPr>
        </p:nvGraphicFramePr>
        <p:xfrm>
          <a:off x="1691680" y="2060801"/>
          <a:ext cx="6840760" cy="2736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340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1751146" y="264498"/>
            <a:ext cx="6253267"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Conclusión</a:t>
            </a:r>
          </a:p>
        </p:txBody>
      </p:sp>
      <p:sp>
        <p:nvSpPr>
          <p:cNvPr id="7" name="CuadroTexto 6">
            <a:extLst>
              <a:ext uri="{FF2B5EF4-FFF2-40B4-BE49-F238E27FC236}">
                <a16:creationId xmlns:a16="http://schemas.microsoft.com/office/drawing/2014/main" id="{A052C456-698F-47E7-9741-158E5A55239D}"/>
              </a:ext>
            </a:extLst>
          </p:cNvPr>
          <p:cNvSpPr txBox="1"/>
          <p:nvPr/>
        </p:nvSpPr>
        <p:spPr>
          <a:xfrm>
            <a:off x="1414817" y="1715142"/>
            <a:ext cx="7272808" cy="4524315"/>
          </a:xfrm>
          <a:prstGeom prst="rect">
            <a:avLst/>
          </a:prstGeom>
          <a:noFill/>
        </p:spPr>
        <p:txBody>
          <a:bodyPr wrap="square" rtlCol="0">
            <a:spAutoFit/>
          </a:bodyPr>
          <a:lstStyle/>
          <a:p>
            <a:r>
              <a:rPr lang="es-ES" dirty="0"/>
              <a:t>En el Área de </a:t>
            </a:r>
            <a:r>
              <a:rPr lang="es-ES" b="1" dirty="0"/>
              <a:t>“Convivencia con Compañeros y Compañeras”, La Relación con Compañeros</a:t>
            </a:r>
            <a:r>
              <a:rPr lang="es-ES" dirty="0"/>
              <a:t> la mayoría de personas tiene una excelente y buena relación de compañerismo muy pocas tienen una mala relación entre compañeros, </a:t>
            </a:r>
            <a:r>
              <a:rPr lang="es-ES" b="1" dirty="0"/>
              <a:t>Fomento Trabajo en Equipo en el Área </a:t>
            </a:r>
            <a:r>
              <a:rPr lang="es-ES" dirty="0"/>
              <a:t>se concluye con que algunas veces se fomenta el trabajo en equipo y casi siempre muy pocas veces es un nunca, </a:t>
            </a:r>
            <a:r>
              <a:rPr lang="es-ES" b="1" dirty="0"/>
              <a:t>Expresas tu Punto de Vista </a:t>
            </a:r>
            <a:r>
              <a:rPr lang="es-ES" dirty="0"/>
              <a:t>la mayoría algunas veces expresa su punto de vista aunque sea diferente a los demás un poco menos de personas, </a:t>
            </a:r>
            <a:r>
              <a:rPr lang="es-ES" b="1" dirty="0"/>
              <a:t>Área de  Trabajo se Presentan Zonas de Conflictos </a:t>
            </a:r>
            <a:r>
              <a:rPr lang="es-ES" dirty="0"/>
              <a:t>la mayoría de tiempo no se presentan conflictos pero si lo hay se tiene que mejorar, </a:t>
            </a:r>
            <a:r>
              <a:rPr lang="es-ES" b="1" dirty="0"/>
              <a:t>Situaciones de Conflicto Afectan Ambiente Laboral </a:t>
            </a:r>
            <a:r>
              <a:rPr lang="es-ES" dirty="0"/>
              <a:t>la mayoría decreta que algunas veces afecta en el ambiente pocas mencionan que siempre y otras nunca, </a:t>
            </a:r>
            <a:r>
              <a:rPr lang="es-ES" b="1" dirty="0"/>
              <a:t>Tipos de Conflictos en el Área de Trabajo </a:t>
            </a:r>
            <a:r>
              <a:rPr lang="es-ES" dirty="0"/>
              <a:t>La mayor parte son de la institución pero también hay problemas entre compañeros y personales, </a:t>
            </a:r>
            <a:r>
              <a:rPr lang="es-ES" b="1" dirty="0"/>
              <a:t>Resolución de Conflictos en el Área de Trabajo </a:t>
            </a:r>
            <a:r>
              <a:rPr lang="es-ES" dirty="0"/>
              <a:t>Siempre se resuelven los conflictos que se presentan algunas veces se suelen resolver y muy pocas veces nunca se resuelven.</a:t>
            </a:r>
            <a:endParaRPr lang="es-MX" dirty="0"/>
          </a:p>
        </p:txBody>
      </p:sp>
    </p:spTree>
    <p:extLst>
      <p:ext uri="{BB962C8B-B14F-4D97-AF65-F5344CB8AC3E}">
        <p14:creationId xmlns:p14="http://schemas.microsoft.com/office/powerpoint/2010/main" val="26209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 un bajo número de </a:t>
            </a:r>
            <a:r>
              <a:rPr lang="es-MX" b="1" dirty="0"/>
              <a:t>situaciones de conflicto </a:t>
            </a:r>
            <a:r>
              <a:rPr lang="es-MX" dirty="0"/>
              <a:t>, pero que estas situaciones de </a:t>
            </a:r>
            <a:r>
              <a:rPr lang="es-MX" b="1" dirty="0"/>
              <a:t>conflicto afectan el ambiente </a:t>
            </a:r>
            <a:r>
              <a:rPr lang="es-MX" dirty="0"/>
              <a:t>de trabajo regularmente, los encuestados clasificaron la siguiente </a:t>
            </a:r>
            <a:r>
              <a:rPr lang="es-MX" b="1" dirty="0"/>
              <a:t>tipificación</a:t>
            </a:r>
            <a:r>
              <a:rPr lang="es-MX" dirty="0"/>
              <a:t> de conflictos jerarquizándolos de la siguiente manera: 1.-conflictos con compañeros, 2.-conflictos institucionales,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6" name="Gráfico 25">
            <a:extLst>
              <a:ext uri="{FF2B5EF4-FFF2-40B4-BE49-F238E27FC236}">
                <a16:creationId xmlns:a16="http://schemas.microsoft.com/office/drawing/2014/main" id="{1C57E352-5892-4451-8942-105D0CFD94DF}"/>
              </a:ext>
            </a:extLst>
          </p:cNvPr>
          <p:cNvGraphicFramePr>
            <a:graphicFrameLocks/>
          </p:cNvGraphicFramePr>
          <p:nvPr>
            <p:extLst>
              <p:ext uri="{D42A27DB-BD31-4B8C-83A1-F6EECF244321}">
                <p14:modId xmlns:p14="http://schemas.microsoft.com/office/powerpoint/2010/main" val="599902565"/>
              </p:ext>
            </p:extLst>
          </p:nvPr>
        </p:nvGraphicFramePr>
        <p:xfrm>
          <a:off x="2286000" y="2060801"/>
          <a:ext cx="4572000" cy="2736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5" name="Gráfico 24">
            <a:extLst>
              <a:ext uri="{FF2B5EF4-FFF2-40B4-BE49-F238E27FC236}">
                <a16:creationId xmlns:a16="http://schemas.microsoft.com/office/drawing/2014/main" id="{2079DD6C-EFFA-4011-BDAB-3BC089AF79C9}"/>
              </a:ext>
            </a:extLst>
          </p:cNvPr>
          <p:cNvGraphicFramePr>
            <a:graphicFrameLocks/>
          </p:cNvGraphicFramePr>
          <p:nvPr>
            <p:extLst>
              <p:ext uri="{D42A27DB-BD31-4B8C-83A1-F6EECF244321}">
                <p14:modId xmlns:p14="http://schemas.microsoft.com/office/powerpoint/2010/main" val="447570375"/>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71047378"/>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39309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5" name="Gráfico 24">
            <a:extLst>
              <a:ext uri="{FF2B5EF4-FFF2-40B4-BE49-F238E27FC236}">
                <a16:creationId xmlns:a16="http://schemas.microsoft.com/office/drawing/2014/main" id="{5174EF5F-D0D9-4FB6-963E-AD939B494141}"/>
              </a:ext>
            </a:extLst>
          </p:cNvPr>
          <p:cNvGraphicFramePr>
            <a:graphicFrameLocks/>
          </p:cNvGraphicFramePr>
          <p:nvPr>
            <p:extLst>
              <p:ext uri="{D42A27DB-BD31-4B8C-83A1-F6EECF244321}">
                <p14:modId xmlns:p14="http://schemas.microsoft.com/office/powerpoint/2010/main" val="1241438400"/>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5" name="Gráfico 24">
            <a:extLst>
              <a:ext uri="{FF2B5EF4-FFF2-40B4-BE49-F238E27FC236}">
                <a16:creationId xmlns:a16="http://schemas.microsoft.com/office/drawing/2014/main" id="{AA68B0A0-5B02-41C1-9356-584659F0150E}"/>
              </a:ext>
            </a:extLst>
          </p:cNvPr>
          <p:cNvGraphicFramePr>
            <a:graphicFrameLocks/>
          </p:cNvGraphicFramePr>
          <p:nvPr>
            <p:extLst>
              <p:ext uri="{D42A27DB-BD31-4B8C-83A1-F6EECF244321}">
                <p14:modId xmlns:p14="http://schemas.microsoft.com/office/powerpoint/2010/main" val="386762492"/>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5" name="Gráfico 24">
            <a:extLst>
              <a:ext uri="{FF2B5EF4-FFF2-40B4-BE49-F238E27FC236}">
                <a16:creationId xmlns:a16="http://schemas.microsoft.com/office/drawing/2014/main" id="{600794D3-760C-418B-A2C1-2433833920E4}"/>
              </a:ext>
            </a:extLst>
          </p:cNvPr>
          <p:cNvGraphicFramePr>
            <a:graphicFrameLocks/>
          </p:cNvGraphicFramePr>
          <p:nvPr>
            <p:extLst>
              <p:ext uri="{D42A27DB-BD31-4B8C-83A1-F6EECF244321}">
                <p14:modId xmlns:p14="http://schemas.microsoft.com/office/powerpoint/2010/main" val="2553061112"/>
              </p:ext>
            </p:extLst>
          </p:nvPr>
        </p:nvGraphicFramePr>
        <p:xfrm>
          <a:off x="2286000" y="2061482"/>
          <a:ext cx="4572000" cy="2735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5" name="Gráfico 24">
            <a:extLst>
              <a:ext uri="{FF2B5EF4-FFF2-40B4-BE49-F238E27FC236}">
                <a16:creationId xmlns:a16="http://schemas.microsoft.com/office/drawing/2014/main" id="{C158BFA3-99C8-4BAC-A84C-F670BFC92006}"/>
              </a:ext>
            </a:extLst>
          </p:cNvPr>
          <p:cNvGraphicFramePr>
            <a:graphicFrameLocks/>
          </p:cNvGraphicFramePr>
          <p:nvPr>
            <p:extLst>
              <p:ext uri="{D42A27DB-BD31-4B8C-83A1-F6EECF244321}">
                <p14:modId xmlns:p14="http://schemas.microsoft.com/office/powerpoint/2010/main" val="3382966022"/>
              </p:ext>
            </p:extLst>
          </p:nvPr>
        </p:nvGraphicFramePr>
        <p:xfrm>
          <a:off x="2286000" y="2063523"/>
          <a:ext cx="4572000"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3" name="Gráfico 22">
            <a:extLst>
              <a:ext uri="{FF2B5EF4-FFF2-40B4-BE49-F238E27FC236}">
                <a16:creationId xmlns:a16="http://schemas.microsoft.com/office/drawing/2014/main" id="{B35379D7-5996-42E3-856E-127F4C883E42}"/>
              </a:ext>
            </a:extLst>
          </p:cNvPr>
          <p:cNvGraphicFramePr>
            <a:graphicFrameLocks/>
          </p:cNvGraphicFramePr>
          <p:nvPr>
            <p:extLst>
              <p:ext uri="{D42A27DB-BD31-4B8C-83A1-F6EECF244321}">
                <p14:modId xmlns:p14="http://schemas.microsoft.com/office/powerpoint/2010/main" val="2914605655"/>
              </p:ext>
            </p:extLst>
          </p:nvPr>
        </p:nvGraphicFramePr>
        <p:xfrm>
          <a:off x="2286000" y="2063523"/>
          <a:ext cx="4572000" cy="27309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199169"/>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1751146" y="264498"/>
            <a:ext cx="6253267"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Conclusión</a:t>
            </a:r>
          </a:p>
        </p:txBody>
      </p:sp>
      <p:sp>
        <p:nvSpPr>
          <p:cNvPr id="6" name="CuadroTexto 5">
            <a:extLst>
              <a:ext uri="{FF2B5EF4-FFF2-40B4-BE49-F238E27FC236}">
                <a16:creationId xmlns:a16="http://schemas.microsoft.com/office/drawing/2014/main" id="{4C6F2E92-9535-4AB0-859E-179FEE18ECC0}"/>
              </a:ext>
            </a:extLst>
          </p:cNvPr>
          <p:cNvSpPr txBox="1"/>
          <p:nvPr/>
        </p:nvSpPr>
        <p:spPr>
          <a:xfrm>
            <a:off x="1498515" y="972384"/>
            <a:ext cx="6749322" cy="4524315"/>
          </a:xfrm>
          <a:prstGeom prst="rect">
            <a:avLst/>
          </a:prstGeom>
          <a:noFill/>
        </p:spPr>
        <p:txBody>
          <a:bodyPr wrap="square" rtlCol="0">
            <a:spAutoFit/>
          </a:bodyPr>
          <a:lstStyle/>
          <a:p>
            <a:r>
              <a:rPr lang="es-ES" dirty="0"/>
              <a:t>En el Área de Trabajo </a:t>
            </a:r>
            <a:r>
              <a:rPr lang="es-ES" b="1" dirty="0"/>
              <a:t>“Relación con Mandos Medios y </a:t>
            </a:r>
            <a:r>
              <a:rPr lang="es-ES" b="1" dirty="0" err="1"/>
              <a:t>Superiores”</a:t>
            </a:r>
            <a:r>
              <a:rPr lang="es-ES" dirty="0" err="1"/>
              <a:t>,</a:t>
            </a:r>
            <a:r>
              <a:rPr lang="es-ES" b="1" dirty="0" err="1"/>
              <a:t>Líneas</a:t>
            </a:r>
            <a:r>
              <a:rPr lang="es-ES" b="1" dirty="0"/>
              <a:t> de Autoridad y Responsabilidad</a:t>
            </a:r>
            <a:r>
              <a:rPr lang="es-ES" dirty="0"/>
              <a:t> </a:t>
            </a:r>
            <a:r>
              <a:rPr lang="es-ES" b="1" dirty="0"/>
              <a:t> </a:t>
            </a:r>
            <a:r>
              <a:rPr lang="es-ES" dirty="0"/>
              <a:t>La mayoría tiene en cuenta que siempre hay una línea de autoridad y responsabilidad, </a:t>
            </a:r>
            <a:r>
              <a:rPr lang="es-ES" b="1" dirty="0"/>
              <a:t>Instrucciones de Trabajo </a:t>
            </a:r>
            <a:r>
              <a:rPr lang="es-ES" dirty="0"/>
              <a:t>Siempre se reciben en tiempo y forma las instrucciones de trabajo y algunas veces, </a:t>
            </a:r>
            <a:r>
              <a:rPr lang="es-ES" b="1" dirty="0"/>
              <a:t>Responsable en el Área de Trabajo </a:t>
            </a:r>
            <a:r>
              <a:rPr lang="es-ES" dirty="0"/>
              <a:t>La mayor parte de reparte siempre el trabajo de manera equilibrada aunque algunas veces también es considerable, </a:t>
            </a:r>
            <a:r>
              <a:rPr lang="es-ES" b="1" dirty="0"/>
              <a:t>Numero de Trabajadores es Adecuado al Área de Trabajo, </a:t>
            </a:r>
            <a:r>
              <a:rPr lang="es-ES" dirty="0"/>
              <a:t> Si es adecuado los trabajadores en el área, aunque hay otros que no lo consideran de esa manera, </a:t>
            </a:r>
            <a:r>
              <a:rPr lang="es-ES" b="1" dirty="0"/>
              <a:t>Persona que Evalúa Desempeño de Actividades, </a:t>
            </a:r>
            <a:r>
              <a:rPr lang="es-ES" dirty="0"/>
              <a:t>siempre se hacen las actividades con base a los resultados, </a:t>
            </a:r>
            <a:r>
              <a:rPr lang="es-ES" b="1" dirty="0"/>
              <a:t>Oportunidad Hacer Propuestas de Mejora, </a:t>
            </a:r>
            <a:r>
              <a:rPr lang="es-ES" dirty="0"/>
              <a:t>La mayoría se les permite hacer algunas veces las propuestas de mejora otras siempre se les da la oportunidad, </a:t>
            </a:r>
            <a:r>
              <a:rPr lang="es-ES" b="1" dirty="0"/>
              <a:t>Se Consideran Tus Propuestas para la Mejora, </a:t>
            </a:r>
            <a:r>
              <a:rPr lang="es-ES" dirty="0"/>
              <a:t> Algunas Veces se consideran las propuestas del personal para mejorar, Siempre son muy pocas las que se toman en cuenta.</a:t>
            </a:r>
            <a:endParaRPr lang="es-MX" dirty="0"/>
          </a:p>
        </p:txBody>
      </p:sp>
    </p:spTree>
    <p:extLst>
      <p:ext uri="{BB962C8B-B14F-4D97-AF65-F5344CB8AC3E}">
        <p14:creationId xmlns:p14="http://schemas.microsoft.com/office/powerpoint/2010/main" val="3104673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de forma regular,</a:t>
            </a:r>
            <a:r>
              <a:rPr lang="es-MX" b="1" dirty="0"/>
              <a:t> </a:t>
            </a:r>
            <a:r>
              <a:rPr lang="es-MX" dirty="0"/>
              <a:t>además de expresarse que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5" name="Gráfico 24">
            <a:extLst>
              <a:ext uri="{FF2B5EF4-FFF2-40B4-BE49-F238E27FC236}">
                <a16:creationId xmlns:a16="http://schemas.microsoft.com/office/drawing/2014/main" id="{271BBEFC-1445-45D3-9DDD-5FA59304B3D1}"/>
              </a:ext>
            </a:extLst>
          </p:cNvPr>
          <p:cNvGraphicFramePr>
            <a:graphicFrameLocks/>
          </p:cNvGraphicFramePr>
          <p:nvPr>
            <p:extLst>
              <p:ext uri="{D42A27DB-BD31-4B8C-83A1-F6EECF244321}">
                <p14:modId xmlns:p14="http://schemas.microsoft.com/office/powerpoint/2010/main" val="3630392520"/>
              </p:ext>
            </p:extLst>
          </p:nvPr>
        </p:nvGraphicFramePr>
        <p:xfrm>
          <a:off x="1475656" y="2064203"/>
          <a:ext cx="684076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5" name="Gráfico 24">
            <a:extLst>
              <a:ext uri="{FF2B5EF4-FFF2-40B4-BE49-F238E27FC236}">
                <a16:creationId xmlns:a16="http://schemas.microsoft.com/office/drawing/2014/main" id="{03B7BD84-3829-4EF7-A071-73D4763DCBE3}"/>
              </a:ext>
            </a:extLst>
          </p:cNvPr>
          <p:cNvGraphicFramePr>
            <a:graphicFrameLocks/>
          </p:cNvGraphicFramePr>
          <p:nvPr>
            <p:extLst>
              <p:ext uri="{D42A27DB-BD31-4B8C-83A1-F6EECF244321}">
                <p14:modId xmlns:p14="http://schemas.microsoft.com/office/powerpoint/2010/main" val="1519675164"/>
              </p:ext>
            </p:extLst>
          </p:nvPr>
        </p:nvGraphicFramePr>
        <p:xfrm>
          <a:off x="2286000" y="2064203"/>
          <a:ext cx="4572000" cy="2729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3775325619"/>
              </p:ext>
            </p:extLst>
          </p:nvPr>
        </p:nvGraphicFramePr>
        <p:xfrm>
          <a:off x="535743" y="3296551"/>
          <a:ext cx="3254765" cy="21045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903805482"/>
              </p:ext>
            </p:extLst>
          </p:nvPr>
        </p:nvGraphicFramePr>
        <p:xfrm>
          <a:off x="2180090" y="4457013"/>
          <a:ext cx="3283566" cy="21125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Gráfico 25">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4184348722"/>
              </p:ext>
            </p:extLst>
          </p:nvPr>
        </p:nvGraphicFramePr>
        <p:xfrm>
          <a:off x="4036779" y="3350121"/>
          <a:ext cx="3254765" cy="21045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Gráfico 26">
            <a:extLst>
              <a:ext uri="{FF2B5EF4-FFF2-40B4-BE49-F238E27FC236}">
                <a16:creationId xmlns:a16="http://schemas.microsoft.com/office/drawing/2014/main" id="{A71829C1-AD66-4AA1-A968-83C2DF116CAA}"/>
              </a:ext>
            </a:extLst>
          </p:cNvPr>
          <p:cNvGraphicFramePr>
            <a:graphicFrameLocks/>
          </p:cNvGraphicFramePr>
          <p:nvPr>
            <p:extLst>
              <p:ext uri="{D42A27DB-BD31-4B8C-83A1-F6EECF244321}">
                <p14:modId xmlns:p14="http://schemas.microsoft.com/office/powerpoint/2010/main" val="1382563930"/>
              </p:ext>
            </p:extLst>
          </p:nvPr>
        </p:nvGraphicFramePr>
        <p:xfrm>
          <a:off x="5604578" y="4449531"/>
          <a:ext cx="3254765" cy="210457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635376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5" name="Gráfico 24">
            <a:extLst>
              <a:ext uri="{FF2B5EF4-FFF2-40B4-BE49-F238E27FC236}">
                <a16:creationId xmlns:a16="http://schemas.microsoft.com/office/drawing/2014/main" id="{2A2C9561-367E-4D8C-9356-31C7FC655489}"/>
              </a:ext>
            </a:extLst>
          </p:cNvPr>
          <p:cNvGraphicFramePr>
            <a:graphicFrameLocks/>
          </p:cNvGraphicFramePr>
          <p:nvPr>
            <p:extLst>
              <p:ext uri="{D42A27DB-BD31-4B8C-83A1-F6EECF244321}">
                <p14:modId xmlns:p14="http://schemas.microsoft.com/office/powerpoint/2010/main" val="2130766785"/>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5" name="Gráfico 24">
            <a:extLst>
              <a:ext uri="{FF2B5EF4-FFF2-40B4-BE49-F238E27FC236}">
                <a16:creationId xmlns:a16="http://schemas.microsoft.com/office/drawing/2014/main" id="{7BA86685-9300-42D1-97DE-E8A4686DD378}"/>
              </a:ext>
            </a:extLst>
          </p:cNvPr>
          <p:cNvGraphicFramePr>
            <a:graphicFrameLocks/>
          </p:cNvGraphicFramePr>
          <p:nvPr>
            <p:extLst>
              <p:ext uri="{D42A27DB-BD31-4B8C-83A1-F6EECF244321}">
                <p14:modId xmlns:p14="http://schemas.microsoft.com/office/powerpoint/2010/main" val="2171211156"/>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5" name="Gráfico 24">
            <a:extLst>
              <a:ext uri="{FF2B5EF4-FFF2-40B4-BE49-F238E27FC236}">
                <a16:creationId xmlns:a16="http://schemas.microsoft.com/office/drawing/2014/main" id="{922175CB-4C21-401F-A095-A5B331D81CA9}"/>
              </a:ext>
            </a:extLst>
          </p:cNvPr>
          <p:cNvGraphicFramePr>
            <a:graphicFrameLocks/>
          </p:cNvGraphicFramePr>
          <p:nvPr>
            <p:extLst>
              <p:ext uri="{D42A27DB-BD31-4B8C-83A1-F6EECF244321}">
                <p14:modId xmlns:p14="http://schemas.microsoft.com/office/powerpoint/2010/main" val="819569175"/>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a:extLst>
              <a:ext uri="{FF2B5EF4-FFF2-40B4-BE49-F238E27FC236}">
                <a16:creationId xmlns:a16="http://schemas.microsoft.com/office/drawing/2014/main" id="{C81671C9-79DD-4846-8694-86460132A3CB}"/>
              </a:ext>
            </a:extLst>
          </p:cNvPr>
          <p:cNvGraphicFramePr>
            <a:graphicFrameLocks/>
          </p:cNvGraphicFramePr>
          <p:nvPr>
            <p:extLst>
              <p:ext uri="{D42A27DB-BD31-4B8C-83A1-F6EECF244321}">
                <p14:modId xmlns:p14="http://schemas.microsoft.com/office/powerpoint/2010/main" val="2444430035"/>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id="{FE117B42-3FBD-4653-A13D-0625A1A2BA43}"/>
              </a:ext>
            </a:extLst>
          </p:cNvPr>
          <p:cNvGraphicFramePr>
            <a:graphicFrameLocks/>
          </p:cNvGraphicFramePr>
          <p:nvPr>
            <p:extLst>
              <p:ext uri="{D42A27DB-BD31-4B8C-83A1-F6EECF244321}">
                <p14:modId xmlns:p14="http://schemas.microsoft.com/office/powerpoint/2010/main" val="666040102"/>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5" name="Gráfico 24">
            <a:extLst>
              <a:ext uri="{FF2B5EF4-FFF2-40B4-BE49-F238E27FC236}">
                <a16:creationId xmlns:a16="http://schemas.microsoft.com/office/drawing/2014/main" id="{9A10C497-FBB0-4491-AA4E-01F6638A1E9E}"/>
              </a:ext>
            </a:extLst>
          </p:cNvPr>
          <p:cNvGraphicFramePr>
            <a:graphicFrameLocks/>
          </p:cNvGraphicFramePr>
          <p:nvPr>
            <p:extLst>
              <p:ext uri="{D42A27DB-BD31-4B8C-83A1-F6EECF244321}">
                <p14:modId xmlns:p14="http://schemas.microsoft.com/office/powerpoint/2010/main" val="1462262813"/>
              </p:ext>
            </p:extLst>
          </p:nvPr>
        </p:nvGraphicFramePr>
        <p:xfrm>
          <a:off x="2286000" y="2061482"/>
          <a:ext cx="4572000" cy="27350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5" name="Gráfico 24">
            <a:extLst>
              <a:ext uri="{FF2B5EF4-FFF2-40B4-BE49-F238E27FC236}">
                <a16:creationId xmlns:a16="http://schemas.microsoft.com/office/drawing/2014/main" id="{C8647903-1567-4030-AC00-58A50DB02742}"/>
              </a:ext>
            </a:extLst>
          </p:cNvPr>
          <p:cNvGraphicFramePr>
            <a:graphicFrameLocks/>
          </p:cNvGraphicFramePr>
          <p:nvPr>
            <p:extLst>
              <p:ext uri="{D42A27DB-BD31-4B8C-83A1-F6EECF244321}">
                <p14:modId xmlns:p14="http://schemas.microsoft.com/office/powerpoint/2010/main" val="483843584"/>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199169"/>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1751146" y="264498"/>
            <a:ext cx="6253267"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Conclusión</a:t>
            </a:r>
          </a:p>
        </p:txBody>
      </p:sp>
      <p:sp>
        <p:nvSpPr>
          <p:cNvPr id="7" name="CuadroTexto 6">
            <a:extLst>
              <a:ext uri="{FF2B5EF4-FFF2-40B4-BE49-F238E27FC236}">
                <a16:creationId xmlns:a16="http://schemas.microsoft.com/office/drawing/2014/main" id="{DF09FEDB-CFC1-4F15-9DC6-9EEC11E7CFF9}"/>
              </a:ext>
            </a:extLst>
          </p:cNvPr>
          <p:cNvSpPr txBox="1"/>
          <p:nvPr/>
        </p:nvSpPr>
        <p:spPr>
          <a:xfrm>
            <a:off x="1128940" y="1412776"/>
            <a:ext cx="8015060" cy="5078313"/>
          </a:xfrm>
          <a:prstGeom prst="rect">
            <a:avLst/>
          </a:prstGeom>
          <a:noFill/>
        </p:spPr>
        <p:txBody>
          <a:bodyPr wrap="square" rtlCol="0">
            <a:spAutoFit/>
          </a:bodyPr>
          <a:lstStyle/>
          <a:p>
            <a:r>
              <a:rPr lang="es-ES" dirty="0"/>
              <a:t>En el Área de </a:t>
            </a:r>
            <a:r>
              <a:rPr lang="es-ES" b="1" dirty="0"/>
              <a:t>“Puesto de Trabajo”. Realizas con agrado las actividades de trabajo</a:t>
            </a:r>
          </a:p>
          <a:p>
            <a:r>
              <a:rPr lang="es-ES" dirty="0"/>
              <a:t>Siempre se realizan con agrado las actividades que se desempeñan, y algunas veces con agrado, La mayoría de personas con consideran un cambio de área para una mejora en su desempeño, </a:t>
            </a:r>
            <a:r>
              <a:rPr lang="es-ES" b="1" dirty="0"/>
              <a:t>Cambio de Área para Mejorar, </a:t>
            </a:r>
            <a:r>
              <a:rPr lang="es-ES" dirty="0"/>
              <a:t>La mayoría de persona no lo ve necesario para tener una mejora aunque la minoría si lo toma en cuenta, </a:t>
            </a:r>
            <a:r>
              <a:rPr lang="es-ES" b="1" dirty="0"/>
              <a:t>Adquirir Nuevas Habilidades, </a:t>
            </a:r>
            <a:r>
              <a:rPr lang="es-ES" dirty="0"/>
              <a:t>tienen en cuenta que si pueden aprender nuevas habilidades en su área de trabajo, </a:t>
            </a:r>
            <a:r>
              <a:rPr lang="es-ES" b="1" dirty="0"/>
              <a:t>Carga de Trabajo Corresponde al Área Laboral, </a:t>
            </a:r>
            <a:r>
              <a:rPr lang="es-ES" dirty="0"/>
              <a:t>Siempre se asignan tareas del área en que se encuentran de su área, Relación</a:t>
            </a:r>
            <a:r>
              <a:rPr lang="es-ES" b="1" dirty="0"/>
              <a:t> de puesto con Preparación Académica </a:t>
            </a:r>
            <a:r>
              <a:rPr lang="es-ES" dirty="0"/>
              <a:t>Siempre se lleva acabo la relación de puesto de trabajo con preparación, algunas veces no tiene relación de ello, </a:t>
            </a:r>
            <a:r>
              <a:rPr lang="es-ES" b="1" dirty="0"/>
              <a:t>Capacitado para Realizar tus Funciones Laborales, </a:t>
            </a:r>
            <a:r>
              <a:rPr lang="es-ES" dirty="0"/>
              <a:t>Siempre tuvieron capacitación el personal, muy pocas veces algunas veces no llevaron alguna capacitación,</a:t>
            </a:r>
            <a:r>
              <a:rPr lang="es-ES" b="1" dirty="0"/>
              <a:t> Capacitación de la UAN el ultimo año, </a:t>
            </a:r>
            <a:r>
              <a:rPr lang="es-ES" dirty="0"/>
              <a:t>Si fueron capacitados la mayoría el ultimo año, </a:t>
            </a:r>
            <a:r>
              <a:rPr lang="es-ES" b="1" dirty="0"/>
              <a:t>Asistir a Cursos de Capacitación, </a:t>
            </a:r>
            <a:r>
              <a:rPr lang="es-ES" dirty="0"/>
              <a:t>Siempre se les permite asistir a los cursos de capacitación algunas personas no han asistidos y muy poco de personas no se la ha convocado,</a:t>
            </a:r>
            <a:r>
              <a:rPr lang="es-MX" sz="1800" dirty="0"/>
              <a:t> </a:t>
            </a:r>
            <a:r>
              <a:rPr lang="es-MX" sz="1800" b="1" dirty="0"/>
              <a:t>CURSOS DE CAPACITACIÓN HA FORTALECIDO TU DESEMPEÑO LABORAL, </a:t>
            </a:r>
            <a:r>
              <a:rPr lang="es-MX" sz="1800" dirty="0"/>
              <a:t>Siempre se han fortalecido el desempeño laboral con las capacitaciones que se han ofrecido</a:t>
            </a:r>
            <a:endParaRPr lang="es-ES" b="1" dirty="0"/>
          </a:p>
          <a:p>
            <a:endParaRPr lang="es-MX" dirty="0"/>
          </a:p>
        </p:txBody>
      </p:sp>
    </p:spTree>
    <p:extLst>
      <p:ext uri="{BB962C8B-B14F-4D97-AF65-F5344CB8AC3E}">
        <p14:creationId xmlns:p14="http://schemas.microsoft.com/office/powerpoint/2010/main" val="23751170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más del 70% de los que contestaron la encuesta no consideran algún posible </a:t>
            </a:r>
            <a:r>
              <a:rPr lang="es-MX" b="1" dirty="0"/>
              <a:t>cambio de área</a:t>
            </a:r>
            <a:r>
              <a:rPr lang="es-MX" dirty="0"/>
              <a:t>,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mas del 50%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23% no ha sido convocado, en un buen porcentaje se dice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2859587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0BBF748E-ADE1-455E-A8FE-B059DEDCF105}"/>
              </a:ext>
            </a:extLst>
          </p:cNvPr>
          <p:cNvGraphicFramePr>
            <a:graphicFrameLocks/>
          </p:cNvGraphicFramePr>
          <p:nvPr>
            <p:extLst>
              <p:ext uri="{D42A27DB-BD31-4B8C-83A1-F6EECF244321}">
                <p14:modId xmlns:p14="http://schemas.microsoft.com/office/powerpoint/2010/main" val="2763822059"/>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A060A12A-669F-4CC4-8D2B-A0533C236196}"/>
              </a:ext>
            </a:extLst>
          </p:cNvPr>
          <p:cNvGraphicFramePr>
            <a:graphicFrameLocks/>
          </p:cNvGraphicFramePr>
          <p:nvPr>
            <p:extLst>
              <p:ext uri="{D42A27DB-BD31-4B8C-83A1-F6EECF244321}">
                <p14:modId xmlns:p14="http://schemas.microsoft.com/office/powerpoint/2010/main" val="2400552873"/>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744D375B-14B2-4222-AB76-B5A0D7444A11}"/>
              </a:ext>
            </a:extLst>
          </p:cNvPr>
          <p:cNvGraphicFramePr>
            <a:graphicFrameLocks/>
          </p:cNvGraphicFramePr>
          <p:nvPr>
            <p:extLst>
              <p:ext uri="{D42A27DB-BD31-4B8C-83A1-F6EECF244321}">
                <p14:modId xmlns:p14="http://schemas.microsoft.com/office/powerpoint/2010/main" val="3609921581"/>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20081"/>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907704" y="5493967"/>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3EC0574C-1EB5-4800-A2A7-42C2DAF67C73}"/>
              </a:ext>
            </a:extLst>
          </p:cNvPr>
          <p:cNvGraphicFramePr>
            <a:graphicFrameLocks/>
          </p:cNvGraphicFramePr>
          <p:nvPr>
            <p:extLst>
              <p:ext uri="{D42A27DB-BD31-4B8C-83A1-F6EECF244321}">
                <p14:modId xmlns:p14="http://schemas.microsoft.com/office/powerpoint/2010/main" val="3608206793"/>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5B2C78B-8AAB-4F93-8E42-138BBC2BEDC7}"/>
              </a:ext>
            </a:extLst>
          </p:cNvPr>
          <p:cNvGraphicFramePr>
            <a:graphicFrameLocks/>
          </p:cNvGraphicFramePr>
          <p:nvPr>
            <p:extLst>
              <p:ext uri="{D42A27DB-BD31-4B8C-83A1-F6EECF244321}">
                <p14:modId xmlns:p14="http://schemas.microsoft.com/office/powerpoint/2010/main" val="2975773066"/>
              </p:ext>
            </p:extLst>
          </p:nvPr>
        </p:nvGraphicFramePr>
        <p:xfrm>
          <a:off x="2286000" y="2058761"/>
          <a:ext cx="4572000" cy="2740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851E1D42-3C8A-48BE-9F50-B4025376D04C}"/>
              </a:ext>
            </a:extLst>
          </p:cNvPr>
          <p:cNvGraphicFramePr>
            <a:graphicFrameLocks/>
          </p:cNvGraphicFramePr>
          <p:nvPr>
            <p:extLst>
              <p:ext uri="{D42A27DB-BD31-4B8C-83A1-F6EECF244321}">
                <p14:modId xmlns:p14="http://schemas.microsoft.com/office/powerpoint/2010/main" val="2424358871"/>
              </p:ext>
            </p:extLst>
          </p:nvPr>
        </p:nvGraphicFramePr>
        <p:xfrm>
          <a:off x="2286000" y="2059441"/>
          <a:ext cx="4572000" cy="2739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B4E870C4-F99C-4273-950C-7EF7EC0B49BB}"/>
              </a:ext>
            </a:extLst>
          </p:cNvPr>
          <p:cNvGraphicFramePr>
            <a:graphicFrameLocks/>
          </p:cNvGraphicFramePr>
          <p:nvPr>
            <p:extLst>
              <p:ext uri="{D42A27DB-BD31-4B8C-83A1-F6EECF244321}">
                <p14:modId xmlns:p14="http://schemas.microsoft.com/office/powerpoint/2010/main" val="726349388"/>
              </p:ext>
            </p:extLst>
          </p:nvPr>
        </p:nvGraphicFramePr>
        <p:xfrm>
          <a:off x="2286000" y="2059441"/>
          <a:ext cx="4572000" cy="2739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DD425BF9-2F39-4351-AFD8-F1BEE6B707C0}"/>
              </a:ext>
            </a:extLst>
          </p:cNvPr>
          <p:cNvGraphicFramePr>
            <a:graphicFrameLocks/>
          </p:cNvGraphicFramePr>
          <p:nvPr>
            <p:extLst>
              <p:ext uri="{D42A27DB-BD31-4B8C-83A1-F6EECF244321}">
                <p14:modId xmlns:p14="http://schemas.microsoft.com/office/powerpoint/2010/main" val="1626950781"/>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D0808EDF-648A-4A95-BA2B-B5065627D47E}"/>
              </a:ext>
            </a:extLst>
          </p:cNvPr>
          <p:cNvGraphicFramePr>
            <a:graphicFrameLocks/>
          </p:cNvGraphicFramePr>
          <p:nvPr>
            <p:extLst>
              <p:ext uri="{D42A27DB-BD31-4B8C-83A1-F6EECF244321}">
                <p14:modId xmlns:p14="http://schemas.microsoft.com/office/powerpoint/2010/main" val="2233628230"/>
              </p:ext>
            </p:extLst>
          </p:nvPr>
        </p:nvGraphicFramePr>
        <p:xfrm>
          <a:off x="2286000" y="2058760"/>
          <a:ext cx="4572000" cy="27404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5" name="Gráfico 24">
            <a:extLst>
              <a:ext uri="{FF2B5EF4-FFF2-40B4-BE49-F238E27FC236}">
                <a16:creationId xmlns:a16="http://schemas.microsoft.com/office/drawing/2014/main" id="{3EFCA9B5-728C-4DF6-80D5-C1D15D6677BB}"/>
              </a:ext>
            </a:extLst>
          </p:cNvPr>
          <p:cNvGraphicFramePr>
            <a:graphicFrameLocks/>
          </p:cNvGraphicFramePr>
          <p:nvPr>
            <p:extLst>
              <p:ext uri="{D42A27DB-BD31-4B8C-83A1-F6EECF244321}">
                <p14:modId xmlns:p14="http://schemas.microsoft.com/office/powerpoint/2010/main" val="4281395801"/>
              </p:ext>
            </p:extLst>
          </p:nvPr>
        </p:nvGraphicFramePr>
        <p:xfrm>
          <a:off x="2286000" y="2060802"/>
          <a:ext cx="4572000" cy="2736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5349571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199169"/>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1751146" y="264498"/>
            <a:ext cx="6253267"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Conclusión</a:t>
            </a:r>
          </a:p>
        </p:txBody>
      </p:sp>
      <p:sp>
        <p:nvSpPr>
          <p:cNvPr id="7" name="CuadroTexto 6">
            <a:extLst>
              <a:ext uri="{FF2B5EF4-FFF2-40B4-BE49-F238E27FC236}">
                <a16:creationId xmlns:a16="http://schemas.microsoft.com/office/drawing/2014/main" id="{DF09FEDB-CFC1-4F15-9DC6-9EEC11E7CFF9}"/>
              </a:ext>
            </a:extLst>
          </p:cNvPr>
          <p:cNvSpPr txBox="1"/>
          <p:nvPr/>
        </p:nvSpPr>
        <p:spPr>
          <a:xfrm>
            <a:off x="1128940" y="1412776"/>
            <a:ext cx="8015060" cy="5078313"/>
          </a:xfrm>
          <a:prstGeom prst="rect">
            <a:avLst/>
          </a:prstGeom>
          <a:noFill/>
        </p:spPr>
        <p:txBody>
          <a:bodyPr wrap="square" rtlCol="0">
            <a:spAutoFit/>
          </a:bodyPr>
          <a:lstStyle/>
          <a:p>
            <a:r>
              <a:rPr lang="es-ES" dirty="0"/>
              <a:t>En el Área de </a:t>
            </a:r>
            <a:r>
              <a:rPr lang="es-ES" b="1" dirty="0"/>
              <a:t>“Puesto de Trabajo”. Realizas con agrado las actividades de trabajo</a:t>
            </a:r>
          </a:p>
          <a:p>
            <a:r>
              <a:rPr lang="es-ES" dirty="0"/>
              <a:t>Siempre se realizan con agrado las actividades que se desempeñan, y algunas veces con agrado, La mayoría de personas con consideran un cambio de área para una mejora en su desempeño, </a:t>
            </a:r>
            <a:r>
              <a:rPr lang="es-ES" b="1" dirty="0"/>
              <a:t>Cambio de Área para Mejorar, </a:t>
            </a:r>
            <a:r>
              <a:rPr lang="es-ES" dirty="0"/>
              <a:t>La mayoría de persona no lo ve necesario para tener una mejora aunque la minoría si lo toma en cuenta, </a:t>
            </a:r>
            <a:r>
              <a:rPr lang="es-ES" b="1" dirty="0"/>
              <a:t>Adquirir Nuevas Habilidades, </a:t>
            </a:r>
            <a:r>
              <a:rPr lang="es-ES" dirty="0"/>
              <a:t>tienen en cuenta que si pueden aprender nuevas habilidades en su área de trabajo, </a:t>
            </a:r>
            <a:r>
              <a:rPr lang="es-ES" b="1" dirty="0"/>
              <a:t>Carga de Trabajo Corresponde al Área Laboral, </a:t>
            </a:r>
            <a:r>
              <a:rPr lang="es-ES" dirty="0"/>
              <a:t>Siempre se asignan tareas del área en que se encuentran de su área, Relación</a:t>
            </a:r>
            <a:r>
              <a:rPr lang="es-ES" b="1" dirty="0"/>
              <a:t> de puesto con Preparación Académica </a:t>
            </a:r>
            <a:r>
              <a:rPr lang="es-ES" dirty="0"/>
              <a:t>Siempre se lleva acabo la relación de puesto de trabajo con preparación, algunas veces no tiene relación de ello, </a:t>
            </a:r>
            <a:r>
              <a:rPr lang="es-ES" b="1" dirty="0"/>
              <a:t>Capacitado para Realizar tus Funciones Laborales, </a:t>
            </a:r>
            <a:r>
              <a:rPr lang="es-ES" dirty="0"/>
              <a:t>Siempre tuvieron capacitación el personal, muy pocas veces algunas veces no llevaron alguna capacitación,</a:t>
            </a:r>
            <a:r>
              <a:rPr lang="es-ES" b="1" dirty="0"/>
              <a:t> Capacitación de la UAN el ultimo año, </a:t>
            </a:r>
            <a:r>
              <a:rPr lang="es-ES" dirty="0"/>
              <a:t>Si fueron capacitados la mayoría el ultimo año, </a:t>
            </a:r>
            <a:r>
              <a:rPr lang="es-ES" b="1" dirty="0"/>
              <a:t>Asistir a Cursos de Capacitación, </a:t>
            </a:r>
            <a:r>
              <a:rPr lang="es-ES" dirty="0"/>
              <a:t>Siempre se les permite asistir a los cursos de capacitación algunas personas no han asistidos y muy poco de personas no se la ha convocado,</a:t>
            </a:r>
            <a:r>
              <a:rPr lang="es-MX" sz="1800" dirty="0"/>
              <a:t> </a:t>
            </a:r>
            <a:r>
              <a:rPr lang="es-MX" sz="1800" b="1" dirty="0"/>
              <a:t>CURSOS DE CAPACITACIÓN HA FORTALECIDO TU DESEMPEÑO LABORAL, </a:t>
            </a:r>
            <a:r>
              <a:rPr lang="es-MX" sz="1800" dirty="0"/>
              <a:t>Siempre se han fortalecido el desempeño laboral con las capacitaciones que se han ofrecido</a:t>
            </a:r>
            <a:endParaRPr lang="es-ES" b="1" dirty="0"/>
          </a:p>
          <a:p>
            <a:endParaRPr lang="es-MX" dirty="0"/>
          </a:p>
        </p:txBody>
      </p:sp>
    </p:spTree>
    <p:extLst>
      <p:ext uri="{BB962C8B-B14F-4D97-AF65-F5344CB8AC3E}">
        <p14:creationId xmlns:p14="http://schemas.microsoft.com/office/powerpoint/2010/main" val="26628781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88%</a:t>
            </a:r>
          </a:p>
          <a:p>
            <a:pPr marL="742950" lvl="1" indent="-285750" algn="just">
              <a:buFont typeface="Arial" panose="020B0604020202020204" pitchFamily="34" charset="0"/>
              <a:buChar char="•"/>
            </a:pPr>
            <a:r>
              <a:rPr lang="es-MX" b="1" dirty="0"/>
              <a:t>Olores desagradables </a:t>
            </a:r>
            <a:r>
              <a:rPr lang="es-MX" dirty="0"/>
              <a:t>en un </a:t>
            </a:r>
            <a:r>
              <a:rPr lang="es-MX" b="1" dirty="0"/>
              <a:t>91%</a:t>
            </a:r>
          </a:p>
          <a:p>
            <a:pPr marL="742950" lvl="1" indent="-285750" algn="just">
              <a:buFont typeface="Arial" panose="020B0604020202020204" pitchFamily="34" charset="0"/>
              <a:buChar char="•"/>
            </a:pPr>
            <a:r>
              <a:rPr lang="es-MX" b="1" dirty="0"/>
              <a:t>Plagas</a:t>
            </a:r>
            <a:r>
              <a:rPr lang="es-MX" dirty="0"/>
              <a:t> en un </a:t>
            </a:r>
            <a:r>
              <a:rPr lang="es-MX" b="1" dirty="0"/>
              <a:t>91%</a:t>
            </a:r>
          </a:p>
          <a:p>
            <a:pPr marL="742950" lvl="1" indent="-285750" algn="just">
              <a:buFont typeface="Arial" panose="020B0604020202020204" pitchFamily="34" charset="0"/>
              <a:buChar char="•"/>
            </a:pPr>
            <a:r>
              <a:rPr lang="es-MX" b="1" dirty="0"/>
              <a:t>Agua estancada </a:t>
            </a:r>
            <a:r>
              <a:rPr lang="es-MX" dirty="0"/>
              <a:t>en un </a:t>
            </a:r>
            <a:r>
              <a:rPr lang="es-MX" b="1" dirty="0"/>
              <a:t>88%</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93%</a:t>
            </a:r>
          </a:p>
          <a:p>
            <a:pPr marL="742950" lvl="1" indent="-285750" algn="just">
              <a:buFont typeface="Arial" panose="020B0604020202020204" pitchFamily="34" charset="0"/>
              <a:buChar char="•"/>
            </a:pPr>
            <a:r>
              <a:rPr lang="es-MX" b="1" dirty="0"/>
              <a:t>Insumos</a:t>
            </a:r>
            <a:r>
              <a:rPr lang="es-MX" dirty="0"/>
              <a:t> en un </a:t>
            </a:r>
            <a:r>
              <a:rPr lang="es-MX" b="1" dirty="0"/>
              <a:t>88%</a:t>
            </a:r>
          </a:p>
          <a:p>
            <a:pPr marL="742950" lvl="1" indent="-285750" algn="just">
              <a:buFont typeface="Arial" panose="020B0604020202020204" pitchFamily="34" charset="0"/>
              <a:buChar char="•"/>
            </a:pPr>
            <a:r>
              <a:rPr lang="es-MX" b="1" dirty="0"/>
              <a:t>Energía eléctrica </a:t>
            </a:r>
            <a:r>
              <a:rPr lang="es-MX" dirty="0"/>
              <a:t>en un </a:t>
            </a:r>
            <a:r>
              <a:rPr lang="es-MX" b="1" dirty="0"/>
              <a:t>91%</a:t>
            </a:r>
          </a:p>
          <a:p>
            <a:pPr marL="742950" lvl="1" indent="-285750" algn="just">
              <a:buFont typeface="Arial" panose="020B0604020202020204" pitchFamily="34" charset="0"/>
              <a:buChar char="•"/>
            </a:pPr>
            <a:r>
              <a:rPr lang="es-MX" b="1" dirty="0"/>
              <a:t>Desechos</a:t>
            </a:r>
            <a:r>
              <a:rPr lang="es-MX" dirty="0"/>
              <a:t> en un </a:t>
            </a:r>
            <a:r>
              <a:rPr lang="es-MX" b="1" dirty="0"/>
              <a:t>91%</a:t>
            </a:r>
          </a:p>
          <a:p>
            <a:pPr marL="742950" lvl="1" indent="-285750" algn="just">
              <a:buFont typeface="Arial" panose="020B0604020202020204" pitchFamily="34" charset="0"/>
              <a:buChar char="•"/>
            </a:pPr>
            <a:r>
              <a:rPr lang="es-MX" b="1" dirty="0"/>
              <a:t>Áreas verdes </a:t>
            </a:r>
            <a:r>
              <a:rPr lang="es-MX" dirty="0"/>
              <a:t>en un </a:t>
            </a:r>
            <a:r>
              <a:rPr lang="es-MX" b="1" dirty="0"/>
              <a:t>95%</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7861</TotalTime>
  <Words>5570</Words>
  <Application>Microsoft Office PowerPoint</Application>
  <PresentationFormat>Presentación en pantalla (4:3)</PresentationFormat>
  <Paragraphs>562</Paragraphs>
  <Slides>91</Slides>
  <Notes>91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91</vt:i4>
      </vt:variant>
    </vt:vector>
  </HeadingPairs>
  <TitlesOfParts>
    <vt:vector size="94"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530</cp:revision>
  <dcterms:created xsi:type="dcterms:W3CDTF">2019-02-18T18:05:13Z</dcterms:created>
  <dcterms:modified xsi:type="dcterms:W3CDTF">2021-10-22T18:20:44Z</dcterms:modified>
</cp:coreProperties>
</file>