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5" r:id="rId3"/>
    <p:sldId id="412" r:id="rId4"/>
    <p:sldId id="413" r:id="rId5"/>
    <p:sldId id="414" r:id="rId6"/>
    <p:sldId id="424" r:id="rId7"/>
    <p:sldId id="423" r:id="rId8"/>
    <p:sldId id="417" r:id="rId9"/>
    <p:sldId id="418" r:id="rId10"/>
    <p:sldId id="419" r:id="rId11"/>
    <p:sldId id="420" r:id="rId12"/>
    <p:sldId id="421" r:id="rId13"/>
    <p:sldId id="422"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15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674719565532977E-3"/>
                  <c:y val="9.3671794193479707E-2"/>
                </c:manualLayout>
              </c:layout>
              <c:tx>
                <c:rich>
                  <a:bodyPr/>
                  <a:lstStyle/>
                  <a:p>
                    <a:fld id="{58579061-8AE0-4969-B5C6-2F1AC3FC36D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C8-49FD-A7B6-C86E29631D9C}"/>
                </c:ext>
              </c:extLst>
            </c:dLbl>
            <c:dLbl>
              <c:idx val="1"/>
              <c:layout>
                <c:manualLayout>
                  <c:x val="-5.9024158696597854E-3"/>
                  <c:y val="0.10303897361282767"/>
                </c:manualLayout>
              </c:layout>
              <c:tx>
                <c:rich>
                  <a:bodyPr/>
                  <a:lstStyle/>
                  <a:p>
                    <a:fld id="{30D66511-B9E5-41EB-B337-0AD75951E5DC}"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C8-49FD-A7B6-C86E29631D9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IDENTIDAD!$B$33:$B$34</c:f>
              <c:strCache>
                <c:ptCount val="2"/>
                <c:pt idx="0">
                  <c:v>SI LO CONOCE</c:v>
                </c:pt>
                <c:pt idx="1">
                  <c:v>NO LO CONOCE</c:v>
                </c:pt>
              </c:strCache>
            </c:strRef>
          </c:cat>
          <c:val>
            <c:numRef>
              <c:f>IDENTIDAD!$E$33:$E$34</c:f>
              <c:numCache>
                <c:formatCode>0</c:formatCode>
                <c:ptCount val="2"/>
                <c:pt idx="0">
                  <c:v>56</c:v>
                </c:pt>
                <c:pt idx="1">
                  <c:v>44</c:v>
                </c:pt>
              </c:numCache>
            </c:numRef>
          </c:val>
          <c:extLst>
            <c:ext xmlns:c16="http://schemas.microsoft.com/office/drawing/2014/chart" uri="{C3380CC4-5D6E-409C-BE32-E72D297353CC}">
              <c16:uniqueId val="{00000000-A5C8-49FD-A7B6-C86E29631D9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211916039125247E-3"/>
                  <c:y val="9.0595930833216889E-2"/>
                </c:manualLayout>
              </c:layout>
              <c:tx>
                <c:rich>
                  <a:bodyPr/>
                  <a:lstStyle/>
                  <a:p>
                    <a:fld id="{F55A26B8-896C-4DA7-8F69-2DDAB6678598}"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30-42D9-8FA4-CFF00F0E15EA}"/>
                </c:ext>
              </c:extLst>
            </c:dLbl>
            <c:dLbl>
              <c:idx val="1"/>
              <c:layout>
                <c:manualLayout>
                  <c:x val="-2.9721502726393613E-17"/>
                  <c:y val="8.4347935603339849E-2"/>
                </c:manualLayout>
              </c:layout>
              <c:tx>
                <c:rich>
                  <a:bodyPr/>
                  <a:lstStyle/>
                  <a:p>
                    <a:fld id="{9670015E-144E-4E5C-B5E1-EF93FAA2A9D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30-42D9-8FA4-CFF00F0E15EA}"/>
                </c:ext>
              </c:extLst>
            </c:dLbl>
            <c:dLbl>
              <c:idx val="2"/>
              <c:layout>
                <c:manualLayout>
                  <c:x val="-5.9443005452787226E-17"/>
                  <c:y val="8.4347935603339849E-2"/>
                </c:manualLayout>
              </c:layout>
              <c:tx>
                <c:rich>
                  <a:bodyPr/>
                  <a:lstStyle/>
                  <a:p>
                    <a:fld id="{124A56BB-8DE6-4A70-BC52-67F7FE5B5E6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C30-42D9-8FA4-CFF00F0E15EA}"/>
                </c:ext>
              </c:extLst>
            </c:dLbl>
            <c:dLbl>
              <c:idx val="3"/>
              <c:layout>
                <c:manualLayout>
                  <c:x val="5.9443005452787226E-17"/>
                  <c:y val="9.9967923678032436E-2"/>
                </c:manualLayout>
              </c:layout>
              <c:tx>
                <c:rich>
                  <a:bodyPr/>
                  <a:lstStyle/>
                  <a:p>
                    <a:fld id="{9E465E58-EECE-4585-951B-90AFB7C365C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C30-42D9-8FA4-CFF00F0E15EA}"/>
                </c:ext>
              </c:extLst>
            </c:dLbl>
            <c:dLbl>
              <c:idx val="4"/>
              <c:layout>
                <c:manualLayout>
                  <c:x val="0"/>
                  <c:y val="9.0595930833216903E-2"/>
                </c:manualLayout>
              </c:layout>
              <c:tx>
                <c:rich>
                  <a:bodyPr rot="0" spcFirstLastPara="1" vertOverflow="ellipsis" vert="horz" wrap="square" lIns="38100" tIns="19050" rIns="38100" bIns="19050" anchor="ctr" anchorCtr="1">
                    <a:spAutoFit/>
                  </a:bodyPr>
                  <a:lstStyle/>
                  <a:p>
                    <a:pPr>
                      <a:defRPr lang="es-MX" sz="1800" b="1" i="0" u="none" strike="noStrike" kern="1200" baseline="0">
                        <a:solidFill>
                          <a:schemeClr val="tx1"/>
                        </a:solidFill>
                        <a:latin typeface="+mn-lt"/>
                        <a:ea typeface="+mn-ea"/>
                        <a:cs typeface="+mn-cs"/>
                      </a:defRPr>
                    </a:pPr>
                    <a:fld id="{81E39D76-F5D1-4591-94A4-D10AF29516BB}" type="VALUE">
                      <a:rPr lang="en-US" smtClean="0"/>
                      <a:pPr>
                        <a:defRPr lang="es-MX" sz="1800" b="1">
                          <a:solidFill>
                            <a:schemeClr val="tx1"/>
                          </a:solidFill>
                        </a:defRPr>
                      </a:pPr>
                      <a:t>[VALOR]</a:t>
                    </a:fld>
                    <a:r>
                      <a:rPr lang="en-US"/>
                      <a:t>%</a:t>
                    </a:r>
                  </a:p>
                </c:rich>
              </c:tx>
              <c:spPr>
                <a:noFill/>
                <a:ln>
                  <a:noFill/>
                </a:ln>
                <a:effectLst/>
              </c:spPr>
              <c:txPr>
                <a:bodyPr rot="0" spcFirstLastPara="1" vertOverflow="ellipsis" vert="horz" wrap="square" lIns="38100" tIns="19050" rIns="38100" bIns="19050" anchor="ctr" anchorCtr="1">
                  <a:spAutoFit/>
                </a:bodyPr>
                <a:lstStyle/>
                <a:p>
                  <a:pPr>
                    <a:defRPr lang="es-MX"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C30-42D9-8FA4-CFF00F0E15EA}"/>
                </c:ext>
              </c:extLst>
            </c:dLbl>
            <c:dLbl>
              <c:idx val="5"/>
              <c:layout>
                <c:manualLayout>
                  <c:x val="-1.1888601090557445E-16"/>
                  <c:y val="9.0595930833216903E-2"/>
                </c:manualLayout>
              </c:layout>
              <c:tx>
                <c:rich>
                  <a:bodyPr/>
                  <a:lstStyle/>
                  <a:p>
                    <a:fld id="{5A2965A0-B0F7-4C9A-8E4D-551CCB5CDAA1}"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C30-42D9-8FA4-CFF00F0E15EA}"/>
                </c:ext>
              </c:extLst>
            </c:dLbl>
            <c:dLbl>
              <c:idx val="6"/>
              <c:layout>
                <c:manualLayout>
                  <c:x val="0"/>
                  <c:y val="8.7471933218278383E-2"/>
                </c:manualLayout>
              </c:layout>
              <c:tx>
                <c:rich>
                  <a:bodyPr/>
                  <a:lstStyle/>
                  <a:p>
                    <a:fld id="{C7C16CF2-9EDA-4F62-ACB9-0DAAC0C6E032}"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C30-42D9-8FA4-CFF00F0E15EA}"/>
                </c:ext>
              </c:extLst>
            </c:dLbl>
            <c:dLbl>
              <c:idx val="7"/>
              <c:layout>
                <c:manualLayout>
                  <c:x val="1.6211916039125098E-3"/>
                  <c:y val="8.4347935603339821E-2"/>
                </c:manualLayout>
              </c:layout>
              <c:tx>
                <c:rich>
                  <a:bodyPr/>
                  <a:lstStyle/>
                  <a:p>
                    <a:fld id="{038A070D-8BC3-42C1-B918-18D6EAB47CFB}"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C30-42D9-8FA4-CFF00F0E15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IDENTIDAD!$I$49:$I$56</c:f>
              <c:strCache>
                <c:ptCount val="8"/>
                <c:pt idx="0">
                  <c:v>TRANSPARENCIA Y RENDICIÓN DE CUENTAS</c:v>
                </c:pt>
                <c:pt idx="1">
                  <c:v>TOLERANCIA</c:v>
                </c:pt>
                <c:pt idx="2">
                  <c:v>EQUIDAD</c:v>
                </c:pt>
                <c:pt idx="3">
                  <c:v>LEALTAD Y COMPROMISO</c:v>
                </c:pt>
                <c:pt idx="4">
                  <c:v>CONCIENCIA ECOLÓGICA</c:v>
                </c:pt>
                <c:pt idx="5">
                  <c:v>RESPONSABILIDAD</c:v>
                </c:pt>
                <c:pt idx="6">
                  <c:v>PROFESIONALISMO E INTEGRIDAD</c:v>
                </c:pt>
                <c:pt idx="7">
                  <c:v>JUSTICIA</c:v>
                </c:pt>
              </c:strCache>
            </c:strRef>
          </c:cat>
          <c:val>
            <c:numRef>
              <c:f>IDENTIDAD!$K$49:$K$56</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0-1C30-42D9-8FA4-CFF00F0E15E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526315789473684"/>
                </c:manualLayout>
              </c:layout>
              <c:tx>
                <c:rich>
                  <a:bodyPr/>
                  <a:lstStyle/>
                  <a:p>
                    <a:r>
                      <a:rPr lang="en-US"/>
                      <a:t>25</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41-4428-AC0E-1D4AF969C3A8}"/>
                </c:ext>
              </c:extLst>
            </c:dLbl>
            <c:dLbl>
              <c:idx val="1"/>
              <c:layout>
                <c:manualLayout>
                  <c:x val="1.8265502161801284E-3"/>
                  <c:y val="9.569377990430622E-2"/>
                </c:manualLayout>
              </c:layout>
              <c:tx>
                <c:rich>
                  <a:bodyPr/>
                  <a:lstStyle/>
                  <a:p>
                    <a:r>
                      <a:rPr lang="en-US"/>
                      <a:t>69</a:t>
                    </a:r>
                    <a:r>
                      <a:rPr lang="en-US" sz="1800" b="1" i="0" u="none" strike="noStrike" kern="1200" baseline="0" dirty="0">
                        <a:solidFill>
                          <a:schemeClr val="tx1"/>
                        </a:solidFill>
                      </a:rPr>
                      <a:t> </a:t>
                    </a:r>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41-4428-AC0E-1D4AF969C3A8}"/>
                </c:ext>
              </c:extLst>
            </c:dLbl>
            <c:dLbl>
              <c:idx val="2"/>
              <c:tx>
                <c:rich>
                  <a:bodyPr/>
                  <a:lstStyle/>
                  <a:p>
                    <a:r>
                      <a:rPr lang="en-US"/>
                      <a:t>6</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41-4428-AC0E-1D4AF969C3A8}"/>
                </c:ext>
              </c:extLst>
            </c:dLbl>
            <c:dLbl>
              <c:idx val="3"/>
              <c:tx>
                <c:rich>
                  <a:bodyPr/>
                  <a:lstStyle/>
                  <a:p>
                    <a:fld id="{6D4833F3-0D82-4F4E-87D6-4F6D32677B17}"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41-4428-AC0E-1D4AF969C3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(SEGURIDAD!$B$3:$B$5,SEGURIDAD!$B$6)</c:f>
              <c:strCache>
                <c:ptCount val="4"/>
                <c:pt idx="0">
                  <c:v>EXCELENTE</c:v>
                </c:pt>
                <c:pt idx="1">
                  <c:v>BUENA</c:v>
                </c:pt>
                <c:pt idx="2">
                  <c:v>REGULAR</c:v>
                </c:pt>
                <c:pt idx="3">
                  <c:v>MALA</c:v>
                </c:pt>
              </c:strCache>
            </c:strRef>
          </c:cat>
          <c:val>
            <c:numRef>
              <c:f>(SEGURIDAD!$E$3:$E$5,SEGURIDAD!$E$6)</c:f>
              <c:numCache>
                <c:formatCode>0</c:formatCode>
                <c:ptCount val="4"/>
                <c:pt idx="0">
                  <c:v>25</c:v>
                </c:pt>
                <c:pt idx="1">
                  <c:v>68.75</c:v>
                </c:pt>
                <c:pt idx="2">
                  <c:v>6</c:v>
                </c:pt>
                <c:pt idx="3">
                  <c:v>0</c:v>
                </c:pt>
              </c:numCache>
            </c:numRef>
          </c:val>
          <c:extLst>
            <c:ext xmlns:c16="http://schemas.microsoft.com/office/drawing/2014/chart" uri="{C3380CC4-5D6E-409C-BE32-E72D297353CC}">
              <c16:uniqueId val="{00000004-6641-4428-AC0E-1D4AF969C3A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03827957892983E-2"/>
          <c:y val="3.8620845776603394E-2"/>
          <c:w val="0.91266899836943416"/>
          <c:h val="0.87109118210818404"/>
        </c:manualLayout>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6</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1-42A8-91C0-2D64B3EE7FF1}"/>
                </c:ext>
              </c:extLst>
            </c:dLbl>
            <c:dLbl>
              <c:idx val="1"/>
              <c:layout>
                <c:manualLayout>
                  <c:x val="1.9437095589799535E-3"/>
                  <c:y val="0.10393827335100932"/>
                </c:manualLayout>
              </c:layout>
              <c:tx>
                <c:rich>
                  <a:bodyPr/>
                  <a:lstStyle/>
                  <a:p>
                    <a:r>
                      <a:rPr lang="en-US"/>
                      <a:t>69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1-42A8-91C0-2D64B3EE7FF1}"/>
                </c:ext>
              </c:extLst>
            </c:dLbl>
            <c:dLbl>
              <c:idx val="2"/>
              <c:layout>
                <c:manualLayout>
                  <c:x val="-1.9437095589799535E-3"/>
                  <c:y val="0.10718634439322836"/>
                </c:manualLayout>
              </c:layout>
              <c:tx>
                <c:rich>
                  <a:bodyPr/>
                  <a:lstStyle/>
                  <a:p>
                    <a:r>
                      <a:rPr lang="en-US"/>
                      <a:t>25</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D1-42A8-91C0-2D64B3EE7FF1}"/>
                </c:ext>
              </c:extLst>
            </c:dLbl>
            <c:dLbl>
              <c:idx val="3"/>
              <c:tx>
                <c:rich>
                  <a:bodyPr/>
                  <a:lstStyle/>
                  <a:p>
                    <a:fld id="{EE304ACB-4805-4250-9B7D-DAAFD5540908}"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D1-42A8-91C0-2D64B3EE7F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(SEGURIDAD!$B$10:$B$12,SEGURIDAD!$B$13)</c:f>
              <c:strCache>
                <c:ptCount val="4"/>
                <c:pt idx="0">
                  <c:v>EXCELENTE</c:v>
                </c:pt>
                <c:pt idx="1">
                  <c:v>BUENO</c:v>
                </c:pt>
                <c:pt idx="2">
                  <c:v>REGULAR</c:v>
                </c:pt>
                <c:pt idx="3">
                  <c:v>MALO</c:v>
                </c:pt>
              </c:strCache>
            </c:strRef>
          </c:cat>
          <c:val>
            <c:numRef>
              <c:f>(SEGURIDAD!$E$10:$E$12,SEGURIDAD!$E$13)</c:f>
              <c:numCache>
                <c:formatCode>0</c:formatCode>
                <c:ptCount val="4"/>
                <c:pt idx="0">
                  <c:v>6</c:v>
                </c:pt>
                <c:pt idx="1">
                  <c:v>68.75</c:v>
                </c:pt>
                <c:pt idx="2">
                  <c:v>25</c:v>
                </c:pt>
                <c:pt idx="3">
                  <c:v>0</c:v>
                </c:pt>
              </c:numCache>
            </c:numRef>
          </c:val>
          <c:extLst>
            <c:ext xmlns:c16="http://schemas.microsoft.com/office/drawing/2014/chart" uri="{C3380CC4-5D6E-409C-BE32-E72D297353CC}">
              <c16:uniqueId val="{00000004-77D1-42A8-91C0-2D64B3EE7FF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53-45D1-8071-2748317E7429}"/>
                </c:ext>
              </c:extLst>
            </c:dLbl>
            <c:dLbl>
              <c:idx val="1"/>
              <c:tx>
                <c:rich>
                  <a:bodyPr/>
                  <a:lstStyle/>
                  <a:p>
                    <a:r>
                      <a:rPr lang="en-US"/>
                      <a:t>6</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53-45D1-8071-2748317E7429}"/>
                </c:ext>
              </c:extLst>
            </c:dLbl>
            <c:dLbl>
              <c:idx val="2"/>
              <c:layout>
                <c:manualLayout>
                  <c:x val="1.8940105718599541E-3"/>
                  <c:y val="9.2460792657362845E-2"/>
                </c:manualLayout>
              </c:layout>
              <c:tx>
                <c:rich>
                  <a:bodyPr/>
                  <a:lstStyle/>
                  <a:p>
                    <a:r>
                      <a:rPr lang="en-US"/>
                      <a:t>56</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53-45D1-8071-2748317E7429}"/>
                </c:ext>
              </c:extLst>
            </c:dLbl>
            <c:dLbl>
              <c:idx val="3"/>
              <c:layout>
                <c:manualLayout>
                  <c:x val="0"/>
                  <c:y val="9.2460792657362845E-2"/>
                </c:manualLayout>
              </c:layout>
              <c:tx>
                <c:rich>
                  <a:bodyPr/>
                  <a:lstStyle/>
                  <a:p>
                    <a:fld id="{0878FD67-A06C-422A-BCD6-03BB78524502}"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753-45D1-8071-2748317E74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(SEGURIDAD!$B$16:$B$18,SEGURIDAD!$B$19)</c:f>
              <c:strCache>
                <c:ptCount val="4"/>
                <c:pt idx="0">
                  <c:v>MUY ALTO</c:v>
                </c:pt>
                <c:pt idx="1">
                  <c:v>ALTO</c:v>
                </c:pt>
                <c:pt idx="2">
                  <c:v>MEDIO</c:v>
                </c:pt>
                <c:pt idx="3">
                  <c:v>BAJO</c:v>
                </c:pt>
              </c:strCache>
            </c:strRef>
          </c:cat>
          <c:val>
            <c:numRef>
              <c:f>(SEGURIDAD!$E$16:$E$18,SEGURIDAD!$E$19)</c:f>
              <c:numCache>
                <c:formatCode>0</c:formatCode>
                <c:ptCount val="4"/>
                <c:pt idx="0">
                  <c:v>0</c:v>
                </c:pt>
                <c:pt idx="1">
                  <c:v>6.25</c:v>
                </c:pt>
                <c:pt idx="2">
                  <c:v>56.25</c:v>
                </c:pt>
                <c:pt idx="3">
                  <c:v>37.5</c:v>
                </c:pt>
              </c:numCache>
            </c:numRef>
          </c:val>
          <c:extLst>
            <c:ext xmlns:c16="http://schemas.microsoft.com/office/drawing/2014/chart" uri="{C3380CC4-5D6E-409C-BE32-E72D297353CC}">
              <c16:uniqueId val="{00000004-3753-45D1-8071-2748317E742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FD-4A24-B279-483503CFADCE}"/>
                </c:ext>
              </c:extLst>
            </c:dLbl>
            <c:dLbl>
              <c:idx val="1"/>
              <c:layout>
                <c:manualLayout>
                  <c:x val="-5.4962159779182625E-3"/>
                  <c:y val="0.10250491337527695"/>
                </c:manualLayout>
              </c:layout>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FD-4A24-B279-483503CFADCE}"/>
                </c:ext>
              </c:extLst>
            </c:dLbl>
            <c:dLbl>
              <c:idx val="2"/>
              <c:layout>
                <c:manualLayout>
                  <c:x val="1.8320719926393984E-3"/>
                  <c:y val="0.10250491337527695"/>
                </c:manualLayout>
              </c:layout>
              <c:tx>
                <c:rich>
                  <a:bodyPr/>
                  <a:lstStyle/>
                  <a:p>
                    <a:fld id="{DC3DB005-3E45-4B95-A31B-755C90B1ACC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D2-4A16-B919-5202D5EE607F}"/>
                </c:ext>
              </c:extLst>
            </c:dLbl>
            <c:dLbl>
              <c:idx val="3"/>
              <c:tx>
                <c:rich>
                  <a:bodyPr/>
                  <a:lstStyle/>
                  <a:p>
                    <a:fld id="{D35949EF-5261-4095-8BA0-9F1C5890F4B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D2-4A16-B919-5202D5EE60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SEGURIDAD!$B$23:$B$26</c:f>
              <c:strCache>
                <c:ptCount val="4"/>
                <c:pt idx="0">
                  <c:v>EXCELENTE</c:v>
                </c:pt>
                <c:pt idx="1">
                  <c:v>BUENO</c:v>
                </c:pt>
                <c:pt idx="2">
                  <c:v>REGULAR</c:v>
                </c:pt>
                <c:pt idx="3">
                  <c:v>MALO</c:v>
                </c:pt>
              </c:strCache>
            </c:strRef>
          </c:cat>
          <c:val>
            <c:numRef>
              <c:f>SEGURIDAD!$E$23:$E$26</c:f>
              <c:numCache>
                <c:formatCode>0</c:formatCode>
                <c:ptCount val="4"/>
                <c:pt idx="0">
                  <c:v>0</c:v>
                </c:pt>
                <c:pt idx="1">
                  <c:v>31.25</c:v>
                </c:pt>
                <c:pt idx="2">
                  <c:v>68.75</c:v>
                </c:pt>
                <c:pt idx="3">
                  <c:v>0</c:v>
                </c:pt>
              </c:numCache>
            </c:numRef>
          </c:val>
          <c:extLst>
            <c:ext xmlns:c16="http://schemas.microsoft.com/office/drawing/2014/chart" uri="{C3380CC4-5D6E-409C-BE32-E72D297353CC}">
              <c16:uniqueId val="{00000002-8EFD-4A24-B279-483503CFADC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DDBDBA1-8215-41FB-AF45-20A181D452BB}"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532-4986-97DC-C221E94A237C}"/>
                </c:ext>
              </c:extLst>
            </c:dLbl>
            <c:dLbl>
              <c:idx val="1"/>
              <c:layout>
                <c:manualLayout>
                  <c:x val="-6.8762508235388338E-17"/>
                  <c:y val="9.2099038616570969E-2"/>
                </c:manualLayout>
              </c:layout>
              <c:tx>
                <c:rich>
                  <a:bodyPr/>
                  <a:lstStyle/>
                  <a:p>
                    <a:fld id="{73D20EBA-C88E-47E2-825E-7CB9A8FE486A}"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532-4986-97DC-C221E94A237C}"/>
                </c:ext>
              </c:extLst>
            </c:dLbl>
            <c:dLbl>
              <c:idx val="2"/>
              <c:layout>
                <c:manualLayout>
                  <c:x val="-1.8753627977932837E-3"/>
                  <c:y val="0.101308942478228"/>
                </c:manualLayout>
              </c:layout>
              <c:tx>
                <c:rich>
                  <a:bodyPr/>
                  <a:lstStyle/>
                  <a:p>
                    <a:fld id="{8B619786-386B-4E9A-8B29-C6978845B71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32-4986-97DC-C221E94A237C}"/>
                </c:ext>
              </c:extLst>
            </c:dLbl>
            <c:dLbl>
              <c:idx val="3"/>
              <c:tx>
                <c:rich>
                  <a:bodyPr/>
                  <a:lstStyle/>
                  <a:p>
                    <a:fld id="{A6896F06-CC30-4647-AA24-453DA94547F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532-4986-97DC-C221E94A23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SEGURIDAD!$B$30:$B$33</c:f>
              <c:strCache>
                <c:ptCount val="4"/>
                <c:pt idx="0">
                  <c:v>EXCELENTE</c:v>
                </c:pt>
                <c:pt idx="1">
                  <c:v>BUENO</c:v>
                </c:pt>
                <c:pt idx="2">
                  <c:v>REGULAR</c:v>
                </c:pt>
                <c:pt idx="3">
                  <c:v>MALO</c:v>
                </c:pt>
              </c:strCache>
            </c:strRef>
          </c:cat>
          <c:val>
            <c:numRef>
              <c:f>SEGURIDAD!$E$30:$E$33</c:f>
              <c:numCache>
                <c:formatCode>0</c:formatCode>
                <c:ptCount val="4"/>
                <c:pt idx="0">
                  <c:v>6.25</c:v>
                </c:pt>
                <c:pt idx="1">
                  <c:v>56</c:v>
                </c:pt>
                <c:pt idx="2">
                  <c:v>32</c:v>
                </c:pt>
                <c:pt idx="3">
                  <c:v>6.25</c:v>
                </c:pt>
              </c:numCache>
            </c:numRef>
          </c:val>
          <c:extLst>
            <c:ext xmlns:c16="http://schemas.microsoft.com/office/drawing/2014/chart" uri="{C3380CC4-5D6E-409C-BE32-E72D297353CC}">
              <c16:uniqueId val="{00000000-9532-4986-97DC-C221E94A237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873083713271789E-3"/>
                  <c:y val="9.1638040802739615E-2"/>
                </c:manualLayout>
              </c:layout>
              <c:tx>
                <c:rich>
                  <a:bodyPr/>
                  <a:lstStyle/>
                  <a:p>
                    <a:r>
                      <a:rPr lang="en-US"/>
                      <a:t>44</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0F-42A9-80C0-7A9EB8469B7A}"/>
                </c:ext>
              </c:extLst>
            </c:dLbl>
            <c:dLbl>
              <c:idx val="1"/>
              <c:layout>
                <c:manualLayout>
                  <c:x val="-1.8873083713271789E-3"/>
                  <c:y val="9.7747243522922148E-2"/>
                </c:manualLayout>
              </c:layout>
              <c:tx>
                <c:rich>
                  <a:bodyPr/>
                  <a:lstStyle/>
                  <a:p>
                    <a:r>
                      <a:rPr lang="en-US"/>
                      <a:t>50</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0F-42A9-80C0-7A9EB8469B7A}"/>
                </c:ext>
              </c:extLst>
            </c:dLbl>
            <c:dLbl>
              <c:idx val="2"/>
              <c:tx>
                <c:rich>
                  <a:bodyPr/>
                  <a:lstStyle/>
                  <a:p>
                    <a:r>
                      <a:rPr lang="en-US"/>
                      <a:t>0</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0F-42A9-80C0-7A9EB8469B7A}"/>
                </c:ext>
              </c:extLst>
            </c:dLbl>
            <c:dLbl>
              <c:idx val="3"/>
              <c:tx>
                <c:rich>
                  <a:bodyPr/>
                  <a:lstStyle/>
                  <a:p>
                    <a:fld id="{F55D3340-25AF-4A3C-AF1D-415ACB51C5A1}"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A0F-42A9-80C0-7A9EB8469B7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(SEGURIDAD!$B$38:$B$40,SEGURIDAD!$B$41)</c:f>
              <c:strCache>
                <c:ptCount val="4"/>
                <c:pt idx="0">
                  <c:v>EXCELENTE</c:v>
                </c:pt>
                <c:pt idx="1">
                  <c:v>BUENAS</c:v>
                </c:pt>
                <c:pt idx="2">
                  <c:v>REGULAR</c:v>
                </c:pt>
                <c:pt idx="3">
                  <c:v>MALAS</c:v>
                </c:pt>
              </c:strCache>
            </c:strRef>
          </c:cat>
          <c:val>
            <c:numRef>
              <c:f>(SEGURIDAD!$E$38:$E$40,SEGURIDAD!$E$41)</c:f>
              <c:numCache>
                <c:formatCode>0</c:formatCode>
                <c:ptCount val="4"/>
                <c:pt idx="0">
                  <c:v>44</c:v>
                </c:pt>
                <c:pt idx="1">
                  <c:v>50</c:v>
                </c:pt>
                <c:pt idx="2">
                  <c:v>0</c:v>
                </c:pt>
                <c:pt idx="3">
                  <c:v>6</c:v>
                </c:pt>
              </c:numCache>
            </c:numRef>
          </c:val>
          <c:extLst>
            <c:ext xmlns:c16="http://schemas.microsoft.com/office/drawing/2014/chart" uri="{C3380CC4-5D6E-409C-BE32-E72D297353CC}">
              <c16:uniqueId val="{00000004-9A0F-42A9-80C0-7A9EB8469B7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610144788692438E-3"/>
                  <c:y val="0.10342231370349358"/>
                </c:manualLayout>
              </c:layout>
              <c:tx>
                <c:rich>
                  <a:bodyPr/>
                  <a:lstStyle/>
                  <a:p>
                    <a:fld id="{17E42D6E-66BE-4513-9CA3-9196D3C5BB15}"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EE-4311-B129-29AEE84597A5}"/>
                </c:ext>
              </c:extLst>
            </c:dLbl>
            <c:dLbl>
              <c:idx val="1"/>
              <c:layout>
                <c:manualLayout>
                  <c:x val="0"/>
                  <c:y val="0.10969033271582658"/>
                </c:manualLayout>
              </c:layout>
              <c:tx>
                <c:rich>
                  <a:bodyPr/>
                  <a:lstStyle/>
                  <a:p>
                    <a:fld id="{68FC3A35-6609-4367-A130-202FE3C89BF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EE-4311-B129-29AEE84597A5}"/>
                </c:ext>
              </c:extLst>
            </c:dLbl>
            <c:dLbl>
              <c:idx val="2"/>
              <c:layout>
                <c:manualLayout>
                  <c:x val="-1.8805072394346219E-3"/>
                  <c:y val="9.0886275678827691E-2"/>
                </c:manualLayout>
              </c:layout>
              <c:tx>
                <c:rich>
                  <a:bodyPr/>
                  <a:lstStyle/>
                  <a:p>
                    <a:fld id="{A659E8E6-3CD3-4FA5-B326-CE25E046D4C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EE-4311-B129-29AEE84597A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SEGURIDAD!$B$45:$B$47</c:f>
              <c:strCache>
                <c:ptCount val="3"/>
                <c:pt idx="0">
                  <c:v>EXCELENTE</c:v>
                </c:pt>
                <c:pt idx="1">
                  <c:v>BUENA</c:v>
                </c:pt>
                <c:pt idx="2">
                  <c:v>REGULAR</c:v>
                </c:pt>
              </c:strCache>
            </c:strRef>
          </c:cat>
          <c:val>
            <c:numRef>
              <c:f>SEGURIDAD!$E$45:$E$47</c:f>
              <c:numCache>
                <c:formatCode>0</c:formatCode>
                <c:ptCount val="3"/>
                <c:pt idx="0">
                  <c:v>38</c:v>
                </c:pt>
                <c:pt idx="1">
                  <c:v>50</c:v>
                </c:pt>
                <c:pt idx="2">
                  <c:v>12</c:v>
                </c:pt>
              </c:numCache>
            </c:numRef>
          </c:val>
          <c:extLst>
            <c:ext xmlns:c16="http://schemas.microsoft.com/office/drawing/2014/chart" uri="{C3380CC4-5D6E-409C-BE32-E72D297353CC}">
              <c16:uniqueId val="{00000000-77EE-4311-B129-29AEE84597A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E64C108-4704-4F31-91D4-D618DC948DE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AE7-4CF7-97AE-13A23D0B8AA1}"/>
                </c:ext>
              </c:extLst>
            </c:dLbl>
            <c:dLbl>
              <c:idx val="1"/>
              <c:layout>
                <c:manualLayout>
                  <c:x val="-3.9300427631975944E-3"/>
                  <c:y val="0.10154274220160947"/>
                </c:manualLayout>
              </c:layout>
              <c:tx>
                <c:rich>
                  <a:bodyPr/>
                  <a:lstStyle/>
                  <a:p>
                    <a:fld id="{D33FE0C0-2F3A-4CC5-A62A-6C638C2A6A9D}"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AE7-4CF7-97AE-13A23D0B8AA1}"/>
                </c:ext>
              </c:extLst>
            </c:dLbl>
            <c:dLbl>
              <c:idx val="2"/>
              <c:layout>
                <c:manualLayout>
                  <c:x val="-3.9300427631975944E-3"/>
                  <c:y val="9.8465689407621196E-2"/>
                </c:manualLayout>
              </c:layout>
              <c:tx>
                <c:rich>
                  <a:bodyPr/>
                  <a:lstStyle/>
                  <a:p>
                    <a:fld id="{065ACCDB-28EB-4E1C-8C0D-311C42AED762}"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E7-4CF7-97AE-13A23D0B8AA1}"/>
                </c:ext>
              </c:extLst>
            </c:dLbl>
            <c:dLbl>
              <c:idx val="3"/>
              <c:tx>
                <c:rich>
                  <a:bodyPr/>
                  <a:lstStyle/>
                  <a:p>
                    <a:fld id="{8F4CCF76-3E67-4FFA-8BFA-4A71590D284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AE7-4CF7-97AE-13A23D0B8A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SEGURIDAD!$B$52:$B$55</c:f>
              <c:strCache>
                <c:ptCount val="4"/>
                <c:pt idx="0">
                  <c:v>EXCELENTE</c:v>
                </c:pt>
                <c:pt idx="1">
                  <c:v>BUENA</c:v>
                </c:pt>
                <c:pt idx="2">
                  <c:v>REGULAR</c:v>
                </c:pt>
                <c:pt idx="3">
                  <c:v>MALA</c:v>
                </c:pt>
              </c:strCache>
            </c:strRef>
          </c:cat>
          <c:val>
            <c:numRef>
              <c:f>SEGURIDAD!$E$52:$E$55</c:f>
              <c:numCache>
                <c:formatCode>0</c:formatCode>
                <c:ptCount val="4"/>
                <c:pt idx="0">
                  <c:v>6.25</c:v>
                </c:pt>
                <c:pt idx="1">
                  <c:v>75</c:v>
                </c:pt>
                <c:pt idx="2">
                  <c:v>13</c:v>
                </c:pt>
                <c:pt idx="3">
                  <c:v>6.25</c:v>
                </c:pt>
              </c:numCache>
            </c:numRef>
          </c:val>
          <c:extLst>
            <c:ext xmlns:c16="http://schemas.microsoft.com/office/drawing/2014/chart" uri="{C3380CC4-5D6E-409C-BE32-E72D297353CC}">
              <c16:uniqueId val="{00000000-8AE7-4CF7-97AE-13A23D0B8AA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097607011390713"/>
                </c:manualLayout>
              </c:layout>
              <c:tx>
                <c:rich>
                  <a:bodyPr/>
                  <a:lstStyle/>
                  <a:p>
                    <a:fld id="{D576DC80-378E-40D9-981A-87AF62C3EB2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E5-42B1-A474-1F9EEB8F6FC7}"/>
                </c:ext>
              </c:extLst>
            </c:dLbl>
            <c:dLbl>
              <c:idx val="1"/>
              <c:layout>
                <c:manualLayout>
                  <c:x val="-5.7622731123867094E-3"/>
                  <c:y val="0.10780532525350979"/>
                </c:manualLayout>
              </c:layout>
              <c:tx>
                <c:rich>
                  <a:bodyPr/>
                  <a:lstStyle/>
                  <a:p>
                    <a:fld id="{DE79CDB7-4BA6-4E8C-A4D2-A146ECBA93B6}"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E5-42B1-A474-1F9EEB8F6F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SEGURIDAD!$B$60:$B$61</c:f>
              <c:strCache>
                <c:ptCount val="2"/>
                <c:pt idx="0">
                  <c:v>SI LOS CONOCE</c:v>
                </c:pt>
                <c:pt idx="1">
                  <c:v>NO LOS CONOCE</c:v>
                </c:pt>
              </c:strCache>
            </c:strRef>
          </c:cat>
          <c:val>
            <c:numRef>
              <c:f>SEGURIDAD!$E$60:$E$61</c:f>
              <c:numCache>
                <c:formatCode>0</c:formatCode>
                <c:ptCount val="2"/>
                <c:pt idx="0">
                  <c:v>44</c:v>
                </c:pt>
                <c:pt idx="1">
                  <c:v>56</c:v>
                </c:pt>
              </c:numCache>
            </c:numRef>
          </c:val>
          <c:extLst>
            <c:ext xmlns:c16="http://schemas.microsoft.com/office/drawing/2014/chart" uri="{C3380CC4-5D6E-409C-BE32-E72D297353CC}">
              <c16:uniqueId val="{00000000-53E5-42B1-A474-1F9EEB8F6FC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423141767479799E-3"/>
                  <c:y val="0.10543592509646721"/>
                </c:manualLayout>
              </c:layout>
              <c:tx>
                <c:rich>
                  <a:bodyPr/>
                  <a:lstStyle/>
                  <a:p>
                    <a:fld id="{F6D04040-7A00-4990-96BD-F8F766807331}"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68-4826-B24C-E00428019913}"/>
                </c:ext>
              </c:extLst>
            </c:dLbl>
            <c:dLbl>
              <c:idx val="1"/>
              <c:layout>
                <c:manualLayout>
                  <c:x val="0"/>
                  <c:y val="0.11821603722937238"/>
                </c:manualLayout>
              </c:layout>
              <c:tx>
                <c:rich>
                  <a:bodyPr/>
                  <a:lstStyle/>
                  <a:p>
                    <a:fld id="{01B4FE20-78D5-4892-BB90-95774FC30F7A}"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B68-4826-B24C-E0042801991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SEGURIDAD!$B$66:$B$67</c:f>
              <c:strCache>
                <c:ptCount val="2"/>
                <c:pt idx="0">
                  <c:v>SI RECIBE</c:v>
                </c:pt>
                <c:pt idx="1">
                  <c:v>NO RECIBE</c:v>
                </c:pt>
              </c:strCache>
            </c:strRef>
          </c:cat>
          <c:val>
            <c:numRef>
              <c:f>SEGURIDAD!$E$66:$E$67</c:f>
              <c:numCache>
                <c:formatCode>0</c:formatCode>
                <c:ptCount val="2"/>
                <c:pt idx="0">
                  <c:v>25</c:v>
                </c:pt>
                <c:pt idx="1">
                  <c:v>75</c:v>
                </c:pt>
              </c:numCache>
            </c:numRef>
          </c:val>
          <c:extLst>
            <c:ext xmlns:c16="http://schemas.microsoft.com/office/drawing/2014/chart" uri="{C3380CC4-5D6E-409C-BE32-E72D297353CC}">
              <c16:uniqueId val="{00000000-BB68-4826-B24C-E0042801991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723528021872927E-3"/>
                  <c:y val="0.10718233333308511"/>
                </c:manualLayout>
              </c:layout>
              <c:tx>
                <c:rich>
                  <a:bodyPr/>
                  <a:lstStyle/>
                  <a:p>
                    <a:r>
                      <a:rPr lang="en-US"/>
                      <a:t>78</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0F-4D36-A3C2-CE4F0C8BF083}"/>
                </c:ext>
              </c:extLst>
            </c:dLbl>
            <c:dLbl>
              <c:idx val="1"/>
              <c:layout>
                <c:manualLayout>
                  <c:x val="-7.1447056043745854E-3"/>
                  <c:y val="0.11979201960756571"/>
                </c:manualLayout>
              </c:layout>
              <c:tx>
                <c:rich>
                  <a:bodyPr/>
                  <a:lstStyle/>
                  <a:p>
                    <a:r>
                      <a:rPr lang="en-US"/>
                      <a:t>22</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0F-4D36-A3C2-CE4F0C8BF083}"/>
                </c:ext>
              </c:extLst>
            </c:dLbl>
            <c:dLbl>
              <c:idx val="2"/>
              <c:tx>
                <c:rich>
                  <a:bodyPr/>
                  <a:lstStyle/>
                  <a:p>
                    <a:fld id="{1C5D609B-1A1B-482B-885C-9869B4170065}"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0F-4D36-A3C2-CE4F0C8BF0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(RECURSOS!$B$3:$B$4,RECURSOS!$B$5)</c:f>
              <c:strCache>
                <c:ptCount val="3"/>
                <c:pt idx="0">
                  <c:v>SIEMPRE</c:v>
                </c:pt>
                <c:pt idx="1">
                  <c:v>ALGUNAS VECES</c:v>
                </c:pt>
                <c:pt idx="2">
                  <c:v>NUNCA</c:v>
                </c:pt>
              </c:strCache>
            </c:strRef>
          </c:cat>
          <c:val>
            <c:numRef>
              <c:f>(RECURSOS!$E$3:$E$4,RECURSOS!$E$5)</c:f>
              <c:numCache>
                <c:formatCode>0</c:formatCode>
                <c:ptCount val="3"/>
                <c:pt idx="0">
                  <c:v>78</c:v>
                </c:pt>
                <c:pt idx="1">
                  <c:v>22</c:v>
                </c:pt>
                <c:pt idx="2">
                  <c:v>0</c:v>
                </c:pt>
              </c:numCache>
            </c:numRef>
          </c:val>
          <c:extLst>
            <c:ext xmlns:c16="http://schemas.microsoft.com/office/drawing/2014/chart" uri="{C3380CC4-5D6E-409C-BE32-E72D297353CC}">
              <c16:uniqueId val="{00000003-400F-4D36-A3C2-CE4F0C8BF08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5.8241187346474023E-2"/>
          <c:y val="0.15534844395943628"/>
          <c:w val="0.91150218072590006"/>
          <c:h val="0.75032954080057912"/>
        </c:manualLayout>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580533525897797E-3"/>
                  <c:y val="0.10773251498537328"/>
                </c:manualLayout>
              </c:layout>
              <c:tx>
                <c:rich>
                  <a:bodyPr/>
                  <a:lstStyle/>
                  <a:p>
                    <a:r>
                      <a:rPr lang="en-US"/>
                      <a:t>78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A5-46DE-A855-5E77260356B5}"/>
                </c:ext>
              </c:extLst>
            </c:dLbl>
            <c:dLbl>
              <c:idx val="1"/>
              <c:layout>
                <c:manualLayout>
                  <c:x val="-3.5580533525897797E-3"/>
                  <c:y val="0.10139530822152779"/>
                </c:manualLayout>
              </c:layout>
              <c:tx>
                <c:rich>
                  <a:bodyPr/>
                  <a:lstStyle/>
                  <a:p>
                    <a:r>
                      <a:rPr lang="en-US"/>
                      <a:t>22</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A5-46DE-A855-5E77260356B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(RECURSOS!$B$11:$B$12,RECURSOS!$B$13)</c:f>
              <c:strCache>
                <c:ptCount val="3"/>
                <c:pt idx="0">
                  <c:v>SIEMPRE</c:v>
                </c:pt>
                <c:pt idx="1">
                  <c:v>ALGUNAS VECES</c:v>
                </c:pt>
                <c:pt idx="2">
                  <c:v>NUNCA</c:v>
                </c:pt>
              </c:strCache>
            </c:strRef>
          </c:cat>
          <c:val>
            <c:numRef>
              <c:f>(RECURSOS!$E$11:$E$12,RECURSOS!$E$13)</c:f>
              <c:numCache>
                <c:formatCode>0</c:formatCode>
                <c:ptCount val="3"/>
                <c:pt idx="0">
                  <c:v>78</c:v>
                </c:pt>
                <c:pt idx="1">
                  <c:v>22</c:v>
                </c:pt>
                <c:pt idx="2">
                  <c:v>0</c:v>
                </c:pt>
              </c:numCache>
            </c:numRef>
          </c:val>
          <c:extLst>
            <c:ext xmlns:c16="http://schemas.microsoft.com/office/drawing/2014/chart" uri="{C3380CC4-5D6E-409C-BE32-E72D297353CC}">
              <c16:uniqueId val="{00000002-DBA5-46DE-A855-5E77260356B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94560DC-38B4-4BF5-8A3C-E68CF3E55DA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C33-4DCF-9227-425FA13E775A}"/>
                </c:ext>
              </c:extLst>
            </c:dLbl>
            <c:dLbl>
              <c:idx val="1"/>
              <c:layout>
                <c:manualLayout>
                  <c:x val="-1.8101670670176585E-3"/>
                  <c:y val="0.11146320568374583"/>
                </c:manualLayout>
              </c:layout>
              <c:tx>
                <c:rich>
                  <a:bodyPr/>
                  <a:lstStyle/>
                  <a:p>
                    <a:fld id="{6114E8D8-BBBF-4609-BA2F-07BE1D497AB5}" type="VALUE">
                      <a:rPr lang="en-US" sz="1800" b="1" smtClean="0">
                        <a:solidFill>
                          <a:schemeClr val="tx1"/>
                        </a:solidFill>
                      </a:rPr>
                      <a:pPr/>
                      <a:t>[VALOR]</a:t>
                    </a:fld>
                    <a:r>
                      <a:rPr lang="en-US" sz="1800" b="1"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33-4DCF-9227-425FA13E775A}"/>
                </c:ext>
              </c:extLst>
            </c:dLbl>
            <c:dLbl>
              <c:idx val="2"/>
              <c:tx>
                <c:rich>
                  <a:bodyPr/>
                  <a:lstStyle/>
                  <a:p>
                    <a:fld id="{A7DA6706-D2B8-48AB-BD3F-0F42089631DE}"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33-4DCF-9227-425FA13E775A}"/>
                </c:ext>
              </c:extLst>
            </c:dLbl>
            <c:dLbl>
              <c:idx val="3"/>
              <c:tx>
                <c:rich>
                  <a:bodyPr/>
                  <a:lstStyle/>
                  <a:p>
                    <a:fld id="{D9EED3D1-8665-447C-A4D8-50BFAAA5F2B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C33-4DCF-9227-425FA13E77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RECURSOS!$B$19:$B$22</c:f>
              <c:strCache>
                <c:ptCount val="4"/>
                <c:pt idx="0">
                  <c:v>EXCELENTE</c:v>
                </c:pt>
                <c:pt idx="1">
                  <c:v>BUENAS</c:v>
                </c:pt>
                <c:pt idx="2">
                  <c:v>MALAS</c:v>
                </c:pt>
                <c:pt idx="3">
                  <c:v>PESIMAS</c:v>
                </c:pt>
              </c:strCache>
            </c:strRef>
          </c:cat>
          <c:val>
            <c:numRef>
              <c:f>RECURSOS!$E$19:$E$22</c:f>
              <c:numCache>
                <c:formatCode>0</c:formatCode>
                <c:ptCount val="4"/>
                <c:pt idx="0">
                  <c:v>0</c:v>
                </c:pt>
                <c:pt idx="1">
                  <c:v>100</c:v>
                </c:pt>
                <c:pt idx="2">
                  <c:v>0</c:v>
                </c:pt>
                <c:pt idx="3">
                  <c:v>0</c:v>
                </c:pt>
              </c:numCache>
            </c:numRef>
          </c:val>
          <c:extLst>
            <c:ext xmlns:c16="http://schemas.microsoft.com/office/drawing/2014/chart" uri="{C3380CC4-5D6E-409C-BE32-E72D297353CC}">
              <c16:uniqueId val="{00000000-5C33-4DCF-9227-425FA13E775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426482602184117"/>
                </c:manualLayout>
              </c:layout>
              <c:tx>
                <c:rich>
                  <a:bodyPr/>
                  <a:lstStyle/>
                  <a:p>
                    <a:fld id="{018936F7-6AC9-437A-A6A6-CE265C0BFBD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4C-4889-B019-1E845735B6D3}"/>
                </c:ext>
              </c:extLst>
            </c:dLbl>
            <c:dLbl>
              <c:idx val="1"/>
              <c:layout>
                <c:manualLayout>
                  <c:x val="-5.832822132146101E-3"/>
                  <c:y val="0.11426482602184117"/>
                </c:manualLayout>
              </c:layout>
              <c:tx>
                <c:rich>
                  <a:bodyPr/>
                  <a:lstStyle/>
                  <a:p>
                    <a:fld id="{29E86BE4-5789-489A-AA22-B86D969DF19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4C-4889-B019-1E845735B6D3}"/>
                </c:ext>
              </c:extLst>
            </c:dLbl>
            <c:dLbl>
              <c:idx val="2"/>
              <c:tx>
                <c:rich>
                  <a:bodyPr/>
                  <a:lstStyle/>
                  <a:p>
                    <a:fld id="{BAA715B0-9D1E-4E26-BA07-3F09BF3E6EF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4C-4889-B019-1E845735B6D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RECURSOS!$B$27:$B$29</c:f>
              <c:strCache>
                <c:ptCount val="3"/>
                <c:pt idx="0">
                  <c:v>SIEMPRE</c:v>
                </c:pt>
                <c:pt idx="1">
                  <c:v>ALGUNAS VECES</c:v>
                </c:pt>
                <c:pt idx="2">
                  <c:v>NUNCA</c:v>
                </c:pt>
              </c:strCache>
            </c:strRef>
          </c:cat>
          <c:val>
            <c:numRef>
              <c:f>RECURSOS!$E$27:$E$29</c:f>
              <c:numCache>
                <c:formatCode>0</c:formatCode>
                <c:ptCount val="3"/>
                <c:pt idx="0">
                  <c:v>75</c:v>
                </c:pt>
                <c:pt idx="1">
                  <c:v>25</c:v>
                </c:pt>
                <c:pt idx="2">
                  <c:v>0</c:v>
                </c:pt>
              </c:numCache>
            </c:numRef>
          </c:val>
          <c:extLst>
            <c:ext xmlns:c16="http://schemas.microsoft.com/office/drawing/2014/chart" uri="{C3380CC4-5D6E-409C-BE32-E72D297353CC}">
              <c16:uniqueId val="{00000000-E44C-4889-B019-1E845735B6D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177311765105569E-17"/>
                  <c:y val="0.10059968550296362"/>
                </c:manualLayout>
              </c:layout>
              <c:tx>
                <c:rich>
                  <a:bodyPr/>
                  <a:lstStyle/>
                  <a:p>
                    <a:fld id="{03C874CE-9587-4709-BC9A-97B03BC249A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0C-46D1-A446-9DA8113843A6}"/>
                </c:ext>
              </c:extLst>
            </c:dLbl>
            <c:dLbl>
              <c:idx val="1"/>
              <c:layout>
                <c:manualLayout>
                  <c:x val="-5.4290773689123616E-3"/>
                  <c:y val="0.10059968550296362"/>
                </c:manualLayout>
              </c:layout>
              <c:tx>
                <c:rich>
                  <a:bodyPr/>
                  <a:lstStyle/>
                  <a:p>
                    <a:fld id="{4960C117-0E07-4984-8667-794350437C4B}"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0C-46D1-A446-9DA8113843A6}"/>
                </c:ext>
              </c:extLst>
            </c:dLbl>
            <c:dLbl>
              <c:idx val="2"/>
              <c:tx>
                <c:rich>
                  <a:bodyPr/>
                  <a:lstStyle/>
                  <a:p>
                    <a:fld id="{29DEFF79-A206-4E75-A846-2F3661F278D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A0C-46D1-A446-9DA8113843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RECURSOS!$B$35:$B$37</c:f>
              <c:strCache>
                <c:ptCount val="3"/>
                <c:pt idx="0">
                  <c:v>SIEMPRE</c:v>
                </c:pt>
                <c:pt idx="1">
                  <c:v>ALGUNAS VECES</c:v>
                </c:pt>
                <c:pt idx="2">
                  <c:v>NUNCA</c:v>
                </c:pt>
              </c:strCache>
            </c:strRef>
          </c:cat>
          <c:val>
            <c:numRef>
              <c:f>RECURSOS!$E$35:$E$37</c:f>
              <c:numCache>
                <c:formatCode>0</c:formatCode>
                <c:ptCount val="3"/>
                <c:pt idx="0">
                  <c:v>75</c:v>
                </c:pt>
                <c:pt idx="1">
                  <c:v>25</c:v>
                </c:pt>
                <c:pt idx="2">
                  <c:v>0</c:v>
                </c:pt>
              </c:numCache>
            </c:numRef>
          </c:val>
          <c:extLst>
            <c:ext xmlns:c16="http://schemas.microsoft.com/office/drawing/2014/chart" uri="{C3380CC4-5D6E-409C-BE32-E72D297353CC}">
              <c16:uniqueId val="{00000000-4A0C-46D1-A446-9DA8113843A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697905156431324E-3"/>
                  <c:y val="0.10488301827135325"/>
                </c:manualLayout>
              </c:layout>
              <c:tx>
                <c:rich>
                  <a:bodyPr/>
                  <a:lstStyle/>
                  <a:p>
                    <a:fld id="{AE47B94B-BADC-4DB7-BE56-B5BA045C83A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E0-4AD1-816A-FF5B68F143C5}"/>
                </c:ext>
              </c:extLst>
            </c:dLbl>
            <c:dLbl>
              <c:idx val="1"/>
              <c:tx>
                <c:rich>
                  <a:bodyPr/>
                  <a:lstStyle/>
                  <a:p>
                    <a:fld id="{4F058EE6-C81E-43F7-8896-DD3301C7309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E0-4AD1-816A-FF5B68F143C5}"/>
                </c:ext>
              </c:extLst>
            </c:dLbl>
            <c:dLbl>
              <c:idx val="2"/>
              <c:layout>
                <c:manualLayout>
                  <c:x val="1.8348952578215662E-3"/>
                  <c:y val="0.10488301827135325"/>
                </c:manualLayout>
              </c:layout>
              <c:tx>
                <c:rich>
                  <a:bodyPr/>
                  <a:lstStyle/>
                  <a:p>
                    <a:fld id="{BEBFD081-6EE9-41CD-ADF9-ADAB30604BA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CE0-4AD1-816A-FF5B68F143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RECURSOS!$B$43:$B$45</c:f>
              <c:strCache>
                <c:ptCount val="3"/>
                <c:pt idx="0">
                  <c:v>SIEMPRE</c:v>
                </c:pt>
                <c:pt idx="1">
                  <c:v>ALGUNAS VECES</c:v>
                </c:pt>
                <c:pt idx="2">
                  <c:v>NUNCA</c:v>
                </c:pt>
              </c:strCache>
            </c:strRef>
          </c:cat>
          <c:val>
            <c:numRef>
              <c:f>RECURSOS!$E$43:$E$45</c:f>
              <c:numCache>
                <c:formatCode>0</c:formatCode>
                <c:ptCount val="3"/>
                <c:pt idx="0">
                  <c:v>75</c:v>
                </c:pt>
                <c:pt idx="1">
                  <c:v>0</c:v>
                </c:pt>
                <c:pt idx="2">
                  <c:v>25</c:v>
                </c:pt>
              </c:numCache>
            </c:numRef>
          </c:val>
          <c:extLst>
            <c:ext xmlns:c16="http://schemas.microsoft.com/office/drawing/2014/chart" uri="{C3380CC4-5D6E-409C-BE32-E72D297353CC}">
              <c16:uniqueId val="{00000000-CCE0-4AD1-816A-FF5B68F143C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585569771120545E-17"/>
                  <c:y val="0.14804017969785327"/>
                </c:manualLayout>
              </c:layout>
              <c:tx>
                <c:rich>
                  <a:bodyPr/>
                  <a:lstStyle/>
                  <a:p>
                    <a:fld id="{0BDB550F-9ADB-4549-B63E-5192C46D7EC4}"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29-4BB2-9CCC-7A0143B2C966}"/>
                </c:ext>
              </c:extLst>
            </c:dLbl>
            <c:dLbl>
              <c:idx val="1"/>
              <c:tx>
                <c:rich>
                  <a:bodyPr/>
                  <a:lstStyle/>
                  <a:p>
                    <a:fld id="{E6600C99-FBA7-428E-9B4A-2EACF74F6C7E}"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29-4BB2-9CCC-7A0143B2C966}"/>
                </c:ext>
              </c:extLst>
            </c:dLbl>
            <c:dLbl>
              <c:idx val="2"/>
              <c:tx>
                <c:rich>
                  <a:bodyPr/>
                  <a:lstStyle/>
                  <a:p>
                    <a:fld id="{937313FA-C1CF-447C-B52B-8DDC644E23A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29-4BB2-9CCC-7A0143B2C96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RECURSOS!$B$51:$B$53</c:f>
              <c:strCache>
                <c:ptCount val="3"/>
                <c:pt idx="0">
                  <c:v>SIEMPRE</c:v>
                </c:pt>
                <c:pt idx="1">
                  <c:v>ALGUNAS VECES</c:v>
                </c:pt>
                <c:pt idx="2">
                  <c:v>NUNCA</c:v>
                </c:pt>
              </c:strCache>
            </c:strRef>
          </c:cat>
          <c:val>
            <c:numRef>
              <c:f>RECURSOS!$E$51:$E$53</c:f>
              <c:numCache>
                <c:formatCode>0</c:formatCode>
                <c:ptCount val="3"/>
                <c:pt idx="0">
                  <c:v>100</c:v>
                </c:pt>
                <c:pt idx="1">
                  <c:v>0</c:v>
                </c:pt>
                <c:pt idx="2">
                  <c:v>0</c:v>
                </c:pt>
              </c:numCache>
            </c:numRef>
          </c:val>
          <c:extLst>
            <c:ext xmlns:c16="http://schemas.microsoft.com/office/drawing/2014/chart" uri="{C3380CC4-5D6E-409C-BE32-E72D297353CC}">
              <c16:uniqueId val="{00000000-D229-4BB2-9CCC-7A0143B2C96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813301389236392E-3"/>
                  <c:y val="0.15005511022889731"/>
                </c:manualLayout>
              </c:layout>
              <c:tx>
                <c:rich>
                  <a:bodyPr/>
                  <a:lstStyle/>
                  <a:p>
                    <a:fld id="{0DE796CE-7F8A-4331-B74E-86BC56981DE5}"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EC-4A0C-84E3-0E3D1D71010A}"/>
                </c:ext>
              </c:extLst>
            </c:dLbl>
            <c:dLbl>
              <c:idx val="1"/>
              <c:tx>
                <c:rich>
                  <a:bodyPr/>
                  <a:lstStyle/>
                  <a:p>
                    <a:fld id="{04C6E3F2-EDC8-44FD-AB6B-D59F04EA8B78}"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FEC-4A0C-84E3-0E3D1D71010A}"/>
                </c:ext>
              </c:extLst>
            </c:dLbl>
            <c:dLbl>
              <c:idx val="2"/>
              <c:tx>
                <c:rich>
                  <a:bodyPr/>
                  <a:lstStyle/>
                  <a:p>
                    <a:fld id="{BA115A60-7672-4EE8-B840-6E67AF5DD70D}"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EC-4A0C-84E3-0E3D1D7101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RECURSOS!$B$59:$B$61</c:f>
              <c:strCache>
                <c:ptCount val="3"/>
                <c:pt idx="0">
                  <c:v>SIEMPRE</c:v>
                </c:pt>
                <c:pt idx="1">
                  <c:v>ALGUNAS VECES</c:v>
                </c:pt>
                <c:pt idx="2">
                  <c:v>NUNCA</c:v>
                </c:pt>
              </c:strCache>
            </c:strRef>
          </c:cat>
          <c:val>
            <c:numRef>
              <c:f>RECURSOS!$E$59:$E$61</c:f>
              <c:numCache>
                <c:formatCode>0</c:formatCode>
                <c:ptCount val="3"/>
                <c:pt idx="0">
                  <c:v>100</c:v>
                </c:pt>
                <c:pt idx="1">
                  <c:v>0</c:v>
                </c:pt>
                <c:pt idx="2">
                  <c:v>0</c:v>
                </c:pt>
              </c:numCache>
            </c:numRef>
          </c:val>
          <c:extLst>
            <c:ext xmlns:c16="http://schemas.microsoft.com/office/drawing/2014/chart" uri="{C3380CC4-5D6E-409C-BE32-E72D297353CC}">
              <c16:uniqueId val="{00000000-2FEC-4A0C-84E3-0E3D1D71010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51381736948843E-3"/>
                  <c:y val="9.4011927747379251E-2"/>
                </c:manualLayout>
              </c:layout>
              <c:tx>
                <c:rich>
                  <a:bodyPr/>
                  <a:lstStyle/>
                  <a:p>
                    <a:fld id="{25A65CA3-62E0-4AEB-9C63-6C69278889A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B3-4095-970F-413C51886284}"/>
                </c:ext>
              </c:extLst>
            </c:dLbl>
            <c:dLbl>
              <c:idx val="1"/>
              <c:layout>
                <c:manualLayout>
                  <c:x val="-3.7302763473897687E-3"/>
                  <c:y val="0.11022088080727223"/>
                </c:manualLayout>
              </c:layout>
              <c:tx>
                <c:rich>
                  <a:bodyPr/>
                  <a:lstStyle/>
                  <a:p>
                    <a:r>
                      <a:rPr lang="en-US"/>
                      <a:t>88</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D1-4800-9BD0-7A1036C22C36}"/>
                </c:ext>
              </c:extLst>
            </c:dLbl>
            <c:dLbl>
              <c:idx val="2"/>
              <c:tx>
                <c:rich>
                  <a:bodyPr/>
                  <a:lstStyle/>
                  <a:p>
                    <a:r>
                      <a:rPr lang="en-US"/>
                      <a:t>0</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D1-4800-9BD0-7A1036C22C36}"/>
                </c:ext>
              </c:extLst>
            </c:dLbl>
            <c:dLbl>
              <c:idx val="3"/>
              <c:tx>
                <c:rich>
                  <a:bodyPr/>
                  <a:lstStyle/>
                  <a:p>
                    <a:fld id="{9C67F1A0-4011-4270-BCBD-F34F5264ABE3}"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D1-4800-9BD0-7A1036C22C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CONVIVENCIA!$B$2:$B$5</c:f>
              <c:strCache>
                <c:ptCount val="4"/>
                <c:pt idx="0">
                  <c:v>EXCELENTE</c:v>
                </c:pt>
                <c:pt idx="1">
                  <c:v>BUENAS</c:v>
                </c:pt>
                <c:pt idx="2">
                  <c:v>MALAS</c:v>
                </c:pt>
                <c:pt idx="3">
                  <c:v>PESIMAS</c:v>
                </c:pt>
              </c:strCache>
            </c:strRef>
          </c:cat>
          <c:val>
            <c:numRef>
              <c:f>CONVIVENCIA!$E$2:$E$5</c:f>
              <c:numCache>
                <c:formatCode>0</c:formatCode>
                <c:ptCount val="4"/>
                <c:pt idx="0">
                  <c:v>12</c:v>
                </c:pt>
                <c:pt idx="1">
                  <c:v>88</c:v>
                </c:pt>
                <c:pt idx="2">
                  <c:v>0</c:v>
                </c:pt>
                <c:pt idx="3">
                  <c:v>0</c:v>
                </c:pt>
              </c:numCache>
            </c:numRef>
          </c:val>
          <c:extLst>
            <c:ext xmlns:c16="http://schemas.microsoft.com/office/drawing/2014/chart" uri="{C3380CC4-5D6E-409C-BE32-E72D297353CC}">
              <c16:uniqueId val="{00000003-F6D1-4800-9BD0-7A1036C22C3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64274322169053"/>
                </c:manualLayout>
              </c:layout>
              <c:tx>
                <c:rich>
                  <a:bodyPr/>
                  <a:lstStyle/>
                  <a:p>
                    <a:r>
                      <a:rPr lang="en-US"/>
                      <a:t>50</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92-40DD-97F7-E2501ACF2814}"/>
                </c:ext>
              </c:extLst>
            </c:dLbl>
            <c:dLbl>
              <c:idx val="1"/>
              <c:layout>
                <c:manualLayout>
                  <c:x val="-6.5597839741133842E-17"/>
                  <c:y val="0.10207336523125997"/>
                </c:manualLayout>
              </c:layout>
              <c:tx>
                <c:rich>
                  <a:bodyPr/>
                  <a:lstStyle/>
                  <a:p>
                    <a:r>
                      <a:rPr lang="en-US"/>
                      <a:t>50</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92-40DD-97F7-E2501ACF2814}"/>
                </c:ext>
              </c:extLst>
            </c:dLbl>
            <c:dLbl>
              <c:idx val="2"/>
              <c:tx>
                <c:rich>
                  <a:bodyPr/>
                  <a:lstStyle/>
                  <a:p>
                    <a:fld id="{C68E86E8-315B-40E2-82BE-6D3457EAA8E1}"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92-40DD-97F7-E2501ACF28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(CONVIVENCIA!$B$9:$B$10,CONVIVENCIA!$B$11)</c:f>
              <c:strCache>
                <c:ptCount val="3"/>
                <c:pt idx="0">
                  <c:v>SIEMPRE</c:v>
                </c:pt>
                <c:pt idx="1">
                  <c:v>ALGUNAS VECES</c:v>
                </c:pt>
                <c:pt idx="2">
                  <c:v>NUNCA</c:v>
                </c:pt>
              </c:strCache>
            </c:strRef>
          </c:cat>
          <c:val>
            <c:numRef>
              <c:f>(CONVIVENCIA!$E$9:$E$10,CONVIVENCIA!$E$11)</c:f>
              <c:numCache>
                <c:formatCode>0</c:formatCode>
                <c:ptCount val="3"/>
                <c:pt idx="0">
                  <c:v>50</c:v>
                </c:pt>
                <c:pt idx="1">
                  <c:v>50</c:v>
                </c:pt>
                <c:pt idx="2">
                  <c:v>0</c:v>
                </c:pt>
              </c:numCache>
            </c:numRef>
          </c:val>
          <c:extLst>
            <c:ext xmlns:c16="http://schemas.microsoft.com/office/drawing/2014/chart" uri="{C3380CC4-5D6E-409C-BE32-E72D297353CC}">
              <c16:uniqueId val="{00000003-0F92-40DD-97F7-E2501ACF281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072395454749853E-3"/>
                  <c:y val="0.10345481552382267"/>
                </c:manualLayout>
              </c:layout>
              <c:tx>
                <c:rich>
                  <a:bodyPr/>
                  <a:lstStyle/>
                  <a:p>
                    <a:r>
                      <a:rPr lang="en-US"/>
                      <a:t>50</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99-4DD8-92D3-07659EBB9ACE}"/>
                </c:ext>
              </c:extLst>
            </c:dLbl>
            <c:dLbl>
              <c:idx val="1"/>
              <c:layout>
                <c:manualLayout>
                  <c:x val="-7.2289581819000069E-3"/>
                  <c:y val="0.10668777850894214"/>
                </c:manualLayout>
              </c:layout>
              <c:tx>
                <c:rich>
                  <a:bodyPr/>
                  <a:lstStyle/>
                  <a:p>
                    <a:r>
                      <a:rPr lang="en-US"/>
                      <a:t>50</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99-4DD8-92D3-07659EBB9ACE}"/>
                </c:ext>
              </c:extLst>
            </c:dLbl>
            <c:dLbl>
              <c:idx val="2"/>
              <c:tx>
                <c:rich>
                  <a:bodyPr/>
                  <a:lstStyle/>
                  <a:p>
                    <a:fld id="{C104496F-B339-4BDC-A9E4-AFBC6A356228}"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599-4DD8-92D3-07659EBB9A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(CONVIVENCIA!$B$15:$B$16,CONVIVENCIA!$B$17)</c:f>
              <c:strCache>
                <c:ptCount val="3"/>
                <c:pt idx="0">
                  <c:v>SIEMPRE</c:v>
                </c:pt>
                <c:pt idx="1">
                  <c:v>ALGUNAS VECES</c:v>
                </c:pt>
                <c:pt idx="2">
                  <c:v>NUNCA</c:v>
                </c:pt>
              </c:strCache>
            </c:strRef>
          </c:cat>
          <c:val>
            <c:numRef>
              <c:f>(CONVIVENCIA!$E$15:$E$16,CONVIVENCIA!$E$17)</c:f>
              <c:numCache>
                <c:formatCode>0</c:formatCode>
                <c:ptCount val="3"/>
                <c:pt idx="0">
                  <c:v>50</c:v>
                </c:pt>
                <c:pt idx="1">
                  <c:v>50</c:v>
                </c:pt>
                <c:pt idx="2">
                  <c:v>0</c:v>
                </c:pt>
              </c:numCache>
            </c:numRef>
          </c:val>
          <c:extLst>
            <c:ext xmlns:c16="http://schemas.microsoft.com/office/drawing/2014/chart" uri="{C3380CC4-5D6E-409C-BE32-E72D297353CC}">
              <c16:uniqueId val="{00000003-C599-4DD8-92D3-07659EBB9AC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674582470578007E-3"/>
                  <c:y val="0.1038145225409506"/>
                </c:manualLayout>
              </c:layout>
              <c:tx>
                <c:rich>
                  <a:bodyPr/>
                  <a:lstStyle/>
                  <a:p>
                    <a:fld id="{BE44AD23-E23F-49C8-A53E-424A3133F17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E3-43E1-A5A7-42EE178A333D}"/>
                </c:ext>
              </c:extLst>
            </c:dLbl>
            <c:dLbl>
              <c:idx val="1"/>
              <c:layout>
                <c:manualLayout>
                  <c:x val="0"/>
                  <c:y val="0.10076115423092263"/>
                </c:manualLayout>
              </c:layout>
              <c:tx>
                <c:rich>
                  <a:bodyPr/>
                  <a:lstStyle/>
                  <a:p>
                    <a:fld id="{C25137C9-C8B3-416B-A44B-8C3D4A7AC926}"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E3-43E1-A5A7-42EE178A33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CONVIVENCIA!$B$21:$B$22</c:f>
              <c:strCache>
                <c:ptCount val="2"/>
                <c:pt idx="0">
                  <c:v>SI</c:v>
                </c:pt>
                <c:pt idx="1">
                  <c:v>NO</c:v>
                </c:pt>
              </c:strCache>
            </c:strRef>
          </c:cat>
          <c:val>
            <c:numRef>
              <c:f>CONVIVENCIA!$E$21:$E$22</c:f>
              <c:numCache>
                <c:formatCode>0</c:formatCode>
                <c:ptCount val="2"/>
                <c:pt idx="0">
                  <c:v>31</c:v>
                </c:pt>
                <c:pt idx="1">
                  <c:v>69</c:v>
                </c:pt>
              </c:numCache>
            </c:numRef>
          </c:val>
          <c:extLst>
            <c:ext xmlns:c16="http://schemas.microsoft.com/office/drawing/2014/chart" uri="{C3380CC4-5D6E-409C-BE32-E72D297353CC}">
              <c16:uniqueId val="{00000000-11E3-43E1-A5A7-42EE178A333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73E88AF-AE25-4885-AF50-3E3B9ADE6B2B}"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02-4F2D-ADAF-4FF7A9781EFB}"/>
                </c:ext>
              </c:extLst>
            </c:dLbl>
            <c:dLbl>
              <c:idx val="1"/>
              <c:layout>
                <c:manualLayout>
                  <c:x val="-1.9381048661234988E-3"/>
                  <c:y val="9.3330495041113182E-2"/>
                </c:manualLayout>
              </c:layout>
              <c:tx>
                <c:rich>
                  <a:bodyPr/>
                  <a:lstStyle/>
                  <a:p>
                    <a:fld id="{3852994B-4F72-4827-ABD9-C3BB3502CDC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02-4F2D-ADAF-4FF7A9781EFB}"/>
                </c:ext>
              </c:extLst>
            </c:dLbl>
            <c:dLbl>
              <c:idx val="2"/>
              <c:layout>
                <c:manualLayout>
                  <c:x val="1.9381048661234988E-3"/>
                  <c:y val="9.3330495041113182E-2"/>
                </c:manualLayout>
              </c:layout>
              <c:tx>
                <c:rich>
                  <a:bodyPr/>
                  <a:lstStyle/>
                  <a:p>
                    <a:fld id="{3B0B8525-EE92-471C-A56C-A52E2502CE0D}"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02-4F2D-ADAF-4FF7A9781EF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CONVIVENCIA!$B$27:$B$29</c:f>
              <c:strCache>
                <c:ptCount val="3"/>
                <c:pt idx="0">
                  <c:v>SIEMPRE</c:v>
                </c:pt>
                <c:pt idx="1">
                  <c:v>ALGUNAS VECES</c:v>
                </c:pt>
                <c:pt idx="2">
                  <c:v>NUNCA</c:v>
                </c:pt>
              </c:strCache>
            </c:strRef>
          </c:cat>
          <c:val>
            <c:numRef>
              <c:f>CONVIVENCIA!$E$27:$E$29</c:f>
              <c:numCache>
                <c:formatCode>0</c:formatCode>
                <c:ptCount val="3"/>
                <c:pt idx="0">
                  <c:v>6</c:v>
                </c:pt>
                <c:pt idx="1">
                  <c:v>68.75</c:v>
                </c:pt>
                <c:pt idx="2">
                  <c:v>25</c:v>
                </c:pt>
              </c:numCache>
            </c:numRef>
          </c:val>
          <c:extLst>
            <c:ext xmlns:c16="http://schemas.microsoft.com/office/drawing/2014/chart" uri="{C3380CC4-5D6E-409C-BE32-E72D297353CC}">
              <c16:uniqueId val="{00000000-7D02-4F2D-ADAF-4FF7A9781EF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72911439135676"/>
                </c:manualLayout>
              </c:layout>
              <c:tx>
                <c:rich>
                  <a:bodyPr/>
                  <a:lstStyle/>
                  <a:p>
                    <a:fld id="{BCE37C2E-E9EC-42D8-9C55-A9867973817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72-4004-B5A9-115F4B541812}"/>
                </c:ext>
              </c:extLst>
            </c:dLbl>
            <c:dLbl>
              <c:idx val="1"/>
              <c:layout>
                <c:manualLayout>
                  <c:x val="-1.9378156484259215E-3"/>
                  <c:y val="0.10072911439135671"/>
                </c:manualLayout>
              </c:layout>
              <c:tx>
                <c:rich>
                  <a:bodyPr/>
                  <a:lstStyle/>
                  <a:p>
                    <a:fld id="{61CD5C7E-F952-41B9-9B3E-15F41155BE1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72-4004-B5A9-115F4B541812}"/>
                </c:ext>
              </c:extLst>
            </c:dLbl>
            <c:dLbl>
              <c:idx val="2"/>
              <c:layout>
                <c:manualLayout>
                  <c:x val="0"/>
                  <c:y val="0.10378151179715546"/>
                </c:manualLayout>
              </c:layout>
              <c:tx>
                <c:rich>
                  <a:bodyPr/>
                  <a:lstStyle/>
                  <a:p>
                    <a:fld id="{0DB9587D-83F9-43D8-A82D-DFF16A2E1F4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72-4004-B5A9-115F4B5418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CONVIVENCIA!$I$34:$I$36</c:f>
              <c:strCache>
                <c:ptCount val="3"/>
                <c:pt idx="0">
                  <c:v>ESTUDIANTES</c:v>
                </c:pt>
                <c:pt idx="1">
                  <c:v>INSTITUCIONAL</c:v>
                </c:pt>
                <c:pt idx="2">
                  <c:v>PERSONALES</c:v>
                </c:pt>
              </c:strCache>
            </c:strRef>
          </c:cat>
          <c:val>
            <c:numRef>
              <c:f>CONVIVENCIA!$L$34:$L$36</c:f>
              <c:numCache>
                <c:formatCode>0</c:formatCode>
                <c:ptCount val="3"/>
                <c:pt idx="0">
                  <c:v>81</c:v>
                </c:pt>
                <c:pt idx="1">
                  <c:v>69</c:v>
                </c:pt>
                <c:pt idx="2">
                  <c:v>56.25</c:v>
                </c:pt>
              </c:numCache>
            </c:numRef>
          </c:val>
          <c:extLst>
            <c:ext xmlns:c16="http://schemas.microsoft.com/office/drawing/2014/chart" uri="{C3380CC4-5D6E-409C-BE32-E72D297353CC}">
              <c16:uniqueId val="{00000000-4186-406D-8F7C-EE31EA81D45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08749448136418E-17"/>
                  <c:y val="0.10904951510378723"/>
                </c:manualLayout>
              </c:layout>
              <c:tx>
                <c:rich>
                  <a:bodyPr/>
                  <a:lstStyle/>
                  <a:p>
                    <a:r>
                      <a:rPr lang="en-US"/>
                      <a:t>56</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F8-45A2-8F20-ABAC54505C3E}"/>
                </c:ext>
              </c:extLst>
            </c:dLbl>
            <c:dLbl>
              <c:idx val="1"/>
              <c:layout>
                <c:manualLayout>
                  <c:x val="-3.6095865502826729E-3"/>
                  <c:y val="0.10281811424071362"/>
                </c:manualLayout>
              </c:layout>
              <c:tx>
                <c:rich>
                  <a:bodyPr/>
                  <a:lstStyle/>
                  <a:p>
                    <a:r>
                      <a:rPr lang="en-US"/>
                      <a:t>44</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F8-45A2-8F20-ABAC54505C3E}"/>
                </c:ext>
              </c:extLst>
            </c:dLbl>
            <c:dLbl>
              <c:idx val="2"/>
              <c:tx>
                <c:rich>
                  <a:bodyPr/>
                  <a:lstStyle/>
                  <a:p>
                    <a:fld id="{2EE9EA31-231A-49BA-AA59-6F426B1DD07A}"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F8-45A2-8F20-ABAC54505C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CONVIVENCIA!$B$59:$B$61</c:f>
              <c:strCache>
                <c:ptCount val="3"/>
                <c:pt idx="0">
                  <c:v>SIEMPRE</c:v>
                </c:pt>
                <c:pt idx="1">
                  <c:v>ALGUNAS VECES</c:v>
                </c:pt>
                <c:pt idx="2">
                  <c:v>NUNCA</c:v>
                </c:pt>
              </c:strCache>
            </c:strRef>
          </c:cat>
          <c:val>
            <c:numRef>
              <c:f>CONVIVENCIA!$E$59:$E$61</c:f>
              <c:numCache>
                <c:formatCode>0</c:formatCode>
                <c:ptCount val="3"/>
                <c:pt idx="0">
                  <c:v>56</c:v>
                </c:pt>
                <c:pt idx="1">
                  <c:v>44</c:v>
                </c:pt>
                <c:pt idx="2">
                  <c:v>0</c:v>
                </c:pt>
              </c:numCache>
            </c:numRef>
          </c:val>
          <c:extLst>
            <c:ext xmlns:c16="http://schemas.microsoft.com/office/drawing/2014/chart" uri="{C3380CC4-5D6E-409C-BE32-E72D297353CC}">
              <c16:uniqueId val="{00000003-F6F8-45A2-8F20-ABAC54505C3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67411406726053E-3"/>
                  <c:y val="0.10559455505760748"/>
                </c:manualLayout>
              </c:layout>
              <c:tx>
                <c:rich>
                  <a:bodyPr/>
                  <a:lstStyle/>
                  <a:p>
                    <a:r>
                      <a:rPr lang="en-US"/>
                      <a:t>69</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78-4660-9AFA-4DEA5B25F156}"/>
                </c:ext>
              </c:extLst>
            </c:dLbl>
            <c:dLbl>
              <c:idx val="1"/>
              <c:layout>
                <c:manualLayout>
                  <c:x val="-6.9913034183325394E-17"/>
                  <c:y val="9.9383110642454101E-2"/>
                </c:manualLayout>
              </c:layout>
              <c:tx>
                <c:rich>
                  <a:bodyPr/>
                  <a:lstStyle/>
                  <a:p>
                    <a:r>
                      <a:rPr lang="en-US"/>
                      <a:t>31</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78-4660-9AFA-4DEA5B25F156}"/>
                </c:ext>
              </c:extLst>
            </c:dLbl>
            <c:dLbl>
              <c:idx val="2"/>
              <c:tx>
                <c:rich>
                  <a:bodyPr/>
                  <a:lstStyle/>
                  <a:p>
                    <a:fld id="{C5333558-95FA-45C7-930D-DB51D6E9235F}"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578-4660-9AFA-4DEA5B25F1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(MANDOS!$B$3:$B$4,MANDOS!$B$5)</c:f>
              <c:strCache>
                <c:ptCount val="3"/>
                <c:pt idx="0">
                  <c:v>SIEMPRE</c:v>
                </c:pt>
                <c:pt idx="1">
                  <c:v>ALGUNAS VECES</c:v>
                </c:pt>
                <c:pt idx="2">
                  <c:v>NUNCA</c:v>
                </c:pt>
              </c:strCache>
            </c:strRef>
          </c:cat>
          <c:val>
            <c:numRef>
              <c:f>(MANDOS!$E$3:$E$4,MANDOS!$E$5)</c:f>
              <c:numCache>
                <c:formatCode>0</c:formatCode>
                <c:ptCount val="3"/>
                <c:pt idx="0">
                  <c:v>69</c:v>
                </c:pt>
                <c:pt idx="1">
                  <c:v>31</c:v>
                </c:pt>
                <c:pt idx="2">
                  <c:v>0</c:v>
                </c:pt>
              </c:numCache>
            </c:numRef>
          </c:val>
          <c:extLst>
            <c:ext xmlns:c16="http://schemas.microsoft.com/office/drawing/2014/chart" uri="{C3380CC4-5D6E-409C-BE32-E72D297353CC}">
              <c16:uniqueId val="{00000003-8578-4660-9AFA-4DEA5B25F15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490072186930357E-3"/>
                  <c:y val="0.10671308859015149"/>
                </c:manualLayout>
              </c:layout>
              <c:tx>
                <c:rich>
                  <a:bodyPr/>
                  <a:lstStyle/>
                  <a:p>
                    <a:r>
                      <a:rPr lang="en-US"/>
                      <a:t>69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7B-479A-A641-8218E4FD7D99}"/>
                </c:ext>
              </c:extLst>
            </c:dLbl>
            <c:dLbl>
              <c:idx val="1"/>
              <c:layout>
                <c:manualLayout>
                  <c:x val="-1.9490072186930357E-3"/>
                  <c:y val="0.10671308859015144"/>
                </c:manualLayout>
              </c:layout>
              <c:tx>
                <c:rich>
                  <a:bodyPr/>
                  <a:lstStyle/>
                  <a:p>
                    <a:r>
                      <a:rPr lang="en-US"/>
                      <a:t>31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7B-479A-A641-8218E4FD7D99}"/>
                </c:ext>
              </c:extLst>
            </c:dLbl>
            <c:dLbl>
              <c:idx val="2"/>
              <c:tx>
                <c:rich>
                  <a:bodyPr/>
                  <a:lstStyle/>
                  <a:p>
                    <a:fld id="{813D6D41-0E43-404F-BD9E-C54D2CD2F0E3}"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7B-479A-A641-8218E4FD7D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(MANDOS!$B$9:$B$10,MANDOS!$B$11)</c:f>
              <c:strCache>
                <c:ptCount val="3"/>
                <c:pt idx="0">
                  <c:v>SIEMPRE</c:v>
                </c:pt>
                <c:pt idx="1">
                  <c:v>ALGUNAS VECES</c:v>
                </c:pt>
                <c:pt idx="2">
                  <c:v>NUNCA</c:v>
                </c:pt>
              </c:strCache>
            </c:strRef>
          </c:cat>
          <c:val>
            <c:numRef>
              <c:f>(MANDOS!$E$9:$E$10,MANDOS!$E$11)</c:f>
              <c:numCache>
                <c:formatCode>0</c:formatCode>
                <c:ptCount val="3"/>
                <c:pt idx="0">
                  <c:v>69</c:v>
                </c:pt>
                <c:pt idx="1">
                  <c:v>31</c:v>
                </c:pt>
                <c:pt idx="2">
                  <c:v>0</c:v>
                </c:pt>
              </c:numCache>
            </c:numRef>
          </c:val>
          <c:extLst>
            <c:ext xmlns:c16="http://schemas.microsoft.com/office/drawing/2014/chart" uri="{C3380CC4-5D6E-409C-BE32-E72D297353CC}">
              <c16:uniqueId val="{00000003-237B-479A-A641-8218E4FD7D9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755102309129726E-3"/>
                  <c:y val="0.10825736973702579"/>
                </c:manualLayout>
              </c:layout>
              <c:tx>
                <c:rich>
                  <a:bodyPr/>
                  <a:lstStyle/>
                  <a:p>
                    <a:r>
                      <a:rPr lang="en-US" dirty="0"/>
                      <a:t>62 %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5-4712-BB3F-9F0F9341D984}"/>
                </c:ext>
              </c:extLst>
            </c:dLbl>
            <c:dLbl>
              <c:idx val="1"/>
              <c:layout>
                <c:manualLayout>
                  <c:x val="-7.2883512276851289E-17"/>
                  <c:y val="9.8705248877876392E-2"/>
                </c:manualLayout>
              </c:layout>
              <c:tx>
                <c:rich>
                  <a:bodyPr/>
                  <a:lstStyle/>
                  <a:p>
                    <a:fld id="{12C91610-C003-448F-A364-43BC2D25DC95}"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7C-4668-ABFF-8A10E616DB8B}"/>
                </c:ext>
              </c:extLst>
            </c:dLbl>
            <c:dLbl>
              <c:idx val="2"/>
              <c:tx>
                <c:rich>
                  <a:bodyPr/>
                  <a:lstStyle/>
                  <a:p>
                    <a:fld id="{FAB5E13A-8B3C-463B-9069-71E4731559A6}"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65-4712-BB3F-9F0F9341D9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MANDOS!$B$16:$B$18</c:f>
              <c:strCache>
                <c:ptCount val="3"/>
                <c:pt idx="0">
                  <c:v>SIEMPRE</c:v>
                </c:pt>
                <c:pt idx="1">
                  <c:v>ALGUNAS VECES</c:v>
                </c:pt>
                <c:pt idx="2">
                  <c:v>NUNCA</c:v>
                </c:pt>
              </c:strCache>
            </c:strRef>
          </c:cat>
          <c:val>
            <c:numRef>
              <c:f>MANDOS!$E$16:$E$18</c:f>
              <c:numCache>
                <c:formatCode>0</c:formatCode>
                <c:ptCount val="3"/>
                <c:pt idx="0">
                  <c:v>62</c:v>
                </c:pt>
                <c:pt idx="1">
                  <c:v>38</c:v>
                </c:pt>
                <c:pt idx="2">
                  <c:v>0</c:v>
                </c:pt>
              </c:numCache>
            </c:numRef>
          </c:val>
          <c:extLst>
            <c:ext xmlns:c16="http://schemas.microsoft.com/office/drawing/2014/chart" uri="{C3380CC4-5D6E-409C-BE32-E72D297353CC}">
              <c16:uniqueId val="{00000002-B065-4712-BB3F-9F0F9341D98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227403561702403E-3"/>
                  <c:y val="0.10889188760480971"/>
                </c:manualLayout>
              </c:layout>
              <c:tx>
                <c:rich>
                  <a:bodyPr/>
                  <a:lstStyle/>
                  <a:p>
                    <a:fld id="{E82D0B91-CA70-467A-8E6A-B58094157A21}"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CC-4E72-8114-B1EE2B754F98}"/>
                </c:ext>
              </c:extLst>
            </c:dLbl>
            <c:dLbl>
              <c:idx val="1"/>
              <c:layout>
                <c:manualLayout>
                  <c:x val="-3.8454807123404805E-3"/>
                  <c:y val="9.9283779874973555E-2"/>
                </c:manualLayout>
              </c:layout>
              <c:tx>
                <c:rich>
                  <a:bodyPr/>
                  <a:lstStyle/>
                  <a:p>
                    <a:fld id="{252D4243-887E-450B-BF2B-BE575FB6ECD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CC-4E72-8114-B1EE2B754F9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MANDOS!$B$21:$B$22</c:f>
              <c:strCache>
                <c:ptCount val="2"/>
                <c:pt idx="0">
                  <c:v>SI</c:v>
                </c:pt>
                <c:pt idx="1">
                  <c:v>NO</c:v>
                </c:pt>
              </c:strCache>
            </c:strRef>
          </c:cat>
          <c:val>
            <c:numRef>
              <c:f>MANDOS!$E$21:$E$22</c:f>
              <c:numCache>
                <c:formatCode>0</c:formatCode>
                <c:ptCount val="2"/>
                <c:pt idx="0">
                  <c:v>75</c:v>
                </c:pt>
                <c:pt idx="1">
                  <c:v>25</c:v>
                </c:pt>
              </c:numCache>
            </c:numRef>
          </c:val>
          <c:extLst>
            <c:ext xmlns:c16="http://schemas.microsoft.com/office/drawing/2014/chart" uri="{C3380CC4-5D6E-409C-BE32-E72D297353CC}">
              <c16:uniqueId val="{00000000-1CCC-4E72-8114-B1EE2B754F9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47634114970725E-2"/>
          <c:y val="2.2608427801147992E-2"/>
          <c:w val="0.9070813567531153"/>
          <c:h val="0.87307220104525052"/>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55861348463286E-3"/>
                  <c:y val="0.10213197761723244"/>
                </c:manualLayout>
              </c:layout>
              <c:tx>
                <c:rich>
                  <a:bodyPr/>
                  <a:lstStyle/>
                  <a:p>
                    <a:fld id="{8312A4C0-19FA-4A94-A92D-D37C65CD0A0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AC-4832-97A8-97BBD7C3D47B}"/>
                </c:ext>
              </c:extLst>
            </c:dLbl>
            <c:dLbl>
              <c:idx val="1"/>
              <c:layout>
                <c:manualLayout>
                  <c:x val="-1.8655861348463286E-3"/>
                  <c:y val="0.10213197761723244"/>
                </c:manualLayout>
              </c:layout>
              <c:tx>
                <c:rich>
                  <a:bodyPr/>
                  <a:lstStyle/>
                  <a:p>
                    <a:fld id="{BAF7C8E1-DB88-4527-9DBA-D29227224E28}"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AC-4832-97A8-97BBD7C3D47B}"/>
                </c:ext>
              </c:extLst>
            </c:dLbl>
            <c:dLbl>
              <c:idx val="2"/>
              <c:layout>
                <c:manualLayout>
                  <c:x val="0"/>
                  <c:y val="9.2847252379302234E-2"/>
                </c:manualLayout>
              </c:layout>
              <c:tx>
                <c:rich>
                  <a:bodyPr/>
                  <a:lstStyle/>
                  <a:p>
                    <a:fld id="{A8BBF79A-D20A-4E4B-A685-85423D590F2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AC-4832-97A8-97BBD7C3D4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MANDOS!$B$27:$B$29</c:f>
              <c:strCache>
                <c:ptCount val="3"/>
                <c:pt idx="0">
                  <c:v>SIEMPRE</c:v>
                </c:pt>
                <c:pt idx="1">
                  <c:v>ALGUNAS VECES</c:v>
                </c:pt>
                <c:pt idx="2">
                  <c:v>NUNCA</c:v>
                </c:pt>
              </c:strCache>
            </c:strRef>
          </c:cat>
          <c:val>
            <c:numRef>
              <c:f>MANDOS!$E$27:$E$29</c:f>
              <c:numCache>
                <c:formatCode>0</c:formatCode>
                <c:ptCount val="3"/>
                <c:pt idx="0">
                  <c:v>62</c:v>
                </c:pt>
                <c:pt idx="1">
                  <c:v>25</c:v>
                </c:pt>
                <c:pt idx="2">
                  <c:v>13</c:v>
                </c:pt>
              </c:numCache>
            </c:numRef>
          </c:val>
          <c:extLst>
            <c:ext xmlns:c16="http://schemas.microsoft.com/office/drawing/2014/chart" uri="{C3380CC4-5D6E-409C-BE32-E72D297353CC}">
              <c16:uniqueId val="{00000000-29AC-4832-97A8-97BBD7C3D47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9792787050241E-2"/>
          <c:y val="3.97314692284126E-2"/>
          <c:w val="0.90780074731623739"/>
          <c:h val="0.8675778712542157"/>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039065221421803E-3"/>
                  <c:y val="0.11426835093160197"/>
                </c:manualLayout>
              </c:layout>
              <c:tx>
                <c:rich>
                  <a:bodyPr/>
                  <a:lstStyle/>
                  <a:p>
                    <a:r>
                      <a:rPr lang="en-US" dirty="0"/>
                      <a:t>62 %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C4-4EA6-94F0-2A1F08573078}"/>
                </c:ext>
              </c:extLst>
            </c:dLbl>
            <c:dLbl>
              <c:idx val="1"/>
              <c:layout>
                <c:manualLayout>
                  <c:x val="-6.9737480625946187E-17"/>
                  <c:y val="9.4679490771898772E-2"/>
                </c:manualLayout>
              </c:layout>
              <c:tx>
                <c:rich>
                  <a:bodyPr/>
                  <a:lstStyle/>
                  <a:p>
                    <a:r>
                      <a:rPr lang="en-US"/>
                      <a:t>38</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C4-4EA6-94F0-2A1F08573078}"/>
                </c:ext>
              </c:extLst>
            </c:dLbl>
            <c:dLbl>
              <c:idx val="2"/>
              <c:tx>
                <c:rich>
                  <a:bodyPr/>
                  <a:lstStyle/>
                  <a:p>
                    <a:fld id="{E653C497-1113-4F91-B0DE-B8D2ECA80C45}"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C4-4EA6-94F0-2A1F085730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(MANDOS!$B$34:$B$35,MANDOS!$B$36)</c:f>
              <c:strCache>
                <c:ptCount val="3"/>
                <c:pt idx="0">
                  <c:v>SIEMPRE</c:v>
                </c:pt>
                <c:pt idx="1">
                  <c:v>ALGUNAS VECES</c:v>
                </c:pt>
                <c:pt idx="2">
                  <c:v>NUNCA</c:v>
                </c:pt>
              </c:strCache>
            </c:strRef>
          </c:cat>
          <c:val>
            <c:numRef>
              <c:f>(MANDOS!$E$34:$E$35,MANDOS!$E$36)</c:f>
              <c:numCache>
                <c:formatCode>0</c:formatCode>
                <c:ptCount val="3"/>
                <c:pt idx="0">
                  <c:v>62</c:v>
                </c:pt>
                <c:pt idx="1">
                  <c:v>38</c:v>
                </c:pt>
                <c:pt idx="2">
                  <c:v>0</c:v>
                </c:pt>
              </c:numCache>
            </c:numRef>
          </c:val>
          <c:extLst>
            <c:ext xmlns:c16="http://schemas.microsoft.com/office/drawing/2014/chart" uri="{C3380CC4-5D6E-409C-BE32-E72D297353CC}">
              <c16:uniqueId val="{00000003-4BC4-4EA6-94F0-2A1F0857307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63604866032436E-2"/>
          <c:y val="3.2309972705116506E-2"/>
          <c:w val="0.91298762292962743"/>
          <c:h val="0.871413349607562"/>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15446870328886E-3"/>
                  <c:y val="0.10758999618775604"/>
                </c:manualLayout>
              </c:layout>
              <c:tx>
                <c:rich>
                  <a:bodyPr/>
                  <a:lstStyle/>
                  <a:p>
                    <a:r>
                      <a:rPr lang="en-US"/>
                      <a:t>31</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7D-4FFE-BC3B-B6B4C5D58B6A}"/>
                </c:ext>
              </c:extLst>
            </c:dLbl>
            <c:dLbl>
              <c:idx val="1"/>
              <c:layout>
                <c:manualLayout>
                  <c:x val="-1.7557723435165087E-3"/>
                  <c:y val="0.10144199640559849"/>
                </c:manualLayout>
              </c:layout>
              <c:tx>
                <c:rich>
                  <a:bodyPr/>
                  <a:lstStyle/>
                  <a:p>
                    <a:r>
                      <a:rPr lang="en-US"/>
                      <a:t>69</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7D-4FFE-BC3B-B6B4C5D58B6A}"/>
                </c:ext>
              </c:extLst>
            </c:dLbl>
            <c:dLbl>
              <c:idx val="2"/>
              <c:tx>
                <c:rich>
                  <a:bodyPr/>
                  <a:lstStyle/>
                  <a:p>
                    <a:fld id="{492D7FC9-5E49-4B8C-BD17-BCC7794CCCE3}"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7D-4FFE-BC3B-B6B4C5D58B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(MANDOS!$B$40:$B$41,MANDOS!$B$42)</c:f>
              <c:strCache>
                <c:ptCount val="3"/>
                <c:pt idx="0">
                  <c:v>SIEMPRE</c:v>
                </c:pt>
                <c:pt idx="1">
                  <c:v>ALGUNAS VECES</c:v>
                </c:pt>
                <c:pt idx="2">
                  <c:v>NUNCA</c:v>
                </c:pt>
              </c:strCache>
            </c:strRef>
          </c:cat>
          <c:val>
            <c:numRef>
              <c:f>(MANDOS!$E$40:$E$41,MANDOS!$E$42)</c:f>
              <c:numCache>
                <c:formatCode>0</c:formatCode>
                <c:ptCount val="3"/>
                <c:pt idx="0">
                  <c:v>31</c:v>
                </c:pt>
                <c:pt idx="1">
                  <c:v>69</c:v>
                </c:pt>
                <c:pt idx="2">
                  <c:v>0</c:v>
                </c:pt>
              </c:numCache>
            </c:numRef>
          </c:val>
          <c:extLst>
            <c:ext xmlns:c16="http://schemas.microsoft.com/office/drawing/2014/chart" uri="{C3380CC4-5D6E-409C-BE32-E72D297353CC}">
              <c16:uniqueId val="{00000003-017D-4FFE-BC3B-B6B4C5D58B6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685470618259947E-3"/>
                  <c:y val="0.10908138747598431"/>
                </c:manualLayout>
              </c:layout>
              <c:tx>
                <c:rich>
                  <a:bodyPr/>
                  <a:lstStyle/>
                  <a:p>
                    <a:r>
                      <a:rPr lang="en-US"/>
                      <a:t>81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3C-4CE2-9B36-522547D27123}"/>
                </c:ext>
              </c:extLst>
            </c:dLbl>
            <c:dLbl>
              <c:idx val="1"/>
              <c:layout>
                <c:manualLayout>
                  <c:x val="1.8342735309129974E-3"/>
                  <c:y val="9.0381721051529848E-2"/>
                </c:manualLayout>
              </c:layout>
              <c:tx>
                <c:rich>
                  <a:bodyPr/>
                  <a:lstStyle/>
                  <a:p>
                    <a:r>
                      <a:rPr lang="en-US"/>
                      <a:t>19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3C-4CE2-9B36-522547D27123}"/>
                </c:ext>
              </c:extLst>
            </c:dLbl>
            <c:dLbl>
              <c:idx val="2"/>
              <c:tx>
                <c:rich>
                  <a:bodyPr/>
                  <a:lstStyle/>
                  <a:p>
                    <a:fld id="{90DEC83A-EE6A-49CB-B97F-AFB98C09E117}"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3C-4CE2-9B36-522547D271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(PUESTO!$B$3:$B$4,PUESTO!$B$5)</c:f>
              <c:strCache>
                <c:ptCount val="3"/>
                <c:pt idx="0">
                  <c:v>SIEMPRE</c:v>
                </c:pt>
                <c:pt idx="1">
                  <c:v>ALGUNAS VECES</c:v>
                </c:pt>
                <c:pt idx="2">
                  <c:v>NUNCA</c:v>
                </c:pt>
              </c:strCache>
            </c:strRef>
          </c:cat>
          <c:val>
            <c:numRef>
              <c:f>(PUESTO!$E$3:$E$4,PUESTO!$E$5)</c:f>
              <c:numCache>
                <c:formatCode>0</c:formatCode>
                <c:ptCount val="3"/>
                <c:pt idx="0">
                  <c:v>81</c:v>
                </c:pt>
                <c:pt idx="1">
                  <c:v>19</c:v>
                </c:pt>
                <c:pt idx="2">
                  <c:v>0</c:v>
                </c:pt>
              </c:numCache>
            </c:numRef>
          </c:val>
          <c:extLst>
            <c:ext xmlns:c16="http://schemas.microsoft.com/office/drawing/2014/chart" uri="{C3380CC4-5D6E-409C-BE32-E72D297353CC}">
              <c16:uniqueId val="{00000003-413C-4CE2-9B36-522547D2712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13683922320222E-3"/>
                  <c:y val="0.10920903666082253"/>
                </c:manualLayout>
              </c:layout>
              <c:tx>
                <c:rich>
                  <a:bodyPr/>
                  <a:lstStyle/>
                  <a:p>
                    <a:fld id="{BF8D480C-4408-42F7-AFB0-C1F1FC6BC0B6}"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FF-4F93-B40B-9E889E44D6B1}"/>
                </c:ext>
              </c:extLst>
            </c:dLbl>
            <c:dLbl>
              <c:idx val="1"/>
              <c:layout>
                <c:manualLayout>
                  <c:x val="0"/>
                  <c:y val="0.10920903666082253"/>
                </c:manualLayout>
              </c:layout>
              <c:tx>
                <c:rich>
                  <a:bodyPr/>
                  <a:lstStyle/>
                  <a:p>
                    <a:fld id="{9AD0B4D4-FB21-4203-903F-E7DE75290551}"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FF-4F93-B40B-9E889E44D6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PUESTO!$B$9:$B$10</c:f>
              <c:strCache>
                <c:ptCount val="2"/>
                <c:pt idx="0">
                  <c:v>SI</c:v>
                </c:pt>
                <c:pt idx="1">
                  <c:v>NO</c:v>
                </c:pt>
              </c:strCache>
            </c:strRef>
          </c:cat>
          <c:val>
            <c:numRef>
              <c:f>PUESTO!$E$9:$E$10</c:f>
              <c:numCache>
                <c:formatCode>0</c:formatCode>
                <c:ptCount val="2"/>
                <c:pt idx="0">
                  <c:v>44</c:v>
                </c:pt>
                <c:pt idx="1">
                  <c:v>56</c:v>
                </c:pt>
              </c:numCache>
            </c:numRef>
          </c:val>
          <c:extLst>
            <c:ext xmlns:c16="http://schemas.microsoft.com/office/drawing/2014/chart" uri="{C3380CC4-5D6E-409C-BE32-E72D297353CC}">
              <c16:uniqueId val="{00000000-C2FF-4F93-B40B-9E889E44D6B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393573641598512E-3"/>
                  <c:y val="0.11180599947276081"/>
                </c:manualLayout>
              </c:layout>
              <c:tx>
                <c:rich>
                  <a:bodyPr/>
                  <a:lstStyle/>
                  <a:p>
                    <a:fld id="{1F164EF4-D88C-4511-9FB1-B0D8677CF231}" type="VALUE">
                      <a:rPr lang="en-US" smtClean="0"/>
                      <a:pPr/>
                      <a:t>[VALOR]</a:t>
                    </a:fld>
                    <a:r>
                      <a:rPr lang="en-US" dirty="0"/>
                      <a:t> </a:t>
                    </a:r>
                    <a:r>
                      <a:rPr lang="en-US" sz="1800" b="1" i="0" u="none" strike="noStrike" kern="1200" baseline="0"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AC-4A0F-9CF5-770EEB423C0F}"/>
                </c:ext>
              </c:extLst>
            </c:dLbl>
            <c:dLbl>
              <c:idx val="1"/>
              <c:layout>
                <c:manualLayout>
                  <c:x val="-3.8787147283197735E-3"/>
                  <c:y val="0.11180599947276075"/>
                </c:manualLayout>
              </c:layout>
              <c:tx>
                <c:rich>
                  <a:bodyPr/>
                  <a:lstStyle/>
                  <a:p>
                    <a:fld id="{F6FC3FA5-2F55-432B-B7AB-3C68541DF05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AC-4A0F-9CF5-770EEB423C0F}"/>
                </c:ext>
              </c:extLst>
            </c:dLbl>
            <c:dLbl>
              <c:idx val="2"/>
              <c:tx>
                <c:rich>
                  <a:bodyPr/>
                  <a:lstStyle/>
                  <a:p>
                    <a:fld id="{380F4906-C28A-44C2-BE2C-F135B98D0E5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AC-4A0F-9CF5-770EEB423C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PUESTO!$B$15:$B$17</c:f>
              <c:strCache>
                <c:ptCount val="3"/>
                <c:pt idx="0">
                  <c:v>SIEMPRE</c:v>
                </c:pt>
                <c:pt idx="1">
                  <c:v>ALGUNAS VECES</c:v>
                </c:pt>
                <c:pt idx="2">
                  <c:v>NUNCA</c:v>
                </c:pt>
              </c:strCache>
            </c:strRef>
          </c:cat>
          <c:val>
            <c:numRef>
              <c:f>PUESTO!$E$15:$E$17</c:f>
              <c:numCache>
                <c:formatCode>0</c:formatCode>
                <c:ptCount val="3"/>
                <c:pt idx="0">
                  <c:v>56</c:v>
                </c:pt>
                <c:pt idx="1">
                  <c:v>37.5</c:v>
                </c:pt>
                <c:pt idx="2">
                  <c:v>6</c:v>
                </c:pt>
              </c:numCache>
            </c:numRef>
          </c:val>
          <c:extLst>
            <c:ext xmlns:c16="http://schemas.microsoft.com/office/drawing/2014/chart" uri="{C3380CC4-5D6E-409C-BE32-E72D297353CC}">
              <c16:uniqueId val="{00000002-86AC-4A0F-9CF5-770EEB423C0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302035361632751E-3"/>
                  <c:y val="0.11124352998119497"/>
                </c:manualLayout>
              </c:layout>
              <c:tx>
                <c:rich>
                  <a:bodyPr/>
                  <a:lstStyle/>
                  <a:p>
                    <a:fld id="{4892D0D0-3EBD-41F1-A73B-4E6FD9739B34}"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AD-4F84-A347-6F7240560FA1}"/>
                </c:ext>
              </c:extLst>
            </c:dLbl>
            <c:dLbl>
              <c:idx val="1"/>
              <c:tx>
                <c:rich>
                  <a:bodyPr/>
                  <a:lstStyle/>
                  <a:p>
                    <a:fld id="{DF6911EE-EEE8-4947-BEE5-E18ED29B0EB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AD-4F84-A347-6F7240560F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PUESTO!$B$22:$B$23</c:f>
              <c:strCache>
                <c:ptCount val="2"/>
                <c:pt idx="0">
                  <c:v>SI</c:v>
                </c:pt>
                <c:pt idx="1">
                  <c:v>NO</c:v>
                </c:pt>
              </c:strCache>
            </c:strRef>
          </c:cat>
          <c:val>
            <c:numRef>
              <c:f>PUESTO!$E$22:$E$23</c:f>
              <c:numCache>
                <c:formatCode>0</c:formatCode>
                <c:ptCount val="2"/>
                <c:pt idx="0">
                  <c:v>94</c:v>
                </c:pt>
                <c:pt idx="1">
                  <c:v>6</c:v>
                </c:pt>
              </c:numCache>
            </c:numRef>
          </c:val>
          <c:extLst>
            <c:ext xmlns:c16="http://schemas.microsoft.com/office/drawing/2014/chart" uri="{C3380CC4-5D6E-409C-BE32-E72D297353CC}">
              <c16:uniqueId val="{00000001-EF17-4280-B7B1-886F40CDA7C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269971642540476E-3"/>
                  <c:y val="0.11815503821309228"/>
                </c:manualLayout>
              </c:layout>
              <c:tx>
                <c:rich>
                  <a:bodyPr/>
                  <a:lstStyle/>
                  <a:p>
                    <a:fld id="{311DDB09-A2EF-45C3-BE36-B51EECCC556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63-4533-AD58-13D43ACA5BCA}"/>
                </c:ext>
              </c:extLst>
            </c:dLbl>
            <c:dLbl>
              <c:idx val="1"/>
              <c:layout>
                <c:manualLayout>
                  <c:x val="-6.8327492019639115E-17"/>
                  <c:y val="8.7061607104383723E-2"/>
                </c:manualLayout>
              </c:layout>
              <c:tx>
                <c:rich>
                  <a:bodyPr/>
                  <a:lstStyle/>
                  <a:p>
                    <a:fld id="{F623F025-2EFF-4B83-9213-A7EF436DAC3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63-4533-AD58-13D43ACA5BCA}"/>
                </c:ext>
              </c:extLst>
            </c:dLbl>
            <c:dLbl>
              <c:idx val="2"/>
              <c:layout>
                <c:manualLayout>
                  <c:x val="-1.3665498403927823E-16"/>
                  <c:y val="9.328029332612553E-2"/>
                </c:manualLayout>
              </c:layout>
              <c:tx>
                <c:rich>
                  <a:bodyPr/>
                  <a:lstStyle/>
                  <a:p>
                    <a:fld id="{67B75314-423A-40B2-80C7-CC0553DF08C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63-4533-AD58-13D43ACA5B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PUESTO!$B$28:$B$30</c:f>
              <c:strCache>
                <c:ptCount val="3"/>
                <c:pt idx="0">
                  <c:v>SIEMPRE</c:v>
                </c:pt>
                <c:pt idx="1">
                  <c:v>ALGUNAS VECES</c:v>
                </c:pt>
                <c:pt idx="2">
                  <c:v>NUNCA</c:v>
                </c:pt>
              </c:strCache>
            </c:strRef>
          </c:cat>
          <c:val>
            <c:numRef>
              <c:f>PUESTO!$E$28:$E$30</c:f>
              <c:numCache>
                <c:formatCode>0</c:formatCode>
                <c:ptCount val="3"/>
                <c:pt idx="0">
                  <c:v>50</c:v>
                </c:pt>
                <c:pt idx="1">
                  <c:v>25</c:v>
                </c:pt>
                <c:pt idx="2">
                  <c:v>25</c:v>
                </c:pt>
              </c:numCache>
            </c:numRef>
          </c:val>
          <c:extLst>
            <c:ext xmlns:c16="http://schemas.microsoft.com/office/drawing/2014/chart" uri="{C3380CC4-5D6E-409C-BE32-E72D297353CC}">
              <c16:uniqueId val="{00000002-5181-4675-AEBA-F991D83E458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825122615286831E-3"/>
                  <c:y val="0.10268376805081904"/>
                </c:manualLayout>
              </c:layout>
              <c:tx>
                <c:rich>
                  <a:bodyPr/>
                  <a:lstStyle/>
                  <a:p>
                    <a:r>
                      <a:rPr lang="en-US"/>
                      <a:t>69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B2-4958-A6D1-4FE88099372A}"/>
                </c:ext>
              </c:extLst>
            </c:dLbl>
            <c:dLbl>
              <c:idx val="1"/>
              <c:layout>
                <c:manualLayout>
                  <c:x val="-5.6475367845860488E-3"/>
                  <c:y val="9.6460509381072423E-2"/>
                </c:manualLayout>
              </c:layout>
              <c:tx>
                <c:rich>
                  <a:bodyPr/>
                  <a:lstStyle/>
                  <a:p>
                    <a:r>
                      <a:rPr lang="en-US" dirty="0"/>
                      <a:t>31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B2-4958-A6D1-4FE88099372A}"/>
                </c:ext>
              </c:extLst>
            </c:dLbl>
            <c:dLbl>
              <c:idx val="2"/>
              <c:tx>
                <c:rich>
                  <a:bodyPr/>
                  <a:lstStyle/>
                  <a:p>
                    <a:fld id="{65866998-4086-4DEC-B1EE-CCC395EBB075}"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B2-4958-A6D1-4FE8809937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[Marco_150.xlsx]PUESTO!$B$35:$B$36,[Marco_150.xlsx]PUESTO!$B$37</c:f>
              <c:strCache>
                <c:ptCount val="3"/>
                <c:pt idx="0">
                  <c:v>SIEMPRE</c:v>
                </c:pt>
                <c:pt idx="1">
                  <c:v>ALGUNAS VECES</c:v>
                </c:pt>
                <c:pt idx="2">
                  <c:v>NUNCA</c:v>
                </c:pt>
              </c:strCache>
            </c:strRef>
          </c:cat>
          <c:val>
            <c:numRef>
              <c:f>[Marco_150.xlsx]PUESTO!$E$35:$E$36,[Marco_150.xlsx]PUESTO!$E$37</c:f>
              <c:numCache>
                <c:formatCode>0</c:formatCode>
                <c:ptCount val="3"/>
                <c:pt idx="0">
                  <c:v>69</c:v>
                </c:pt>
                <c:pt idx="1">
                  <c:v>31</c:v>
                </c:pt>
                <c:pt idx="2">
                  <c:v>0</c:v>
                </c:pt>
              </c:numCache>
            </c:numRef>
          </c:val>
          <c:extLst>
            <c:ext xmlns:c16="http://schemas.microsoft.com/office/drawing/2014/chart" uri="{C3380CC4-5D6E-409C-BE32-E72D297353CC}">
              <c16:uniqueId val="{00000003-23B2-4958-A6D1-4FE88099372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825122615286831E-3"/>
                  <c:y val="0.11301072521359536"/>
                </c:manualLayout>
              </c:layout>
              <c:tx>
                <c:rich>
                  <a:bodyPr/>
                  <a:lstStyle/>
                  <a:p>
                    <a:r>
                      <a:rPr lang="en-US" dirty="0"/>
                      <a:t>62 %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42-4F7A-ADD9-7442D1C0FB7D}"/>
                </c:ext>
              </c:extLst>
            </c:dLbl>
            <c:dLbl>
              <c:idx val="1"/>
              <c:layout>
                <c:manualLayout>
                  <c:x val="-1.380493044214252E-16"/>
                  <c:y val="9.0408580170876288E-2"/>
                </c:manualLayout>
              </c:layout>
              <c:tx>
                <c:rich>
                  <a:bodyPr/>
                  <a:lstStyle/>
                  <a:p>
                    <a:fld id="{39268D7B-5464-4974-A333-6DB5A097162E}"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9C-4018-B1AC-C7CB4C4215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PUESTO!$B$42:$B$43</c:f>
              <c:strCache>
                <c:ptCount val="2"/>
                <c:pt idx="0">
                  <c:v>SI</c:v>
                </c:pt>
                <c:pt idx="1">
                  <c:v>NO</c:v>
                </c:pt>
              </c:strCache>
            </c:strRef>
          </c:cat>
          <c:val>
            <c:numRef>
              <c:f>PUESTO!$E$42:$E$43</c:f>
              <c:numCache>
                <c:formatCode>0</c:formatCode>
                <c:ptCount val="2"/>
                <c:pt idx="0">
                  <c:v>62</c:v>
                </c:pt>
                <c:pt idx="1">
                  <c:v>38</c:v>
                </c:pt>
              </c:numCache>
            </c:numRef>
          </c:val>
          <c:extLst>
            <c:ext xmlns:c16="http://schemas.microsoft.com/office/drawing/2014/chart" uri="{C3380CC4-5D6E-409C-BE32-E72D297353CC}">
              <c16:uniqueId val="{00000001-6542-4F7A-ADD9-7442D1C0FB7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72256124369099E-3"/>
                  <c:y val="0.10745104361708598"/>
                </c:manualLayout>
              </c:layout>
              <c:tx>
                <c:rich>
                  <a:bodyPr/>
                  <a:lstStyle/>
                  <a:p>
                    <a:r>
                      <a:rPr lang="en-US"/>
                      <a:t>63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37-41EC-8297-9B36A88A16F3}"/>
                </c:ext>
              </c:extLst>
            </c:dLbl>
            <c:dLbl>
              <c:idx val="1"/>
              <c:layout>
                <c:manualLayout>
                  <c:x val="0"/>
                  <c:y val="0.10745104361708603"/>
                </c:manualLayout>
              </c:layout>
              <c:tx>
                <c:rich>
                  <a:bodyPr/>
                  <a:lstStyle/>
                  <a:p>
                    <a:r>
                      <a:rPr lang="en-US"/>
                      <a:t>25</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37-41EC-8297-9B36A88A16F3}"/>
                </c:ext>
              </c:extLst>
            </c:dLbl>
            <c:dLbl>
              <c:idx val="2"/>
              <c:tx>
                <c:rich>
                  <a:bodyPr/>
                  <a:lstStyle/>
                  <a:p>
                    <a:r>
                      <a:rPr lang="en-US"/>
                      <a:t>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37-41EC-8297-9B36A88A16F3}"/>
                </c:ext>
              </c:extLst>
            </c:dLbl>
            <c:dLbl>
              <c:idx val="3"/>
              <c:layout>
                <c:manualLayout>
                  <c:x val="-1.758612806218455E-3"/>
                  <c:y val="8.655778513598586E-2"/>
                </c:manualLayout>
              </c:layout>
              <c:tx>
                <c:rich>
                  <a:bodyPr/>
                  <a:lstStyle/>
                  <a:p>
                    <a:fld id="{73F326FF-9DF5-4B9F-9A42-546902137D34}"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A37-41EC-8297-9B36A88A16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(PUESTO!$B$47:$B$49,PUESTO!$B$50)</c:f>
              <c:strCache>
                <c:ptCount val="4"/>
                <c:pt idx="0">
                  <c:v>SIEMPRE</c:v>
                </c:pt>
                <c:pt idx="1">
                  <c:v>ALGUNAS VECES</c:v>
                </c:pt>
                <c:pt idx="2">
                  <c:v>NUNCA</c:v>
                </c:pt>
                <c:pt idx="3">
                  <c:v>NO HE SIDO CONVOCADO</c:v>
                </c:pt>
              </c:strCache>
            </c:strRef>
          </c:cat>
          <c:val>
            <c:numRef>
              <c:f>(PUESTO!$E$47:$E$49,PUESTO!$E$50)</c:f>
              <c:numCache>
                <c:formatCode>0</c:formatCode>
                <c:ptCount val="4"/>
                <c:pt idx="0">
                  <c:v>63</c:v>
                </c:pt>
                <c:pt idx="1">
                  <c:v>25</c:v>
                </c:pt>
                <c:pt idx="2">
                  <c:v>0</c:v>
                </c:pt>
                <c:pt idx="3">
                  <c:v>12</c:v>
                </c:pt>
              </c:numCache>
            </c:numRef>
          </c:val>
          <c:extLst>
            <c:ext xmlns:c16="http://schemas.microsoft.com/office/drawing/2014/chart" uri="{C3380CC4-5D6E-409C-BE32-E72D297353CC}">
              <c16:uniqueId val="{00000004-4A37-41EC-8297-9B36A88A16F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0039719666723472E-2"/>
                </c:manualLayout>
              </c:layout>
              <c:tx>
                <c:rich>
                  <a:bodyPr/>
                  <a:lstStyle/>
                  <a:p>
                    <a:fld id="{00B788BA-D33A-4C9A-88B6-22FEF662D2BD}"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693-458D-B276-06544493A8B0}"/>
                </c:ext>
              </c:extLst>
            </c:dLbl>
            <c:dLbl>
              <c:idx val="1"/>
              <c:layout>
                <c:manualLayout>
                  <c:x val="0"/>
                  <c:y val="8.6934901747181159E-2"/>
                </c:manualLayout>
              </c:layout>
              <c:tx>
                <c:rich>
                  <a:bodyPr/>
                  <a:lstStyle/>
                  <a:p>
                    <a:fld id="{08C9B860-BA88-40B1-A494-9F4DF88CEA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93-458D-B276-06544493A8B0}"/>
                </c:ext>
              </c:extLst>
            </c:dLbl>
            <c:dLbl>
              <c:idx val="2"/>
              <c:layout>
                <c:manualLayout>
                  <c:x val="-3.8326652323847537E-3"/>
                  <c:y val="8.6934901747181284E-2"/>
                </c:manualLayout>
              </c:layout>
              <c:tx>
                <c:rich>
                  <a:bodyPr/>
                  <a:lstStyle/>
                  <a:p>
                    <a:fld id="{ADB4C3F5-C732-492F-8AAF-8BB19847850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93-458D-B276-06544493A8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PUESTO!$B$54:$B$56</c:f>
              <c:strCache>
                <c:ptCount val="3"/>
                <c:pt idx="0">
                  <c:v>SIEMPRE</c:v>
                </c:pt>
                <c:pt idx="1">
                  <c:v>ALGUNAS VECES</c:v>
                </c:pt>
                <c:pt idx="2">
                  <c:v>NUNCA</c:v>
                </c:pt>
              </c:strCache>
            </c:strRef>
          </c:cat>
          <c:val>
            <c:numRef>
              <c:f>PUESTO!$E$54:$E$56</c:f>
              <c:numCache>
                <c:formatCode>0</c:formatCode>
                <c:ptCount val="3"/>
                <c:pt idx="0">
                  <c:v>38</c:v>
                </c:pt>
                <c:pt idx="1">
                  <c:v>37.5</c:v>
                </c:pt>
                <c:pt idx="2">
                  <c:v>24</c:v>
                </c:pt>
              </c:numCache>
            </c:numRef>
          </c:val>
          <c:extLst>
            <c:ext xmlns:c16="http://schemas.microsoft.com/office/drawing/2014/chart" uri="{C3380CC4-5D6E-409C-BE32-E72D297353CC}">
              <c16:uniqueId val="{00000000-B693-458D-B276-06544493A8B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541217935868575E-3"/>
                  <c:y val="0.11034972019011433"/>
                </c:manualLayout>
              </c:layout>
              <c:tx>
                <c:rich>
                  <a:bodyPr/>
                  <a:lstStyle/>
                  <a:p>
                    <a:fld id="{7FBDCCA7-4677-40E5-B9C1-FC4FF897BC4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04-470D-9755-B2646AE232BB}"/>
                </c:ext>
              </c:extLst>
            </c:dLbl>
            <c:dLbl>
              <c:idx val="1"/>
              <c:tx>
                <c:rich>
                  <a:bodyPr/>
                  <a:lstStyle/>
                  <a:p>
                    <a:fld id="{CA4B285E-C3F5-4A28-AD64-41583BD0C6F2}"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04-470D-9755-B2646AE232B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AMBIENTE!$B$3:$B$4</c:f>
              <c:strCache>
                <c:ptCount val="2"/>
                <c:pt idx="0">
                  <c:v>SI</c:v>
                </c:pt>
                <c:pt idx="1">
                  <c:v>NO</c:v>
                </c:pt>
              </c:strCache>
            </c:strRef>
          </c:cat>
          <c:val>
            <c:numRef>
              <c:f>AMBIENTE!$E$3:$E$4</c:f>
              <c:numCache>
                <c:formatCode>0</c:formatCode>
                <c:ptCount val="2"/>
                <c:pt idx="0">
                  <c:v>94</c:v>
                </c:pt>
                <c:pt idx="1">
                  <c:v>6</c:v>
                </c:pt>
              </c:numCache>
            </c:numRef>
          </c:val>
          <c:extLst>
            <c:ext xmlns:c16="http://schemas.microsoft.com/office/drawing/2014/chart" uri="{C3380CC4-5D6E-409C-BE32-E72D297353CC}">
              <c16:uniqueId val="{00000000-7E04-470D-9755-B2646AE232B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30177268658982E-3"/>
                  <c:y val="8.3103568263906261E-2"/>
                </c:manualLayout>
              </c:layout>
              <c:tx>
                <c:rich>
                  <a:bodyPr/>
                  <a:lstStyle/>
                  <a:p>
                    <a:r>
                      <a:rPr lang="en-US" sz="1800" b="1">
                        <a:solidFill>
                          <a:schemeClr val="tx1"/>
                        </a:solidFill>
                      </a:rPr>
                      <a:t>100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04-4C49-BB7B-E6140B3136BF}"/>
                </c:ext>
              </c:extLst>
            </c:dLbl>
            <c:dLbl>
              <c:idx val="1"/>
              <c:tx>
                <c:rich>
                  <a:bodyPr/>
                  <a:lstStyle/>
                  <a:p>
                    <a:fld id="{E3AEF294-8601-4627-9844-84EB6EC0BEC2}"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AD-44C9-9EC7-AD93D3FA44A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(AMBIENTE!$B$9,AMBIENTE!$B$10)</c:f>
              <c:strCache>
                <c:ptCount val="2"/>
                <c:pt idx="0">
                  <c:v>SI</c:v>
                </c:pt>
                <c:pt idx="1">
                  <c:v>NO</c:v>
                </c:pt>
              </c:strCache>
            </c:strRef>
          </c:cat>
          <c:val>
            <c:numRef>
              <c:f>(AMBIENTE!$E$9,AMBIENTE!$E$10)</c:f>
              <c:numCache>
                <c:formatCode>0</c:formatCode>
                <c:ptCount val="2"/>
                <c:pt idx="0">
                  <c:v>100</c:v>
                </c:pt>
                <c:pt idx="1">
                  <c:v>0</c:v>
                </c:pt>
              </c:numCache>
            </c:numRef>
          </c:val>
          <c:extLst>
            <c:ext xmlns:c16="http://schemas.microsoft.com/office/drawing/2014/chart" uri="{C3380CC4-5D6E-409C-BE32-E72D297353CC}">
              <c16:uniqueId val="{00000001-2F04-4C49-BB7B-E6140B3136B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8032126036638831E-3"/>
                  <c:y val="0.11655715851391152"/>
                </c:manualLayout>
              </c:layout>
              <c:tx>
                <c:rich>
                  <a:bodyPr/>
                  <a:lstStyle/>
                  <a:p>
                    <a:fld id="{43832306-EFF3-49A0-994F-8384C7E4369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AF-43A5-A1AB-916A0F34116B}"/>
                </c:ext>
              </c:extLst>
            </c:dLbl>
            <c:dLbl>
              <c:idx val="1"/>
              <c:layout>
                <c:manualLayout>
                  <c:x val="-3.8688084024425889E-3"/>
                  <c:y val="9.3893266580650836E-2"/>
                </c:manualLayout>
              </c:layout>
              <c:tx>
                <c:rich>
                  <a:bodyPr/>
                  <a:lstStyle/>
                  <a:p>
                    <a:fld id="{01F95246-42B9-4230-9F24-B4764B2BD60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FAF-43A5-A1AB-916A0F34116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AMBIENTE!$B$13:$B$14</c:f>
              <c:strCache>
                <c:ptCount val="2"/>
                <c:pt idx="0">
                  <c:v>SI</c:v>
                </c:pt>
                <c:pt idx="1">
                  <c:v>NO</c:v>
                </c:pt>
              </c:strCache>
            </c:strRef>
          </c:cat>
          <c:val>
            <c:numRef>
              <c:f>AMBIENTE!$E$13:$E$14</c:f>
              <c:numCache>
                <c:formatCode>0</c:formatCode>
                <c:ptCount val="2"/>
                <c:pt idx="0">
                  <c:v>75</c:v>
                </c:pt>
                <c:pt idx="1">
                  <c:v>25</c:v>
                </c:pt>
              </c:numCache>
            </c:numRef>
          </c:val>
          <c:extLst>
            <c:ext xmlns:c16="http://schemas.microsoft.com/office/drawing/2014/chart" uri="{C3380CC4-5D6E-409C-BE32-E72D297353CC}">
              <c16:uniqueId val="{00000000-30E5-42FE-BC82-E43212E0AC3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bg1">
                  <a:lumMod val="6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463-42F9-8EEA-E6D751AE3EDA}"/>
              </c:ext>
            </c:extLst>
          </c:dPt>
          <c:dLbls>
            <c:dLbl>
              <c:idx val="0"/>
              <c:layout>
                <c:manualLayout>
                  <c:x val="1.880123336090813E-3"/>
                  <c:y val="8.5741713863126415E-2"/>
                </c:manualLayout>
              </c:layout>
              <c:tx>
                <c:rich>
                  <a:bodyPr/>
                  <a:lstStyle/>
                  <a:p>
                    <a:fld id="{A062DD2E-9D74-443D-BC8F-7724EEC921B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63-42F9-8EEA-E6D751AE3EDA}"/>
                </c:ext>
              </c:extLst>
            </c:dLbl>
            <c:dLbl>
              <c:idx val="1"/>
              <c:tx>
                <c:rich>
                  <a:bodyPr/>
                  <a:lstStyle/>
                  <a:p>
                    <a:fld id="{6180FC71-08BC-42F0-8ABC-A23857455DD8}"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63-42F9-8EEA-E6D751AE3E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(AMBIENTE!$B$19,AMBIENTE!$B$20)</c:f>
              <c:strCache>
                <c:ptCount val="2"/>
                <c:pt idx="0">
                  <c:v>SI</c:v>
                </c:pt>
                <c:pt idx="1">
                  <c:v>NO</c:v>
                </c:pt>
              </c:strCache>
            </c:strRef>
          </c:cat>
          <c:val>
            <c:numRef>
              <c:f>(AMBIENTE!$E$19,AMBIENTE!$E$20)</c:f>
              <c:numCache>
                <c:formatCode>0</c:formatCode>
                <c:ptCount val="2"/>
                <c:pt idx="0">
                  <c:v>100</c:v>
                </c:pt>
                <c:pt idx="1">
                  <c:v>0</c:v>
                </c:pt>
              </c:numCache>
            </c:numRef>
          </c:val>
          <c:extLst>
            <c:ext xmlns:c16="http://schemas.microsoft.com/office/drawing/2014/chart" uri="{C3380CC4-5D6E-409C-BE32-E72D297353CC}">
              <c16:uniqueId val="{00000002-B463-42F9-8EEA-E6D751AE3ED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76132413009061E-17"/>
                  <c:y val="0.11021559170304786"/>
                </c:manualLayout>
              </c:layout>
              <c:tx>
                <c:rich>
                  <a:bodyPr/>
                  <a:lstStyle/>
                  <a:p>
                    <a:fld id="{5CD562DE-55E8-462E-9A4A-666E34C66AC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842-4366-B4B1-121725359D31}"/>
                </c:ext>
              </c:extLst>
            </c:dLbl>
            <c:dLbl>
              <c:idx val="1"/>
              <c:layout>
                <c:manualLayout>
                  <c:x val="-1.8641742119241583E-3"/>
                  <c:y val="0.11021559170304786"/>
                </c:manualLayout>
              </c:layout>
              <c:tx>
                <c:rich>
                  <a:bodyPr/>
                  <a:lstStyle/>
                  <a:p>
                    <a:fld id="{70D97A7E-3C8A-4961-B3AA-96888CE2538D}" type="VALUE">
                      <a:rPr lang="en-US" smtClean="0"/>
                      <a:pPr/>
                      <a:t>[VALOR]</a:t>
                    </a:fld>
                    <a:r>
                      <a:rPr lang="en-US" sz="1800" b="1" i="0" u="none" strike="noStrike" kern="1200" baseline="0" dirty="0">
                        <a:solidFill>
                          <a:schemeClr val="tx1"/>
                        </a:solidFill>
                      </a:rPr>
                      <a:t> </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42-4366-B4B1-121725359D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AMBIENTE!$B$23:$B$24</c:f>
              <c:strCache>
                <c:ptCount val="2"/>
                <c:pt idx="0">
                  <c:v>SI</c:v>
                </c:pt>
                <c:pt idx="1">
                  <c:v>NO</c:v>
                </c:pt>
              </c:strCache>
            </c:strRef>
          </c:cat>
          <c:val>
            <c:numRef>
              <c:f>AMBIENTE!$E$23:$E$24</c:f>
              <c:numCache>
                <c:formatCode>0</c:formatCode>
                <c:ptCount val="2"/>
                <c:pt idx="0">
                  <c:v>69</c:v>
                </c:pt>
                <c:pt idx="1">
                  <c:v>31</c:v>
                </c:pt>
              </c:numCache>
            </c:numRef>
          </c:val>
          <c:extLst>
            <c:ext xmlns:c16="http://schemas.microsoft.com/office/drawing/2014/chart" uri="{C3380CC4-5D6E-409C-BE32-E72D297353CC}">
              <c16:uniqueId val="{00000000-6842-4366-B4B1-121725359D3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295706705258081E-3"/>
                  <c:y val="0.11021559170304786"/>
                </c:manualLayout>
              </c:layout>
              <c:tx>
                <c:rich>
                  <a:bodyPr/>
                  <a:lstStyle/>
                  <a:p>
                    <a:fld id="{8DFC3C4F-A269-4A54-8B5C-15117F15043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84-4718-935C-C33C2D2DA44D}"/>
                </c:ext>
              </c:extLst>
            </c:dLbl>
            <c:dLbl>
              <c:idx val="1"/>
              <c:layout>
                <c:manualLayout>
                  <c:x val="-3.8591413410516162E-3"/>
                  <c:y val="0.1004906865527788"/>
                </c:manualLayout>
              </c:layout>
              <c:tx>
                <c:rich>
                  <a:bodyPr/>
                  <a:lstStyle/>
                  <a:p>
                    <a:fld id="{50578B85-FC46-4731-BB29-8A90677CC831}"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84-4718-935C-C33C2D2DA4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AMBIENTE!$B$29:$B$30</c:f>
              <c:strCache>
                <c:ptCount val="2"/>
                <c:pt idx="0">
                  <c:v>SI</c:v>
                </c:pt>
                <c:pt idx="1">
                  <c:v>NO</c:v>
                </c:pt>
              </c:strCache>
            </c:strRef>
          </c:cat>
          <c:val>
            <c:numRef>
              <c:f>AMBIENTE!$E$29:$E$30</c:f>
              <c:numCache>
                <c:formatCode>0</c:formatCode>
                <c:ptCount val="2"/>
                <c:pt idx="0">
                  <c:v>75</c:v>
                </c:pt>
                <c:pt idx="1">
                  <c:v>25</c:v>
                </c:pt>
              </c:numCache>
            </c:numRef>
          </c:val>
          <c:extLst>
            <c:ext xmlns:c16="http://schemas.microsoft.com/office/drawing/2014/chart" uri="{C3380CC4-5D6E-409C-BE32-E72D297353CC}">
              <c16:uniqueId val="{00000000-0284-4718-935C-C33C2D2DA44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367444105884478E-3"/>
                  <c:y val="9.6618357487922704E-2"/>
                </c:manualLayout>
              </c:layout>
              <c:tx>
                <c:rich>
                  <a:bodyPr/>
                  <a:lstStyle/>
                  <a:p>
                    <a:fld id="{70A8D15D-ECDB-4137-A582-632C567C82EA}"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99-4C41-A1CB-7687E6413067}"/>
                </c:ext>
              </c:extLst>
            </c:dLbl>
            <c:dLbl>
              <c:idx val="1"/>
              <c:layout>
                <c:manualLayout>
                  <c:x val="1.9183722052942239E-3"/>
                  <c:y val="0.10305958132045089"/>
                </c:manualLayout>
              </c:layout>
              <c:tx>
                <c:rich>
                  <a:bodyPr/>
                  <a:lstStyle/>
                  <a:p>
                    <a:fld id="{94CE255B-0AB9-40E7-92D2-0496365F8C3D}"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99-4C41-A1CB-7687E64130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AMBIENTE!$B$35:$B$36</c:f>
              <c:strCache>
                <c:ptCount val="2"/>
                <c:pt idx="0">
                  <c:v>SI</c:v>
                </c:pt>
                <c:pt idx="1">
                  <c:v>NO</c:v>
                </c:pt>
              </c:strCache>
            </c:strRef>
          </c:cat>
          <c:val>
            <c:numRef>
              <c:f>AMBIENTE!$E$35:$E$36</c:f>
              <c:numCache>
                <c:formatCode>0</c:formatCode>
                <c:ptCount val="2"/>
                <c:pt idx="0">
                  <c:v>81</c:v>
                </c:pt>
                <c:pt idx="1">
                  <c:v>19</c:v>
                </c:pt>
              </c:numCache>
            </c:numRef>
          </c:val>
          <c:extLst>
            <c:ext xmlns:c16="http://schemas.microsoft.com/office/drawing/2014/chart" uri="{C3380CC4-5D6E-409C-BE32-E72D297353CC}">
              <c16:uniqueId val="{00000000-B899-4C41-A1CB-7687E641306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51F-401D-99A0-6918F0F3F06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51F-401D-99A0-6918F0F3F06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Hoja1!$H$1:$H$2</c:f>
              <c:strCache>
                <c:ptCount val="2"/>
                <c:pt idx="0">
                  <c:v>ENCUESTADOS</c:v>
                </c:pt>
                <c:pt idx="1">
                  <c:v>NO ADMINISTRATIVOS</c:v>
                </c:pt>
              </c:strCache>
            </c:strRef>
          </c:cat>
          <c:val>
            <c:numRef>
              <c:f>Hoja1!$I$1:$I$2</c:f>
              <c:numCache>
                <c:formatCode>0</c:formatCode>
                <c:ptCount val="2"/>
                <c:pt idx="0">
                  <c:v>41.5</c:v>
                </c:pt>
                <c:pt idx="1">
                  <c:v>75.5</c:v>
                </c:pt>
              </c:numCache>
            </c:numRef>
          </c:val>
          <c:extLst>
            <c:ext xmlns:c16="http://schemas.microsoft.com/office/drawing/2014/chart" uri="{C3380CC4-5D6E-409C-BE32-E72D297353CC}">
              <c16:uniqueId val="{00000004-851F-401D-99A0-6918F0F3F06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381240912181919E-3"/>
                  <c:y val="0.11627481139676261"/>
                </c:manualLayout>
              </c:layout>
              <c:tx>
                <c:rich>
                  <a:bodyPr/>
                  <a:lstStyle/>
                  <a:p>
                    <a:fld id="{7756DDC2-081A-45C8-B79D-DE6A5B938658}"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DA5-4F51-8279-EB0438E05C63}"/>
                </c:ext>
              </c:extLst>
            </c:dLbl>
            <c:dLbl>
              <c:idx val="1"/>
              <c:layout>
                <c:manualLayout>
                  <c:x val="-3.8762481824363838E-3"/>
                  <c:y val="9.0435964419704376E-2"/>
                </c:manualLayout>
              </c:layout>
              <c:tx>
                <c:rich>
                  <a:bodyPr/>
                  <a:lstStyle/>
                  <a:p>
                    <a:fld id="{33C582F4-07D3-4992-B5F8-BD777E30EE78}"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A5-4F51-8279-EB0438E05C6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AMBIENTE!$B$41:$B$42</c:f>
              <c:strCache>
                <c:ptCount val="2"/>
                <c:pt idx="0">
                  <c:v>SI</c:v>
                </c:pt>
                <c:pt idx="1">
                  <c:v>NO</c:v>
                </c:pt>
              </c:strCache>
            </c:strRef>
          </c:cat>
          <c:val>
            <c:numRef>
              <c:f>AMBIENTE!$E$41:$E$42</c:f>
              <c:numCache>
                <c:formatCode>0</c:formatCode>
                <c:ptCount val="2"/>
                <c:pt idx="0">
                  <c:v>69</c:v>
                </c:pt>
                <c:pt idx="1">
                  <c:v>31</c:v>
                </c:pt>
              </c:numCache>
            </c:numRef>
          </c:val>
          <c:extLst>
            <c:ext xmlns:c16="http://schemas.microsoft.com/office/drawing/2014/chart" uri="{C3380CC4-5D6E-409C-BE32-E72D297353CC}">
              <c16:uniqueId val="{00000000-DDA5-4F51-8279-EB0438E05C6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46125846764868E-3"/>
                  <c:y val="0.1277444949163726"/>
                </c:manualLayout>
              </c:layout>
              <c:tx>
                <c:rich>
                  <a:bodyPr/>
                  <a:lstStyle/>
                  <a:p>
                    <a:fld id="{E2EF1FA6-736F-40BD-BEC4-7CC47E8A3BA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59-4B1F-9007-C935C7A5FF5D}"/>
                </c:ext>
              </c:extLst>
            </c:dLbl>
            <c:dLbl>
              <c:idx val="1"/>
              <c:layout>
                <c:manualLayout>
                  <c:x val="1.846125846764868E-3"/>
                  <c:y val="9.5808371187279459E-2"/>
                </c:manualLayout>
              </c:layout>
              <c:tx>
                <c:rich>
                  <a:bodyPr/>
                  <a:lstStyle/>
                  <a:p>
                    <a:fld id="{A31052F7-3E76-413B-9BDF-C8ACB95FBBA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59-4B1F-9007-C935C7A5FF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AMBIENTE!$B$47:$B$48</c:f>
              <c:strCache>
                <c:ptCount val="2"/>
                <c:pt idx="0">
                  <c:v>SI</c:v>
                </c:pt>
                <c:pt idx="1">
                  <c:v>NO</c:v>
                </c:pt>
              </c:strCache>
            </c:strRef>
          </c:cat>
          <c:val>
            <c:numRef>
              <c:f>AMBIENTE!$E$47:$E$48</c:f>
              <c:numCache>
                <c:formatCode>0</c:formatCode>
                <c:ptCount val="2"/>
                <c:pt idx="0">
                  <c:v>81</c:v>
                </c:pt>
                <c:pt idx="1">
                  <c:v>19</c:v>
                </c:pt>
              </c:numCache>
            </c:numRef>
          </c:val>
          <c:extLst>
            <c:ext xmlns:c16="http://schemas.microsoft.com/office/drawing/2014/chart" uri="{C3380CC4-5D6E-409C-BE32-E72D297353CC}">
              <c16:uniqueId val="{00000000-3959-4B1F-9007-C935C7A5FF5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49150173582287E-2"/>
          <c:y val="4.6470570480390806E-2"/>
          <c:w val="0.91496284549058027"/>
          <c:h val="0.86677126812470939"/>
        </c:manualLayout>
      </c:layout>
      <c:barChart>
        <c:barDir val="col"/>
        <c:grouping val="clustered"/>
        <c:varyColors val="0"/>
        <c:ser>
          <c:idx val="0"/>
          <c:order val="0"/>
          <c:spPr>
            <a:solidFill>
              <a:schemeClr val="bg1">
                <a:lumMod val="6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341826065159222E-3"/>
                  <c:y val="0.12019618144993581"/>
                </c:manualLayout>
              </c:layout>
              <c:tx>
                <c:rich>
                  <a:bodyPr/>
                  <a:lstStyle/>
                  <a:p>
                    <a:fld id="{BD54B97D-6EF4-4354-9FC2-9BD362257744}"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49-4883-9ADB-61C6691B9108}"/>
                </c:ext>
              </c:extLst>
            </c:dLbl>
            <c:dLbl>
              <c:idx val="1"/>
              <c:tx>
                <c:rich>
                  <a:bodyPr/>
                  <a:lstStyle/>
                  <a:p>
                    <a:fld id="{EAA7998E-6BE3-4F8B-BEE0-5F5D7575E7BB}"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49-4883-9ADB-61C6691B91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AMBIENTE!$B$53:$B$54</c:f>
              <c:strCache>
                <c:ptCount val="2"/>
                <c:pt idx="0">
                  <c:v>SI</c:v>
                </c:pt>
                <c:pt idx="1">
                  <c:v>NO</c:v>
                </c:pt>
              </c:strCache>
            </c:strRef>
          </c:cat>
          <c:val>
            <c:numRef>
              <c:f>AMBIENTE!$E$53:$E$54</c:f>
              <c:numCache>
                <c:formatCode>0</c:formatCode>
                <c:ptCount val="2"/>
                <c:pt idx="0">
                  <c:v>94</c:v>
                </c:pt>
                <c:pt idx="1">
                  <c:v>6</c:v>
                </c:pt>
              </c:numCache>
            </c:numRef>
          </c:val>
          <c:extLst>
            <c:ext xmlns:c16="http://schemas.microsoft.com/office/drawing/2014/chart" uri="{C3380CC4-5D6E-409C-BE32-E72D297353CC}">
              <c16:uniqueId val="{00000000-3949-4883-9ADB-61C6691B910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a:t>
            </a:r>
            <a:r>
              <a:rPr lang="en-US" baseline="0"/>
              <a:t> DOCENTE</a:t>
            </a:r>
            <a:endParaRPr lang="en-US"/>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DBF-47FF-97A3-CCA3F60CC00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DBF-47FF-97A3-CCA3F60CC00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Hoja1!$H$4:$H$5</c:f>
              <c:strCache>
                <c:ptCount val="2"/>
                <c:pt idx="0">
                  <c:v>ENCUESTADOS</c:v>
                </c:pt>
                <c:pt idx="1">
                  <c:v>NO DOCENTES</c:v>
                </c:pt>
              </c:strCache>
            </c:strRef>
          </c:cat>
          <c:val>
            <c:numRef>
              <c:f>Hoja1!$I$4:$I$5</c:f>
              <c:numCache>
                <c:formatCode>0</c:formatCode>
                <c:ptCount val="2"/>
                <c:pt idx="0">
                  <c:v>75.5</c:v>
                </c:pt>
                <c:pt idx="1">
                  <c:v>41.5</c:v>
                </c:pt>
              </c:numCache>
            </c:numRef>
          </c:val>
          <c:extLst>
            <c:ext xmlns:c16="http://schemas.microsoft.com/office/drawing/2014/chart" uri="{C3380CC4-5D6E-409C-BE32-E72D297353CC}">
              <c16:uniqueId val="{00000004-7DBF-47FF-97A3-CCA3F60CC00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433392658737537E-3"/>
                  <c:y val="0.10161391802756013"/>
                </c:manualLayout>
              </c:layout>
              <c:tx>
                <c:rich>
                  <a:bodyPr/>
                  <a:lstStyle/>
                  <a:p>
                    <a:fld id="{E144D295-3001-4A7C-B7B9-D049A6932B8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BF-46C6-A588-373DA6F14A92}"/>
                </c:ext>
              </c:extLst>
            </c:dLbl>
            <c:dLbl>
              <c:idx val="1"/>
              <c:layout>
                <c:manualLayout>
                  <c:x val="-1.4250989987755103E-16"/>
                  <c:y val="9.2376289115963656E-2"/>
                </c:manualLayout>
              </c:layout>
              <c:tx>
                <c:rich>
                  <a:bodyPr/>
                  <a:lstStyle/>
                  <a:p>
                    <a:fld id="{DE262376-2F78-4579-ACD5-8507F350278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BF-46C6-A588-373DA6F14A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IDENTIDAD!$B$3:$B$4</c:f>
              <c:strCache>
                <c:ptCount val="2"/>
                <c:pt idx="0">
                  <c:v>SI SE SIENTE ORGULLOSO</c:v>
                </c:pt>
                <c:pt idx="1">
                  <c:v>NO SE SIENTE ORGULLOSO</c:v>
                </c:pt>
              </c:strCache>
            </c:strRef>
          </c:cat>
          <c:val>
            <c:numRef>
              <c:f>IDENTIDAD!$E$3:$E$4</c:f>
              <c:numCache>
                <c:formatCode>0</c:formatCode>
                <c:ptCount val="2"/>
                <c:pt idx="0">
                  <c:v>88</c:v>
                </c:pt>
                <c:pt idx="1">
                  <c:v>12</c:v>
                </c:pt>
              </c:numCache>
            </c:numRef>
          </c:val>
          <c:extLst>
            <c:ext xmlns:c16="http://schemas.microsoft.com/office/drawing/2014/chart" uri="{C3380CC4-5D6E-409C-BE32-E72D297353CC}">
              <c16:uniqueId val="{00000002-788E-4D47-8376-80045EC9DE4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240514250365851E-3"/>
                  <c:y val="0.1225501325970865"/>
                </c:manualLayout>
              </c:layout>
              <c:tx>
                <c:rich>
                  <a:bodyPr/>
                  <a:lstStyle/>
                  <a:p>
                    <a:fld id="{C9315D81-ABF0-4F53-B26E-8D2568CB95D2}"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8D-4A9D-BC5B-A7A6938522A8}"/>
                </c:ext>
              </c:extLst>
            </c:dLbl>
            <c:dLbl>
              <c:idx val="1"/>
              <c:layout>
                <c:manualLayout>
                  <c:x val="-6.6881112968350588E-17"/>
                  <c:y val="0.1081324699386058"/>
                </c:manualLayout>
              </c:layout>
              <c:tx>
                <c:rich>
                  <a:bodyPr/>
                  <a:lstStyle/>
                  <a:p>
                    <a:fld id="{DC2C0B24-5A27-4E7D-A0F2-4E26B32B083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8D-4A9D-BC5B-A7A6938522A8}"/>
                </c:ext>
              </c:extLst>
            </c:dLbl>
            <c:dLbl>
              <c:idx val="2"/>
              <c:layout>
                <c:manualLayout>
                  <c:x val="-1.8240514250367189E-3"/>
                  <c:y val="0.12615454826170669"/>
                </c:manualLayout>
              </c:layout>
              <c:tx>
                <c:rich>
                  <a:bodyPr/>
                  <a:lstStyle/>
                  <a:p>
                    <a:fld id="{213DA302-50E4-4EFF-896F-C65598F7915B}"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8D-4A9D-BC5B-A7A6938522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IDENTIDAD!$J$9:$J$11</c:f>
              <c:strCache>
                <c:ptCount val="3"/>
                <c:pt idx="0">
                  <c:v>COLORES</c:v>
                </c:pt>
                <c:pt idx="1">
                  <c:v>ESCUDO</c:v>
                </c:pt>
                <c:pt idx="2">
                  <c:v>INSTALACIONES</c:v>
                </c:pt>
              </c:strCache>
            </c:strRef>
          </c:cat>
          <c:val>
            <c:numRef>
              <c:f>IDENTIDAD!$M$9:$M$11</c:f>
              <c:numCache>
                <c:formatCode>0</c:formatCode>
                <c:ptCount val="3"/>
                <c:pt idx="0">
                  <c:v>75</c:v>
                </c:pt>
                <c:pt idx="1">
                  <c:v>69</c:v>
                </c:pt>
                <c:pt idx="2">
                  <c:v>56.25</c:v>
                </c:pt>
              </c:numCache>
            </c:numRef>
          </c:val>
          <c:extLst>
            <c:ext xmlns:c16="http://schemas.microsoft.com/office/drawing/2014/chart" uri="{C3380CC4-5D6E-409C-BE32-E72D297353CC}">
              <c16:uniqueId val="{00000000-8B8D-4A9D-BC5B-A7A6938522A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withinLinear" id="14">
  <a:schemeClr val="accent1"/>
</cs:colorStyle>
</file>

<file path=ppt/charts/colors5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79906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976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088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0867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0932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1496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88547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881575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9470742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9728641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420374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525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
        <p:nvSpPr>
          <p:cNvPr id="13"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PREPARATORIA NO. </a:t>
            </a:r>
            <a:r>
              <a:rPr lang="es-MX" b="1"/>
              <a:t>15</a:t>
            </a:r>
            <a:endParaRPr lang="es-MX"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4"/>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92452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4"/>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124294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4"/>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178369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4"/>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182522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4" name="Gráfico 23"/>
          <p:cNvGraphicFramePr>
            <a:graphicFrameLocks/>
          </p:cNvGraphicFramePr>
          <p:nvPr>
            <p:extLst>
              <p:ext uri="{D42A27DB-BD31-4B8C-83A1-F6EECF244321}">
                <p14:modId xmlns:p14="http://schemas.microsoft.com/office/powerpoint/2010/main" val="411057460"/>
              </p:ext>
            </p:extLst>
          </p:nvPr>
        </p:nvGraphicFramePr>
        <p:xfrm>
          <a:off x="1638929" y="1365065"/>
          <a:ext cx="6535143" cy="41244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p:cNvGraphicFramePr>
            <a:graphicFrameLocks/>
          </p:cNvGraphicFramePr>
          <p:nvPr>
            <p:extLst>
              <p:ext uri="{D42A27DB-BD31-4B8C-83A1-F6EECF244321}">
                <p14:modId xmlns:p14="http://schemas.microsoft.com/office/powerpoint/2010/main" val="99318972"/>
              </p:ext>
            </p:extLst>
          </p:nvPr>
        </p:nvGraphicFramePr>
        <p:xfrm>
          <a:off x="1753615" y="1778846"/>
          <a:ext cx="6962523" cy="3523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p:cNvGraphicFramePr>
            <a:graphicFrameLocks/>
          </p:cNvGraphicFramePr>
          <p:nvPr>
            <p:extLst>
              <p:ext uri="{D42A27DB-BD31-4B8C-83A1-F6EECF244321}">
                <p14:modId xmlns:p14="http://schemas.microsoft.com/office/powerpoint/2010/main" val="2155250916"/>
              </p:ext>
            </p:extLst>
          </p:nvPr>
        </p:nvGraphicFramePr>
        <p:xfrm>
          <a:off x="1651119" y="1339716"/>
          <a:ext cx="6454984" cy="40673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p:cNvGraphicFramePr>
            <a:graphicFrameLocks/>
          </p:cNvGraphicFramePr>
          <p:nvPr>
            <p:extLst>
              <p:ext uri="{D42A27DB-BD31-4B8C-83A1-F6EECF244321}">
                <p14:modId xmlns:p14="http://schemas.microsoft.com/office/powerpoint/2010/main" val="4068332945"/>
              </p:ext>
            </p:extLst>
          </p:nvPr>
        </p:nvGraphicFramePr>
        <p:xfrm>
          <a:off x="982240" y="1485821"/>
          <a:ext cx="7833744" cy="4065304"/>
        </p:xfrm>
        <a:graphic>
          <a:graphicData uri="http://schemas.openxmlformats.org/drawingml/2006/chart">
            <c:chart xmlns:c="http://schemas.openxmlformats.org/drawingml/2006/chart" xmlns:r="http://schemas.openxmlformats.org/officeDocument/2006/relationships" r:id="rId5"/>
          </a:graphicData>
        </a:graphic>
      </p:graphicFrame>
      <p:sp>
        <p:nvSpPr>
          <p:cNvPr id="34" name="CuadroTexto 1">
            <a:extLst>
              <a:ext uri="{FF2B5EF4-FFF2-40B4-BE49-F238E27FC236}">
                <a16:creationId xmlns:a16="http://schemas.microsoft.com/office/drawing/2014/main" id="{EE587A25-57AD-4F07-B951-78CCEE5D3665}"/>
              </a:ext>
            </a:extLst>
          </p:cNvPr>
          <p:cNvSpPr txBox="1"/>
          <p:nvPr/>
        </p:nvSpPr>
        <p:spPr>
          <a:xfrm>
            <a:off x="1731928" y="3392996"/>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1</a:t>
            </a:r>
            <a:endParaRPr lang="es-MX" sz="1050" b="1" dirty="0">
              <a:solidFill>
                <a:schemeClr val="tx1"/>
              </a:solidFill>
            </a:endParaRPr>
          </a:p>
        </p:txBody>
      </p:sp>
      <p:sp>
        <p:nvSpPr>
          <p:cNvPr id="35" name="CuadroTexto 1">
            <a:extLst>
              <a:ext uri="{FF2B5EF4-FFF2-40B4-BE49-F238E27FC236}">
                <a16:creationId xmlns:a16="http://schemas.microsoft.com/office/drawing/2014/main" id="{EE587A25-57AD-4F07-B951-78CCEE5D3665}"/>
              </a:ext>
            </a:extLst>
          </p:cNvPr>
          <p:cNvSpPr txBox="1"/>
          <p:nvPr/>
        </p:nvSpPr>
        <p:spPr>
          <a:xfrm>
            <a:off x="2591900" y="3392995"/>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2</a:t>
            </a:r>
            <a:endParaRPr lang="es-MX" sz="1050" b="1" dirty="0">
              <a:solidFill>
                <a:schemeClr val="tx1"/>
              </a:solidFill>
            </a:endParaRPr>
          </a:p>
        </p:txBody>
      </p:sp>
      <p:sp>
        <p:nvSpPr>
          <p:cNvPr id="36" name="CuadroTexto 1">
            <a:extLst>
              <a:ext uri="{FF2B5EF4-FFF2-40B4-BE49-F238E27FC236}">
                <a16:creationId xmlns:a16="http://schemas.microsoft.com/office/drawing/2014/main" id="{EE587A25-57AD-4F07-B951-78CCEE5D3665}"/>
              </a:ext>
            </a:extLst>
          </p:cNvPr>
          <p:cNvSpPr txBox="1"/>
          <p:nvPr/>
        </p:nvSpPr>
        <p:spPr>
          <a:xfrm>
            <a:off x="3571141" y="3412659"/>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3</a:t>
            </a:r>
            <a:endParaRPr lang="es-MX" sz="1050" b="1" dirty="0">
              <a:solidFill>
                <a:schemeClr val="tx1"/>
              </a:solidFill>
            </a:endParaRPr>
          </a:p>
        </p:txBody>
      </p:sp>
      <p:sp>
        <p:nvSpPr>
          <p:cNvPr id="37" name="CuadroTexto 1">
            <a:extLst>
              <a:ext uri="{FF2B5EF4-FFF2-40B4-BE49-F238E27FC236}">
                <a16:creationId xmlns:a16="http://schemas.microsoft.com/office/drawing/2014/main" id="{EE587A25-57AD-4F07-B951-78CCEE5D3665}"/>
              </a:ext>
            </a:extLst>
          </p:cNvPr>
          <p:cNvSpPr txBox="1"/>
          <p:nvPr/>
        </p:nvSpPr>
        <p:spPr>
          <a:xfrm>
            <a:off x="4471784" y="3432744"/>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4</a:t>
            </a:r>
            <a:endParaRPr lang="es-MX" sz="1050" b="1" dirty="0">
              <a:solidFill>
                <a:schemeClr val="tx1"/>
              </a:solidFill>
            </a:endParaRPr>
          </a:p>
        </p:txBody>
      </p:sp>
      <p:sp>
        <p:nvSpPr>
          <p:cNvPr id="38" name="CuadroTexto 1">
            <a:extLst>
              <a:ext uri="{FF2B5EF4-FFF2-40B4-BE49-F238E27FC236}">
                <a16:creationId xmlns:a16="http://schemas.microsoft.com/office/drawing/2014/main" id="{EE587A25-57AD-4F07-B951-78CCEE5D3665}"/>
              </a:ext>
            </a:extLst>
          </p:cNvPr>
          <p:cNvSpPr txBox="1"/>
          <p:nvPr/>
        </p:nvSpPr>
        <p:spPr>
          <a:xfrm>
            <a:off x="5387121" y="3441689"/>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39" name="CuadroTexto 1">
            <a:extLst>
              <a:ext uri="{FF2B5EF4-FFF2-40B4-BE49-F238E27FC236}">
                <a16:creationId xmlns:a16="http://schemas.microsoft.com/office/drawing/2014/main" id="{EE587A25-57AD-4F07-B951-78CCEE5D3665}"/>
              </a:ext>
            </a:extLst>
          </p:cNvPr>
          <p:cNvSpPr txBox="1"/>
          <p:nvPr/>
        </p:nvSpPr>
        <p:spPr>
          <a:xfrm>
            <a:off x="6302458" y="3432745"/>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6</a:t>
            </a:r>
            <a:endParaRPr lang="es-MX" sz="1050" b="1" dirty="0">
              <a:solidFill>
                <a:schemeClr val="tx1"/>
              </a:solidFill>
            </a:endParaRPr>
          </a:p>
        </p:txBody>
      </p:sp>
      <p:sp>
        <p:nvSpPr>
          <p:cNvPr id="40" name="CuadroTexto 1">
            <a:extLst>
              <a:ext uri="{FF2B5EF4-FFF2-40B4-BE49-F238E27FC236}">
                <a16:creationId xmlns:a16="http://schemas.microsoft.com/office/drawing/2014/main" id="{EE587A25-57AD-4F07-B951-78CCEE5D3665}"/>
              </a:ext>
            </a:extLst>
          </p:cNvPr>
          <p:cNvSpPr txBox="1"/>
          <p:nvPr/>
        </p:nvSpPr>
        <p:spPr>
          <a:xfrm>
            <a:off x="7203101" y="3432746"/>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41" name="CuadroTexto 1">
            <a:extLst>
              <a:ext uri="{FF2B5EF4-FFF2-40B4-BE49-F238E27FC236}">
                <a16:creationId xmlns:a16="http://schemas.microsoft.com/office/drawing/2014/main" id="{EE587A25-57AD-4F07-B951-78CCEE5D3665}"/>
              </a:ext>
            </a:extLst>
          </p:cNvPr>
          <p:cNvSpPr txBox="1"/>
          <p:nvPr/>
        </p:nvSpPr>
        <p:spPr>
          <a:xfrm>
            <a:off x="8118438" y="3432745"/>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403648" y="1073035"/>
            <a:ext cx="7325386" cy="5078313"/>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alto afirma sentirse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1.-Colores</a:t>
            </a:r>
          </a:p>
          <a:p>
            <a:pPr marL="742950" lvl="1" indent="-285750" algn="just">
              <a:buFont typeface="Arial" panose="020B0604020202020204" pitchFamily="34" charset="0"/>
              <a:buChar char="•"/>
            </a:pPr>
            <a:r>
              <a:rPr lang="es-MX" dirty="0"/>
              <a:t>2.-Escudo</a:t>
            </a:r>
          </a:p>
          <a:p>
            <a:pPr marL="742950" lvl="1" indent="-285750" algn="just">
              <a:buFont typeface="Arial" panose="020B0604020202020204" pitchFamily="34" charset="0"/>
              <a:buChar char="•"/>
            </a:pPr>
            <a:r>
              <a:rPr lang="es-MX" dirty="0"/>
              <a:t> 3.-Instalaciones</a:t>
            </a:r>
          </a:p>
          <a:p>
            <a:pPr algn="just"/>
            <a:r>
              <a:rPr lang="es-MX" dirty="0"/>
              <a:t>Se manifiesta que el 44% de los trabajadores que contestaron la encuesta no conoce el </a:t>
            </a:r>
            <a:r>
              <a:rPr lang="es-MX" b="1" dirty="0"/>
              <a:t>código de ética.</a:t>
            </a:r>
          </a:p>
          <a:p>
            <a:pPr algn="just"/>
            <a:r>
              <a:rPr lang="es-MX" dirty="0"/>
              <a:t>Y, dentro de los </a:t>
            </a:r>
            <a:r>
              <a:rPr lang="es-MX" b="1" dirty="0"/>
              <a:t>valores</a:t>
            </a:r>
            <a:r>
              <a:rPr lang="es-MX" dirty="0"/>
              <a:t> que conforman al código de ética, los trabajadores  consideraron el siguiente orden:</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2.-Tolerancia </a:t>
            </a:r>
          </a:p>
          <a:p>
            <a:pPr marL="742950" lvl="1" indent="-285750" algn="just">
              <a:buFont typeface="Arial" panose="020B0604020202020204" pitchFamily="34" charset="0"/>
              <a:buChar char="•"/>
            </a:pPr>
            <a:r>
              <a:rPr lang="es-MX" dirty="0"/>
              <a:t> 3.- Equidad</a:t>
            </a:r>
          </a:p>
          <a:p>
            <a:pPr marL="742950" lvl="1" indent="-285750" algn="just">
              <a:buFont typeface="Arial" panose="020B0604020202020204" pitchFamily="34" charset="0"/>
              <a:buChar char="•"/>
            </a:pPr>
            <a:r>
              <a:rPr lang="es-MX" dirty="0"/>
              <a:t> 4.-Lealtad y compromiso</a:t>
            </a:r>
          </a:p>
          <a:p>
            <a:pPr marL="742950" lvl="1" indent="-285750" algn="just">
              <a:buFont typeface="Arial" panose="020B0604020202020204" pitchFamily="34" charset="0"/>
              <a:buChar char="•"/>
            </a:pPr>
            <a:r>
              <a:rPr lang="es-MX" dirty="0"/>
              <a:t> 5.-Conciencia ecológica</a:t>
            </a:r>
          </a:p>
          <a:p>
            <a:pPr marL="742950" lvl="1" indent="-285750" algn="just">
              <a:buFont typeface="Arial" panose="020B0604020202020204" pitchFamily="34" charset="0"/>
              <a:buChar char="•"/>
            </a:pPr>
            <a:r>
              <a:rPr lang="es-MX" dirty="0"/>
              <a:t> 6.-Responsabilidad</a:t>
            </a:r>
          </a:p>
          <a:p>
            <a:pPr marL="742950" lvl="1" indent="-285750" algn="just">
              <a:buFont typeface="Arial" panose="020B0604020202020204" pitchFamily="34" charset="0"/>
              <a:buChar char="•"/>
            </a:pPr>
            <a:r>
              <a:rPr lang="es-MX" dirty="0"/>
              <a:t> 7.-Profesionalismo e integridad</a:t>
            </a:r>
          </a:p>
          <a:p>
            <a:pPr marL="742950" lvl="1" indent="-285750" algn="just">
              <a:buFont typeface="Arial" panose="020B0604020202020204" pitchFamily="34" charset="0"/>
              <a:buChar char="•"/>
            </a:pPr>
            <a:r>
              <a:rPr lang="es-MX" dirty="0"/>
              <a:t> 8.-Justicia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6 Rectángulo"/>
          <p:cNvSpPr/>
          <p:nvPr/>
        </p:nvSpPr>
        <p:spPr>
          <a:xfrm>
            <a:off x="1011273" y="826031"/>
            <a:ext cx="7704856" cy="338554"/>
          </a:xfrm>
          <a:prstGeom prst="rect">
            <a:avLst/>
          </a:prstGeom>
        </p:spPr>
        <p:txBody>
          <a:bodyPr wrap="square">
            <a:spAutoFit/>
          </a:bodyPr>
          <a:lstStyle/>
          <a:p>
            <a:pPr algn="ctr"/>
            <a:r>
              <a:rPr lang="es-MX" sz="1600" b="1" dirty="0"/>
              <a:t>DATOS GENERALES</a:t>
            </a:r>
            <a:endParaRPr lang="es-MX" sz="1600" dirty="0"/>
          </a:p>
        </p:txBody>
      </p:sp>
      <p:graphicFrame>
        <p:nvGraphicFramePr>
          <p:cNvPr id="23" name="Tabla 22"/>
          <p:cNvGraphicFramePr>
            <a:graphicFrameLocks noGrp="1"/>
          </p:cNvGraphicFramePr>
          <p:nvPr>
            <p:extLst>
              <p:ext uri="{D42A27DB-BD31-4B8C-83A1-F6EECF244321}">
                <p14:modId xmlns:p14="http://schemas.microsoft.com/office/powerpoint/2010/main" val="4133363707"/>
              </p:ext>
            </p:extLst>
          </p:nvPr>
        </p:nvGraphicFramePr>
        <p:xfrm>
          <a:off x="2478051" y="1667779"/>
          <a:ext cx="4799458" cy="3512276"/>
        </p:xfrm>
        <a:graphic>
          <a:graphicData uri="http://schemas.openxmlformats.org/drawingml/2006/table">
            <a:tbl>
              <a:tblPr firstRow="1" firstCol="1" bandRow="1"/>
              <a:tblGrid>
                <a:gridCol w="2414984">
                  <a:extLst>
                    <a:ext uri="{9D8B030D-6E8A-4147-A177-3AD203B41FA5}">
                      <a16:colId xmlns:a16="http://schemas.microsoft.com/office/drawing/2014/main" val="2541414251"/>
                    </a:ext>
                  </a:extLst>
                </a:gridCol>
                <a:gridCol w="2384474">
                  <a:extLst>
                    <a:ext uri="{9D8B030D-6E8A-4147-A177-3AD203B41FA5}">
                      <a16:colId xmlns:a16="http://schemas.microsoft.com/office/drawing/2014/main" val="2273885146"/>
                    </a:ext>
                  </a:extLst>
                </a:gridCol>
              </a:tblGrid>
              <a:tr h="564980">
                <a:tc gridSpan="2">
                  <a:txBody>
                    <a:bodyPr/>
                    <a:lstStyle/>
                    <a:p>
                      <a:pPr marL="457200" algn="ctr">
                        <a:lnSpc>
                          <a:spcPct val="115000"/>
                        </a:lnSpc>
                        <a:spcAft>
                          <a:spcPts val="0"/>
                        </a:spcAft>
                      </a:pPr>
                      <a:r>
                        <a:rPr lang="es-MX"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ÁREA : UNIDAD ACADÉMICA PREPARATORIA #15 PUENTE DE CAMOTLAN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3972417360"/>
                  </a:ext>
                </a:extLst>
              </a:tr>
              <a:tr h="277533">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089220910"/>
                  </a:ext>
                </a:extLst>
              </a:tr>
              <a:tr h="491306">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72732999"/>
                  </a:ext>
                </a:extLst>
              </a:tr>
              <a:tr h="273959">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94.11</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628181761"/>
                  </a:ext>
                </a:extLst>
              </a:tr>
              <a:tr h="805088">
                <a:tc gridSpan="2">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60520890"/>
                  </a:ext>
                </a:extLst>
              </a:tr>
              <a:tr h="273959">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272202538"/>
                  </a:ext>
                </a:extLst>
              </a:tr>
              <a:tr h="273959">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27926487"/>
                  </a:ext>
                </a:extLst>
              </a:tr>
              <a:tr h="273959">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365115014"/>
                  </a:ext>
                </a:extLst>
              </a:tr>
              <a:tr h="277533">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21075035"/>
                  </a:ext>
                </a:extLst>
              </a:tr>
            </a:tbl>
          </a:graphicData>
        </a:graphic>
      </p:graphicFrame>
    </p:spTree>
    <p:extLst>
      <p:ext uri="{BB962C8B-B14F-4D97-AF65-F5344CB8AC3E}">
        <p14:creationId xmlns:p14="http://schemas.microsoft.com/office/powerpoint/2010/main" val="715993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p:cNvGraphicFramePr>
            <a:graphicFrameLocks/>
          </p:cNvGraphicFramePr>
          <p:nvPr>
            <p:extLst>
              <p:ext uri="{D42A27DB-BD31-4B8C-83A1-F6EECF244321}">
                <p14:modId xmlns:p14="http://schemas.microsoft.com/office/powerpoint/2010/main" val="4277288878"/>
              </p:ext>
            </p:extLst>
          </p:nvPr>
        </p:nvGraphicFramePr>
        <p:xfrm>
          <a:off x="1551662" y="1402271"/>
          <a:ext cx="6952998" cy="3981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p:cNvGraphicFramePr>
            <a:graphicFrameLocks/>
          </p:cNvGraphicFramePr>
          <p:nvPr>
            <p:extLst>
              <p:ext uri="{D42A27DB-BD31-4B8C-83A1-F6EECF244321}">
                <p14:modId xmlns:p14="http://schemas.microsoft.com/office/powerpoint/2010/main" val="2603279433"/>
              </p:ext>
            </p:extLst>
          </p:nvPr>
        </p:nvGraphicFramePr>
        <p:xfrm>
          <a:off x="1682839" y="1443343"/>
          <a:ext cx="6533898" cy="39100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p:cNvGraphicFramePr>
            <a:graphicFrameLocks/>
          </p:cNvGraphicFramePr>
          <p:nvPr>
            <p:extLst>
              <p:ext uri="{D42A27DB-BD31-4B8C-83A1-F6EECF244321}">
                <p14:modId xmlns:p14="http://schemas.microsoft.com/office/powerpoint/2010/main" val="1427566547"/>
              </p:ext>
            </p:extLst>
          </p:nvPr>
        </p:nvGraphicFramePr>
        <p:xfrm>
          <a:off x="1518542" y="1493099"/>
          <a:ext cx="6705348" cy="39833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3120999007"/>
              </p:ext>
            </p:extLst>
          </p:nvPr>
        </p:nvGraphicFramePr>
        <p:xfrm>
          <a:off x="1508684" y="1280976"/>
          <a:ext cx="6932042" cy="42124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p:cNvGraphicFramePr>
            <a:graphicFrameLocks/>
          </p:cNvGraphicFramePr>
          <p:nvPr>
            <p:extLst>
              <p:ext uri="{D42A27DB-BD31-4B8C-83A1-F6EECF244321}">
                <p14:modId xmlns:p14="http://schemas.microsoft.com/office/powerpoint/2010/main" val="2652745956"/>
              </p:ext>
            </p:extLst>
          </p:nvPr>
        </p:nvGraphicFramePr>
        <p:xfrm>
          <a:off x="1618036" y="1355763"/>
          <a:ext cx="6772023" cy="41368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5" name="Gráfico 24"/>
          <p:cNvGraphicFramePr>
            <a:graphicFrameLocks/>
          </p:cNvGraphicFramePr>
          <p:nvPr>
            <p:extLst>
              <p:ext uri="{D42A27DB-BD31-4B8C-83A1-F6EECF244321}">
                <p14:modId xmlns:p14="http://schemas.microsoft.com/office/powerpoint/2010/main" val="3154820269"/>
              </p:ext>
            </p:extLst>
          </p:nvPr>
        </p:nvGraphicFramePr>
        <p:xfrm>
          <a:off x="1508596" y="1350169"/>
          <a:ext cx="6729160" cy="41576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p:cNvGraphicFramePr>
            <a:graphicFrameLocks/>
          </p:cNvGraphicFramePr>
          <p:nvPr>
            <p:extLst>
              <p:ext uri="{D42A27DB-BD31-4B8C-83A1-F6EECF244321}">
                <p14:modId xmlns:p14="http://schemas.microsoft.com/office/powerpoint/2010/main" val="1177928825"/>
              </p:ext>
            </p:extLst>
          </p:nvPr>
        </p:nvGraphicFramePr>
        <p:xfrm>
          <a:off x="1627299" y="1402841"/>
          <a:ext cx="6753497" cy="40523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3164319714"/>
              </p:ext>
            </p:extLst>
          </p:nvPr>
        </p:nvGraphicFramePr>
        <p:xfrm>
          <a:off x="1743188" y="1483067"/>
          <a:ext cx="6463034" cy="41273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1994801125"/>
              </p:ext>
            </p:extLst>
          </p:nvPr>
        </p:nvGraphicFramePr>
        <p:xfrm>
          <a:off x="1643837" y="1582639"/>
          <a:ext cx="6611974" cy="40053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2854762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363649256"/>
              </p:ext>
            </p:extLst>
          </p:nvPr>
        </p:nvGraphicFramePr>
        <p:xfrm>
          <a:off x="1763958" y="1518537"/>
          <a:ext cx="6218436" cy="39749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se obtiene que la</a:t>
            </a:r>
            <a:r>
              <a:rPr lang="es-MX" b="1" dirty="0"/>
              <a:t> iluminación </a:t>
            </a:r>
            <a:r>
              <a:rPr lang="es-MX" dirty="0"/>
              <a:t>en las áreas de trabajo permite la realización de las actividades, así como también el </a:t>
            </a:r>
            <a:r>
              <a:rPr lang="es-MX" b="1" dirty="0"/>
              <a:t>clima</a:t>
            </a:r>
            <a:r>
              <a:rPr lang="es-MX" dirty="0"/>
              <a:t>, de igual manera el nivel </a:t>
            </a:r>
            <a:r>
              <a:rPr lang="es-MX" b="1" dirty="0"/>
              <a:t>ruido</a:t>
            </a:r>
            <a:r>
              <a:rPr lang="es-MX" dirty="0"/>
              <a:t> es óptimo para realizar las labores, en lo referente a </a:t>
            </a:r>
            <a:r>
              <a:rPr lang="es-MX" b="1" dirty="0"/>
              <a:t>mobiliario</a:t>
            </a:r>
            <a:r>
              <a:rPr lang="es-MX" dirty="0"/>
              <a:t> se expresa que es bueno, el </a:t>
            </a:r>
            <a:r>
              <a:rPr lang="es-MX" b="1" dirty="0"/>
              <a:t>espacio</a:t>
            </a:r>
            <a:r>
              <a:rPr lang="es-MX" dirty="0"/>
              <a:t> permite realizar las actividades de forma normal, la </a:t>
            </a:r>
            <a:r>
              <a:rPr lang="es-MX" b="1" dirty="0"/>
              <a:t>higiene</a:t>
            </a:r>
            <a:r>
              <a:rPr lang="es-MX" dirty="0"/>
              <a:t> en general es buena, así como también la </a:t>
            </a:r>
            <a:r>
              <a:rPr lang="es-MX" b="1" dirty="0"/>
              <a:t>higiene en sanitarios</a:t>
            </a:r>
            <a:r>
              <a:rPr lang="es-MX" dirty="0"/>
              <a:t>, en relación a la respuesta de solicitud de </a:t>
            </a:r>
            <a:r>
              <a:rPr lang="es-MX" b="1" dirty="0"/>
              <a:t>mantenimiento</a:t>
            </a:r>
            <a:r>
              <a:rPr lang="es-MX" dirty="0"/>
              <a:t> de infraestructura se expresa como aunque con pequeños inconvenientes, poco más de la mitad de los encuestados desconoce a los </a:t>
            </a:r>
            <a:r>
              <a:rPr lang="es-MX" b="1" dirty="0"/>
              <a:t>integrantes</a:t>
            </a:r>
            <a:r>
              <a:rPr lang="es-MX" dirty="0"/>
              <a:t> </a:t>
            </a:r>
            <a:r>
              <a:rPr lang="es-MX" b="1" dirty="0"/>
              <a:t>de las comisiones de seguridad e higiene</a:t>
            </a:r>
            <a:r>
              <a:rPr lang="es-MX" dirty="0"/>
              <a:t>, y de igual manera es carente la </a:t>
            </a:r>
            <a:r>
              <a:rPr lang="es-MX" b="1" dirty="0"/>
              <a:t>información que se recibe de las comisiones de seguridad e higiene.</a:t>
            </a:r>
            <a:endParaRPr lang="es-MX" dirty="0"/>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p:cNvGraphicFramePr>
            <a:graphicFrameLocks/>
          </p:cNvGraphicFramePr>
          <p:nvPr>
            <p:extLst>
              <p:ext uri="{D42A27DB-BD31-4B8C-83A1-F6EECF244321}">
                <p14:modId xmlns:p14="http://schemas.microsoft.com/office/powerpoint/2010/main" val="1123179854"/>
              </p:ext>
            </p:extLst>
          </p:nvPr>
        </p:nvGraphicFramePr>
        <p:xfrm>
          <a:off x="1419625" y="1507699"/>
          <a:ext cx="7110160" cy="40286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p:cNvGraphicFramePr>
            <a:graphicFrameLocks/>
          </p:cNvGraphicFramePr>
          <p:nvPr>
            <p:extLst>
              <p:ext uri="{D42A27DB-BD31-4B8C-83A1-F6EECF244321}">
                <p14:modId xmlns:p14="http://schemas.microsoft.com/office/powerpoint/2010/main" val="3613337688"/>
              </p:ext>
            </p:extLst>
          </p:nvPr>
        </p:nvGraphicFramePr>
        <p:xfrm>
          <a:off x="1434680" y="1490389"/>
          <a:ext cx="7138735" cy="40080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p:cNvGraphicFramePr>
            <a:graphicFrameLocks/>
          </p:cNvGraphicFramePr>
          <p:nvPr>
            <p:extLst>
              <p:ext uri="{D42A27DB-BD31-4B8C-83A1-F6EECF244321}">
                <p14:modId xmlns:p14="http://schemas.microsoft.com/office/powerpoint/2010/main" val="70879966"/>
              </p:ext>
            </p:extLst>
          </p:nvPr>
        </p:nvGraphicFramePr>
        <p:xfrm>
          <a:off x="1577025" y="1283779"/>
          <a:ext cx="7015927" cy="41018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p:cNvGraphicFramePr>
            <a:graphicFrameLocks/>
          </p:cNvGraphicFramePr>
          <p:nvPr>
            <p:extLst>
              <p:ext uri="{D42A27DB-BD31-4B8C-83A1-F6EECF244321}">
                <p14:modId xmlns:p14="http://schemas.microsoft.com/office/powerpoint/2010/main" val="3401014983"/>
              </p:ext>
            </p:extLst>
          </p:nvPr>
        </p:nvGraphicFramePr>
        <p:xfrm>
          <a:off x="1612610" y="1561068"/>
          <a:ext cx="6532001" cy="38900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p:cNvGraphicFramePr>
            <a:graphicFrameLocks/>
          </p:cNvGraphicFramePr>
          <p:nvPr>
            <p:extLst>
              <p:ext uri="{D42A27DB-BD31-4B8C-83A1-F6EECF244321}">
                <p14:modId xmlns:p14="http://schemas.microsoft.com/office/powerpoint/2010/main" val="3204602502"/>
              </p:ext>
            </p:extLst>
          </p:nvPr>
        </p:nvGraphicFramePr>
        <p:xfrm>
          <a:off x="1576105" y="1339389"/>
          <a:ext cx="7017767" cy="41660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p:cNvGraphicFramePr>
            <a:graphicFrameLocks/>
          </p:cNvGraphicFramePr>
          <p:nvPr>
            <p:extLst>
              <p:ext uri="{D42A27DB-BD31-4B8C-83A1-F6EECF244321}">
                <p14:modId xmlns:p14="http://schemas.microsoft.com/office/powerpoint/2010/main" val="3549254883"/>
              </p:ext>
            </p:extLst>
          </p:nvPr>
        </p:nvGraphicFramePr>
        <p:xfrm>
          <a:off x="1624301" y="1342722"/>
          <a:ext cx="6921376" cy="42380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p:cNvGraphicFramePr>
            <a:graphicFrameLocks/>
          </p:cNvGraphicFramePr>
          <p:nvPr>
            <p:extLst>
              <p:ext uri="{D42A27DB-BD31-4B8C-83A1-F6EECF244321}">
                <p14:modId xmlns:p14="http://schemas.microsoft.com/office/powerpoint/2010/main" val="1701707688"/>
              </p:ext>
            </p:extLst>
          </p:nvPr>
        </p:nvGraphicFramePr>
        <p:xfrm>
          <a:off x="1718980" y="1264143"/>
          <a:ext cx="6732017" cy="41178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246428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p:cNvGraphicFramePr>
            <a:graphicFrameLocks/>
          </p:cNvGraphicFramePr>
          <p:nvPr>
            <p:extLst>
              <p:ext uri="{D42A27DB-BD31-4B8C-83A1-F6EECF244321}">
                <p14:modId xmlns:p14="http://schemas.microsoft.com/office/powerpoint/2010/main" val="1638989618"/>
              </p:ext>
            </p:extLst>
          </p:nvPr>
        </p:nvGraphicFramePr>
        <p:xfrm>
          <a:off x="1502508" y="1405691"/>
          <a:ext cx="6750543" cy="41471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aunque se expresa que sucede en algunas ocasiones.</a:t>
            </a:r>
          </a:p>
          <a:p>
            <a:pPr marL="285750" indent="-285750" algn="just">
              <a:buFont typeface="Arial" panose="020B0604020202020204" pitchFamily="34" charset="0"/>
              <a:buChar char="•"/>
            </a:pPr>
            <a:r>
              <a:rPr lang="es-MX" dirty="0"/>
              <a:t>Se cuenta con el </a:t>
            </a:r>
            <a:r>
              <a:rPr lang="es-MX" b="1" dirty="0"/>
              <a:t>acceso a equipo de computo, audiovisual, laboratorios y/o talleres</a:t>
            </a:r>
            <a:r>
              <a:rPr lang="es-MX" dirty="0"/>
              <a:t> necesarios para llevar a cabo tus actividades académicas o de investigación.</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con un 100%.</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aunque poco más del 20%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pero de igual manera poco más del 20% expresa que es en algunas ocasiones.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en la mayoría de veces, aunque se tiene que un 25% no es atendido.</a:t>
            </a:r>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el </a:t>
            </a:r>
            <a:r>
              <a:rPr lang="es-MX" b="1" dirty="0"/>
              <a:t>material necesario para la realización de funciones</a:t>
            </a:r>
            <a:r>
              <a:rPr lang="es-MX" dirty="0"/>
              <a:t> en un 100%.</a:t>
            </a:r>
          </a:p>
          <a:p>
            <a:pPr marL="285750" indent="-285750" algn="just">
              <a:buFont typeface="Arial" panose="020B0604020202020204" pitchFamily="34" charset="0"/>
              <a:buChar char="•"/>
            </a:pPr>
            <a:r>
              <a:rPr lang="es-MX" dirty="0"/>
              <a:t>Se proporciona en tiempo y forma el </a:t>
            </a:r>
            <a:r>
              <a:rPr lang="es-MX" b="1" dirty="0"/>
              <a:t>equipo o herramientas necesarias para realizar sus funciones</a:t>
            </a:r>
            <a:r>
              <a:rPr lang="es-MX" dirty="0"/>
              <a:t> en un </a:t>
            </a:r>
            <a:r>
              <a:rPr lang="es-MX"/>
              <a:t>100%.</a:t>
            </a: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6" name="Gráfico 25"/>
          <p:cNvGraphicFramePr>
            <a:graphicFrameLocks/>
          </p:cNvGraphicFramePr>
          <p:nvPr>
            <p:extLst>
              <p:ext uri="{D42A27DB-BD31-4B8C-83A1-F6EECF244321}">
                <p14:modId xmlns:p14="http://schemas.microsoft.com/office/powerpoint/2010/main" val="2319187622"/>
              </p:ext>
            </p:extLst>
          </p:nvPr>
        </p:nvGraphicFramePr>
        <p:xfrm>
          <a:off x="1468603" y="1587818"/>
          <a:ext cx="6809147" cy="3917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p:cNvGraphicFramePr>
            <a:graphicFrameLocks/>
          </p:cNvGraphicFramePr>
          <p:nvPr>
            <p:extLst>
              <p:ext uri="{D42A27DB-BD31-4B8C-83A1-F6EECF244321}">
                <p14:modId xmlns:p14="http://schemas.microsoft.com/office/powerpoint/2010/main" val="3768058813"/>
              </p:ext>
            </p:extLst>
          </p:nvPr>
        </p:nvGraphicFramePr>
        <p:xfrm>
          <a:off x="1535624" y="1569675"/>
          <a:ext cx="7098729" cy="3981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p:cNvGraphicFramePr>
            <a:graphicFrameLocks/>
          </p:cNvGraphicFramePr>
          <p:nvPr>
            <p:extLst>
              <p:ext uri="{D42A27DB-BD31-4B8C-83A1-F6EECF244321}">
                <p14:modId xmlns:p14="http://schemas.microsoft.com/office/powerpoint/2010/main" val="268048456"/>
              </p:ext>
            </p:extLst>
          </p:nvPr>
        </p:nvGraphicFramePr>
        <p:xfrm>
          <a:off x="1475297" y="1556792"/>
          <a:ext cx="7027292" cy="39282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p:cNvGraphicFramePr>
            <a:graphicFrameLocks/>
          </p:cNvGraphicFramePr>
          <p:nvPr>
            <p:extLst>
              <p:ext uri="{D42A27DB-BD31-4B8C-83A1-F6EECF244321}">
                <p14:modId xmlns:p14="http://schemas.microsoft.com/office/powerpoint/2010/main" val="77867796"/>
              </p:ext>
            </p:extLst>
          </p:nvPr>
        </p:nvGraphicFramePr>
        <p:xfrm>
          <a:off x="1737345" y="1349329"/>
          <a:ext cx="6567621" cy="41593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5" name="Gráfico 24"/>
          <p:cNvGraphicFramePr>
            <a:graphicFrameLocks/>
          </p:cNvGraphicFramePr>
          <p:nvPr>
            <p:extLst>
              <p:ext uri="{D42A27DB-BD31-4B8C-83A1-F6EECF244321}">
                <p14:modId xmlns:p14="http://schemas.microsoft.com/office/powerpoint/2010/main" val="1502220429"/>
              </p:ext>
            </p:extLst>
          </p:nvPr>
        </p:nvGraphicFramePr>
        <p:xfrm>
          <a:off x="1698308" y="1468858"/>
          <a:ext cx="6552793" cy="40822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754326"/>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UNIDAD ACADÉMICA PREPARATORIA No.15</a:t>
            </a:r>
          </a:p>
          <a:p>
            <a:pPr algn="ctr"/>
            <a:r>
              <a:rPr lang="es-MX" sz="3600" b="1" dirty="0">
                <a:effectLst>
                  <a:outerShdw blurRad="38100" dist="38100" dir="2700000" algn="tl">
                    <a:srgbClr val="000000">
                      <a:alpha val="43137"/>
                    </a:srgbClr>
                  </a:outerShdw>
                </a:effectLst>
              </a:rPr>
              <a:t>PUENTE DE CAMOTLÁN</a:t>
            </a:r>
          </a:p>
        </p:txBody>
      </p:sp>
    </p:spTree>
    <p:extLst>
      <p:ext uri="{BB962C8B-B14F-4D97-AF65-F5344CB8AC3E}">
        <p14:creationId xmlns:p14="http://schemas.microsoft.com/office/powerpoint/2010/main" val="3662351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3" name="Gráfico 22"/>
          <p:cNvGraphicFramePr>
            <a:graphicFrameLocks/>
          </p:cNvGraphicFramePr>
          <p:nvPr>
            <p:extLst>
              <p:ext uri="{D42A27DB-BD31-4B8C-83A1-F6EECF244321}">
                <p14:modId xmlns:p14="http://schemas.microsoft.com/office/powerpoint/2010/main" val="2024156921"/>
              </p:ext>
            </p:extLst>
          </p:nvPr>
        </p:nvGraphicFramePr>
        <p:xfrm>
          <a:off x="1706168" y="1231489"/>
          <a:ext cx="6553771" cy="41606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2562780341"/>
              </p:ext>
            </p:extLst>
          </p:nvPr>
        </p:nvGraphicFramePr>
        <p:xfrm>
          <a:off x="1354768" y="1394996"/>
          <a:ext cx="7036817" cy="40761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expresa que la </a:t>
            </a:r>
            <a:r>
              <a:rPr lang="es-MX" b="1" dirty="0"/>
              <a:t>relación</a:t>
            </a:r>
            <a:r>
              <a:rPr lang="es-MX" dirty="0"/>
              <a:t> </a:t>
            </a:r>
            <a:r>
              <a:rPr lang="es-MX" b="1" dirty="0"/>
              <a:t>entre compañeros y compañeras </a:t>
            </a:r>
            <a:r>
              <a:rPr lang="es-MX" dirty="0"/>
              <a:t>es generalmente buena, sobre el fomento al </a:t>
            </a:r>
            <a:r>
              <a:rPr lang="es-MX" b="1" dirty="0"/>
              <a:t>trabajo en equipo</a:t>
            </a:r>
            <a:r>
              <a:rPr lang="es-MX" dirty="0"/>
              <a:t> se considera bueno, también se manifiesta que se les permite expresar su </a:t>
            </a:r>
            <a:r>
              <a:rPr lang="es-MX" b="1" dirty="0"/>
              <a:t>punto de vista</a:t>
            </a:r>
            <a:r>
              <a:rPr lang="es-MX" dirty="0"/>
              <a:t>, se dice que se presentan </a:t>
            </a:r>
            <a:r>
              <a:rPr lang="es-MX" b="1" dirty="0"/>
              <a:t>situaciones de conflicto</a:t>
            </a:r>
            <a:r>
              <a:rPr lang="es-MX" dirty="0"/>
              <a:t>, y estas situaciones de </a:t>
            </a:r>
            <a:r>
              <a:rPr lang="es-MX" b="1" dirty="0"/>
              <a:t>conflicto afectan el ambiente </a:t>
            </a:r>
            <a:r>
              <a:rPr lang="es-MX" dirty="0"/>
              <a:t>de trabajo han llegado a afectar, se obtiene la siguiente </a:t>
            </a:r>
            <a:r>
              <a:rPr lang="es-MX" b="1" dirty="0"/>
              <a:t>tipificación </a:t>
            </a:r>
            <a:r>
              <a:rPr lang="es-MX" dirty="0"/>
              <a:t>de conflictos: 1.-conflictos con estudiantes, 2.-conflictos institucionales, 3.-conflictos personales, pero se expresa que si </a:t>
            </a:r>
            <a:r>
              <a:rPr lang="es-MX" b="1" dirty="0"/>
              <a:t>se resuelven los conflictos </a:t>
            </a:r>
            <a:r>
              <a:rPr lang="es-MX" dirty="0"/>
              <a:t>en la mayoría de veces.</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p:cNvGraphicFramePr>
            <a:graphicFrameLocks/>
          </p:cNvGraphicFramePr>
          <p:nvPr>
            <p:extLst>
              <p:ext uri="{D42A27DB-BD31-4B8C-83A1-F6EECF244321}">
                <p14:modId xmlns:p14="http://schemas.microsoft.com/office/powerpoint/2010/main" val="3926612606"/>
              </p:ext>
            </p:extLst>
          </p:nvPr>
        </p:nvGraphicFramePr>
        <p:xfrm>
          <a:off x="1548244" y="1425895"/>
          <a:ext cx="6660579" cy="40892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p:cNvGraphicFramePr>
            <a:graphicFrameLocks/>
          </p:cNvGraphicFramePr>
          <p:nvPr>
            <p:extLst>
              <p:ext uri="{D42A27DB-BD31-4B8C-83A1-F6EECF244321}">
                <p14:modId xmlns:p14="http://schemas.microsoft.com/office/powerpoint/2010/main" val="1211716517"/>
              </p:ext>
            </p:extLst>
          </p:nvPr>
        </p:nvGraphicFramePr>
        <p:xfrm>
          <a:off x="1615107" y="1405818"/>
          <a:ext cx="6516138" cy="4046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p:cNvGraphicFramePr>
            <a:graphicFrameLocks/>
          </p:cNvGraphicFramePr>
          <p:nvPr>
            <p:extLst>
              <p:ext uri="{D42A27DB-BD31-4B8C-83A1-F6EECF244321}">
                <p14:modId xmlns:p14="http://schemas.microsoft.com/office/powerpoint/2010/main" val="3989153008"/>
              </p:ext>
            </p:extLst>
          </p:nvPr>
        </p:nvGraphicFramePr>
        <p:xfrm>
          <a:off x="1683221" y="1585132"/>
          <a:ext cx="6389117" cy="39886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p:cNvGraphicFramePr>
            <a:graphicFrameLocks/>
          </p:cNvGraphicFramePr>
          <p:nvPr>
            <p:extLst>
              <p:ext uri="{D42A27DB-BD31-4B8C-83A1-F6EECF244321}">
                <p14:modId xmlns:p14="http://schemas.microsoft.com/office/powerpoint/2010/main" val="1287461082"/>
              </p:ext>
            </p:extLst>
          </p:nvPr>
        </p:nvGraphicFramePr>
        <p:xfrm>
          <a:off x="1782411" y="1452793"/>
          <a:ext cx="6605156" cy="39654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p:cNvGraphicFramePr>
            <a:graphicFrameLocks/>
          </p:cNvGraphicFramePr>
          <p:nvPr>
            <p:extLst>
              <p:ext uri="{D42A27DB-BD31-4B8C-83A1-F6EECF244321}">
                <p14:modId xmlns:p14="http://schemas.microsoft.com/office/powerpoint/2010/main" val="3843526228"/>
              </p:ext>
            </p:extLst>
          </p:nvPr>
        </p:nvGraphicFramePr>
        <p:xfrm>
          <a:off x="1570949" y="1437896"/>
          <a:ext cx="6807512" cy="41035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418224873"/>
              </p:ext>
            </p:extLst>
          </p:nvPr>
        </p:nvGraphicFramePr>
        <p:xfrm>
          <a:off x="1746316" y="1609625"/>
          <a:ext cx="6677346" cy="38899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69881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131871487"/>
              </p:ext>
            </p:extLst>
          </p:nvPr>
        </p:nvGraphicFramePr>
        <p:xfrm>
          <a:off x="1362831" y="1327283"/>
          <a:ext cx="7233284" cy="4131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3139321"/>
          </a:xfrm>
          <a:prstGeom prst="rect">
            <a:avLst/>
          </a:prstGeom>
          <a:noFill/>
        </p:spPr>
        <p:txBody>
          <a:bodyPr wrap="square" rtlCol="0">
            <a:spAutoFit/>
          </a:bodyPr>
          <a:lstStyle/>
          <a:p>
            <a:pPr algn="just"/>
            <a:r>
              <a:rPr lang="es-MX" dirty="0"/>
              <a:t>Con respecto al rubro de </a:t>
            </a:r>
            <a:r>
              <a:rPr lang="es-MX" b="1" dirty="0"/>
              <a:t>“Relación con Mandos Medios y Superiores” </a:t>
            </a:r>
            <a:r>
              <a:rPr lang="es-MX" dirty="0"/>
              <a:t>se manifiesta que funcionan bien las </a:t>
            </a:r>
            <a:r>
              <a:rPr lang="es-MX" b="1" dirty="0"/>
              <a:t>líneas de autoridad </a:t>
            </a:r>
            <a:r>
              <a:rPr lang="es-MX" dirty="0"/>
              <a:t>durante el desempeño del trabajo, generalmente se reciben las </a:t>
            </a:r>
            <a:r>
              <a:rPr lang="es-MX" b="1" dirty="0"/>
              <a:t>instrucciones</a:t>
            </a:r>
            <a:r>
              <a:rPr lang="es-MX" dirty="0"/>
              <a:t> de trabajo en tiempo y forma, también se denota que los responsables de área distribuyen las </a:t>
            </a:r>
            <a:r>
              <a:rPr lang="es-MX" b="1" dirty="0"/>
              <a:t>actividades de manera equilibrada</a:t>
            </a:r>
            <a:r>
              <a:rPr lang="es-MX" dirty="0"/>
              <a:t>, se expresa que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además se tiene que en algunas ocasiones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5" name="Gráfico 24"/>
          <p:cNvGraphicFramePr>
            <a:graphicFrameLocks/>
          </p:cNvGraphicFramePr>
          <p:nvPr>
            <p:extLst>
              <p:ext uri="{D42A27DB-BD31-4B8C-83A1-F6EECF244321}">
                <p14:modId xmlns:p14="http://schemas.microsoft.com/office/powerpoint/2010/main" val="782485097"/>
              </p:ext>
            </p:extLst>
          </p:nvPr>
        </p:nvGraphicFramePr>
        <p:xfrm>
          <a:off x="1623128" y="1391530"/>
          <a:ext cx="6923722" cy="40749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p:cNvGraphicFramePr>
            <a:graphicFrameLocks/>
          </p:cNvGraphicFramePr>
          <p:nvPr>
            <p:extLst>
              <p:ext uri="{D42A27DB-BD31-4B8C-83A1-F6EECF244321}">
                <p14:modId xmlns:p14="http://schemas.microsoft.com/office/powerpoint/2010/main" val="3407552814"/>
              </p:ext>
            </p:extLst>
          </p:nvPr>
        </p:nvGraphicFramePr>
        <p:xfrm>
          <a:off x="1625961" y="1400492"/>
          <a:ext cx="6493891" cy="40701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p:cNvGraphicFramePr>
            <a:graphicFrameLocks/>
          </p:cNvGraphicFramePr>
          <p:nvPr>
            <p:extLst>
              <p:ext uri="{D42A27DB-BD31-4B8C-83A1-F6EECF244321}">
                <p14:modId xmlns:p14="http://schemas.microsoft.com/office/powerpoint/2010/main" val="440403366"/>
              </p:ext>
            </p:extLst>
          </p:nvPr>
        </p:nvGraphicFramePr>
        <p:xfrm>
          <a:off x="1603499" y="1461899"/>
          <a:ext cx="6548561" cy="40892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5" name="Gráfico 24"/>
          <p:cNvGraphicFramePr>
            <a:graphicFrameLocks/>
          </p:cNvGraphicFramePr>
          <p:nvPr>
            <p:extLst>
              <p:ext uri="{D42A27DB-BD31-4B8C-83A1-F6EECF244321}">
                <p14:modId xmlns:p14="http://schemas.microsoft.com/office/powerpoint/2010/main" val="3622978986"/>
              </p:ext>
            </p:extLst>
          </p:nvPr>
        </p:nvGraphicFramePr>
        <p:xfrm>
          <a:off x="1795180" y="1395127"/>
          <a:ext cx="6579617" cy="399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p:cNvGraphicFramePr>
            <a:graphicFrameLocks/>
          </p:cNvGraphicFramePr>
          <p:nvPr>
            <p:extLst>
              <p:ext uri="{D42A27DB-BD31-4B8C-83A1-F6EECF244321}">
                <p14:modId xmlns:p14="http://schemas.microsoft.com/office/powerpoint/2010/main" val="888724745"/>
              </p:ext>
            </p:extLst>
          </p:nvPr>
        </p:nvGraphicFramePr>
        <p:xfrm>
          <a:off x="1677420" y="1350764"/>
          <a:ext cx="6815138" cy="40844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p:cNvGraphicFramePr>
            <a:graphicFrameLocks/>
          </p:cNvGraphicFramePr>
          <p:nvPr>
            <p:extLst>
              <p:ext uri="{D42A27DB-BD31-4B8C-83A1-F6EECF244321}">
                <p14:modId xmlns:p14="http://schemas.microsoft.com/office/powerpoint/2010/main" val="3366356353"/>
              </p:ext>
            </p:extLst>
          </p:nvPr>
        </p:nvGraphicFramePr>
        <p:xfrm>
          <a:off x="1500024" y="1282312"/>
          <a:ext cx="6746304" cy="40814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p:cNvGraphicFramePr>
            <a:graphicFrameLocks/>
          </p:cNvGraphicFramePr>
          <p:nvPr>
            <p:extLst>
              <p:ext uri="{D42A27DB-BD31-4B8C-83A1-F6EECF244321}">
                <p14:modId xmlns:p14="http://schemas.microsoft.com/office/powerpoint/2010/main" val="3926473138"/>
              </p:ext>
            </p:extLst>
          </p:nvPr>
        </p:nvGraphicFramePr>
        <p:xfrm>
          <a:off x="1504628" y="1462372"/>
          <a:ext cx="6746304" cy="3933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336356754"/>
              </p:ext>
            </p:extLst>
          </p:nvPr>
        </p:nvGraphicFramePr>
        <p:xfrm>
          <a:off x="773407" y="3500227"/>
          <a:ext cx="4445886"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3203553721"/>
              </p:ext>
            </p:extLst>
          </p:nvPr>
        </p:nvGraphicFramePr>
        <p:xfrm>
          <a:off x="4880891" y="3500227"/>
          <a:ext cx="3643064" cy="265992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66005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5" name="Gráfico 24"/>
          <p:cNvGraphicFramePr>
            <a:graphicFrameLocks/>
          </p:cNvGraphicFramePr>
          <p:nvPr>
            <p:extLst>
              <p:ext uri="{D42A27DB-BD31-4B8C-83A1-F6EECF244321}">
                <p14:modId xmlns:p14="http://schemas.microsoft.com/office/powerpoint/2010/main" val="3581482340"/>
              </p:ext>
            </p:extLst>
          </p:nvPr>
        </p:nvGraphicFramePr>
        <p:xfrm>
          <a:off x="1474188" y="1260160"/>
          <a:ext cx="7221601" cy="42549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p:cNvGraphicFramePr>
            <a:graphicFrameLocks/>
          </p:cNvGraphicFramePr>
          <p:nvPr>
            <p:extLst>
              <p:ext uri="{D42A27DB-BD31-4B8C-83A1-F6EECF244321}">
                <p14:modId xmlns:p14="http://schemas.microsoft.com/office/powerpoint/2010/main" val="2275324559"/>
              </p:ext>
            </p:extLst>
          </p:nvPr>
        </p:nvGraphicFramePr>
        <p:xfrm>
          <a:off x="1662109" y="1414989"/>
          <a:ext cx="6627242" cy="40904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afirma que realiza las </a:t>
            </a:r>
            <a:r>
              <a:rPr lang="es-MX" b="1" dirty="0"/>
              <a:t>actividades asignadas con agrado</a:t>
            </a:r>
            <a:r>
              <a:rPr lang="es-MX" dirty="0"/>
              <a:t>, pese a que 44% de los que contestaron la encuesta están considerando un posible </a:t>
            </a:r>
            <a:r>
              <a:rPr lang="es-MX" b="1" dirty="0"/>
              <a:t>cambio de área </a:t>
            </a:r>
            <a:r>
              <a:rPr lang="es-MX" dirty="0"/>
              <a:t>para que su situación laboral pueda se mejorar, en general se considera que su desempeño laboral les permite adquirir nuevas habilidades para su </a:t>
            </a:r>
            <a:r>
              <a:rPr lang="es-MX" b="1" dirty="0"/>
              <a:t>desarrollo integral</a:t>
            </a:r>
            <a:r>
              <a:rPr lang="es-MX" dirty="0"/>
              <a:t>, también se expresa que la </a:t>
            </a:r>
            <a:r>
              <a:rPr lang="es-MX" b="1" dirty="0"/>
              <a:t>carga de trabajo de su jornada laboral</a:t>
            </a:r>
            <a:r>
              <a:rPr lang="es-MX" dirty="0"/>
              <a:t> asignada es la adecuada, se tiene un valor alto sobre que el </a:t>
            </a:r>
            <a:r>
              <a:rPr lang="es-MX" b="1" dirty="0"/>
              <a:t>puesto de trabajo va de acuerdo con su preparación académica</a:t>
            </a:r>
            <a:r>
              <a:rPr lang="es-MX" dirty="0"/>
              <a:t>, se manifiesta que en un gran porcentaje los trabajadores se encuentran </a:t>
            </a:r>
            <a:r>
              <a:rPr lang="es-MX" b="1" dirty="0"/>
              <a:t>capacitados para realizar sus funciones laborales</a:t>
            </a:r>
            <a:r>
              <a:rPr lang="es-MX" dirty="0"/>
              <a:t>, que 38%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13% no ha sido convocado, en un porcentaje medio se dice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p:cNvGraphicFramePr>
            <a:graphicFrameLocks/>
          </p:cNvGraphicFramePr>
          <p:nvPr>
            <p:extLst>
              <p:ext uri="{D42A27DB-BD31-4B8C-83A1-F6EECF244321}">
                <p14:modId xmlns:p14="http://schemas.microsoft.com/office/powerpoint/2010/main" val="3783723455"/>
              </p:ext>
            </p:extLst>
          </p:nvPr>
        </p:nvGraphicFramePr>
        <p:xfrm>
          <a:off x="1679531" y="1436489"/>
          <a:ext cx="6590347" cy="39130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p:cNvGraphicFramePr>
            <a:graphicFrameLocks/>
          </p:cNvGraphicFramePr>
          <p:nvPr>
            <p:extLst>
              <p:ext uri="{D42A27DB-BD31-4B8C-83A1-F6EECF244321}">
                <p14:modId xmlns:p14="http://schemas.microsoft.com/office/powerpoint/2010/main" val="2468669898"/>
              </p:ext>
            </p:extLst>
          </p:nvPr>
        </p:nvGraphicFramePr>
        <p:xfrm>
          <a:off x="1655342" y="1327557"/>
          <a:ext cx="6894789" cy="41067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p:cNvGraphicFramePr>
            <a:graphicFrameLocks/>
          </p:cNvGraphicFramePr>
          <p:nvPr>
            <p:extLst>
              <p:ext uri="{D42A27DB-BD31-4B8C-83A1-F6EECF244321}">
                <p14:modId xmlns:p14="http://schemas.microsoft.com/office/powerpoint/2010/main" val="1681317591"/>
              </p:ext>
            </p:extLst>
          </p:nvPr>
        </p:nvGraphicFramePr>
        <p:xfrm>
          <a:off x="1590512" y="1431726"/>
          <a:ext cx="6565329" cy="39225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p:cNvGraphicFramePr>
            <a:graphicFrameLocks/>
          </p:cNvGraphicFramePr>
          <p:nvPr>
            <p:extLst>
              <p:ext uri="{D42A27DB-BD31-4B8C-83A1-F6EECF244321}">
                <p14:modId xmlns:p14="http://schemas.microsoft.com/office/powerpoint/2010/main" val="225251171"/>
              </p:ext>
            </p:extLst>
          </p:nvPr>
        </p:nvGraphicFramePr>
        <p:xfrm>
          <a:off x="1707551" y="1503449"/>
          <a:ext cx="6754876" cy="38511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3394402618"/>
              </p:ext>
            </p:extLst>
          </p:nvPr>
        </p:nvGraphicFramePr>
        <p:xfrm>
          <a:off x="1719772" y="1489333"/>
          <a:ext cx="6812668" cy="39177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3019710310"/>
              </p:ext>
            </p:extLst>
          </p:nvPr>
        </p:nvGraphicFramePr>
        <p:xfrm>
          <a:off x="1727600" y="1489333"/>
          <a:ext cx="6581775" cy="39177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4"/>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1419522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3287415962"/>
              </p:ext>
            </p:extLst>
          </p:nvPr>
        </p:nvGraphicFramePr>
        <p:xfrm>
          <a:off x="1806029" y="1464959"/>
          <a:ext cx="6620196" cy="3943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325376400"/>
              </p:ext>
            </p:extLst>
          </p:nvPr>
        </p:nvGraphicFramePr>
        <p:xfrm>
          <a:off x="1698341" y="1426964"/>
          <a:ext cx="6552728" cy="39320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356877760"/>
              </p:ext>
            </p:extLst>
          </p:nvPr>
        </p:nvGraphicFramePr>
        <p:xfrm>
          <a:off x="1578852" y="1447479"/>
          <a:ext cx="6879271" cy="39766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p:cNvGraphicFramePr>
            <a:graphicFrameLocks/>
          </p:cNvGraphicFramePr>
          <p:nvPr>
            <p:extLst>
              <p:ext uri="{D42A27DB-BD31-4B8C-83A1-F6EECF244321}">
                <p14:modId xmlns:p14="http://schemas.microsoft.com/office/powerpoint/2010/main" val="1096821980"/>
              </p:ext>
            </p:extLst>
          </p:nvPr>
        </p:nvGraphicFramePr>
        <p:xfrm>
          <a:off x="1599208" y="1438275"/>
          <a:ext cx="6989192" cy="39094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186309"/>
          </a:xfrm>
          <a:prstGeom prst="rect">
            <a:avLst/>
          </a:prstGeom>
          <a:noFill/>
        </p:spPr>
        <p:txBody>
          <a:bodyPr wrap="square" rtlCol="0">
            <a:spAutoFit/>
          </a:bodyPr>
          <a:lstStyle/>
          <a:p>
            <a:pPr algn="just"/>
            <a:r>
              <a:rPr lang="es-MX" dirty="0"/>
              <a:t>Por último, en el rubro correspondiente a </a:t>
            </a:r>
            <a:r>
              <a:rPr lang="es-MX" b="1" dirty="0"/>
              <a:t>“Medio Ambiente” </a:t>
            </a:r>
            <a:r>
              <a:rPr lang="es-MX" dirty="0"/>
              <a:t>se tienen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94%</a:t>
            </a:r>
          </a:p>
          <a:p>
            <a:pPr marL="742950" lvl="1" indent="-285750" algn="just">
              <a:buFont typeface="Arial" panose="020B0604020202020204" pitchFamily="34" charset="0"/>
              <a:buChar char="•"/>
            </a:pPr>
            <a:r>
              <a:rPr lang="es-MX" b="1" dirty="0"/>
              <a:t>Olores desagradables </a:t>
            </a:r>
            <a:r>
              <a:rPr lang="es-MX" dirty="0"/>
              <a:t>en un </a:t>
            </a:r>
            <a:r>
              <a:rPr lang="es-MX" b="1" dirty="0"/>
              <a:t>100%</a:t>
            </a:r>
          </a:p>
          <a:p>
            <a:pPr marL="742950" lvl="1" indent="-285750" algn="just">
              <a:buFont typeface="Arial" panose="020B0604020202020204" pitchFamily="34" charset="0"/>
              <a:buChar char="•"/>
            </a:pPr>
            <a:r>
              <a:rPr lang="es-MX" b="1" dirty="0"/>
              <a:t>Plagas</a:t>
            </a:r>
            <a:r>
              <a:rPr lang="es-MX" dirty="0"/>
              <a:t> en un </a:t>
            </a:r>
            <a:r>
              <a:rPr lang="es-MX" b="1" dirty="0"/>
              <a:t>75%</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69%</a:t>
            </a:r>
          </a:p>
          <a:p>
            <a:pPr marL="742950" lvl="1" indent="-285750" algn="just">
              <a:buFont typeface="Arial" panose="020B0604020202020204" pitchFamily="34" charset="0"/>
              <a:buChar char="•"/>
            </a:pPr>
            <a:r>
              <a:rPr lang="es-MX" b="1" dirty="0"/>
              <a:t>Insumos</a:t>
            </a:r>
            <a:r>
              <a:rPr lang="es-MX" dirty="0"/>
              <a:t> en un </a:t>
            </a:r>
            <a:r>
              <a:rPr lang="es-MX" b="1" dirty="0"/>
              <a:t>75%</a:t>
            </a:r>
          </a:p>
          <a:p>
            <a:pPr marL="742950" lvl="1" indent="-285750" algn="just">
              <a:buFont typeface="Arial" panose="020B0604020202020204" pitchFamily="34" charset="0"/>
              <a:buChar char="•"/>
            </a:pPr>
            <a:r>
              <a:rPr lang="es-MX" b="1" dirty="0"/>
              <a:t>Energía eléctrica </a:t>
            </a:r>
            <a:r>
              <a:rPr lang="es-MX" dirty="0"/>
              <a:t>en un </a:t>
            </a:r>
            <a:r>
              <a:rPr lang="es-MX" b="1" dirty="0"/>
              <a:t>81%</a:t>
            </a:r>
          </a:p>
          <a:p>
            <a:pPr marL="742950" lvl="1" indent="-285750" algn="just">
              <a:buFont typeface="Arial" panose="020B0604020202020204" pitchFamily="34" charset="0"/>
              <a:buChar char="•"/>
            </a:pPr>
            <a:r>
              <a:rPr lang="es-MX" b="1" dirty="0"/>
              <a:t>Desechos</a:t>
            </a:r>
            <a:r>
              <a:rPr lang="es-MX" dirty="0"/>
              <a:t> en un </a:t>
            </a:r>
            <a:r>
              <a:rPr lang="es-MX" b="1" dirty="0"/>
              <a:t>69%</a:t>
            </a:r>
          </a:p>
          <a:p>
            <a:pPr marL="742950" lvl="1" indent="-285750" algn="just">
              <a:buFont typeface="Arial" panose="020B0604020202020204" pitchFamily="34" charset="0"/>
              <a:buChar char="•"/>
            </a:pPr>
            <a:r>
              <a:rPr lang="es-MX" b="1" dirty="0"/>
              <a:t>Áreas verdes </a:t>
            </a:r>
            <a:r>
              <a:rPr lang="es-MX" dirty="0"/>
              <a:t>en un </a:t>
            </a:r>
            <a:r>
              <a:rPr lang="es-MX" b="1" dirty="0"/>
              <a:t>81%</a:t>
            </a:r>
          </a:p>
          <a:p>
            <a:pPr marL="285750" indent="-285750" algn="just">
              <a:buFont typeface="Arial" panose="020B0604020202020204" pitchFamily="34" charset="0"/>
              <a:buChar char="•"/>
            </a:pPr>
            <a:endParaRPr lang="es-MX" b="1" dirty="0"/>
          </a:p>
          <a:p>
            <a:pPr algn="just"/>
            <a:r>
              <a:rPr lang="es-MX" dirty="0"/>
              <a:t>Con respecto a los cursos de capacitación en </a:t>
            </a:r>
            <a:r>
              <a:rPr lang="es-MX" b="1" dirty="0"/>
              <a:t>materia de medio ambiente </a:t>
            </a:r>
            <a:r>
              <a:rPr lang="es-MX" dirty="0"/>
              <a:t>se percibe interés por parte de los encuestados</a:t>
            </a:r>
            <a:r>
              <a:rPr lang="es-MX" b="1" dirty="0"/>
              <a:t>.</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4"/>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0858372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6750</TotalTime>
  <Words>4369</Words>
  <Application>Microsoft Office PowerPoint</Application>
  <PresentationFormat>Presentación en pantalla (4:3)</PresentationFormat>
  <Paragraphs>688</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635</cp:revision>
  <dcterms:created xsi:type="dcterms:W3CDTF">2019-02-18T18:05:13Z</dcterms:created>
  <dcterms:modified xsi:type="dcterms:W3CDTF">2021-10-22T18:14:54Z</dcterms:modified>
</cp:coreProperties>
</file>