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5.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4.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5.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6.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8.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9.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0.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5.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0.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1.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2.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3.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6"/>
  </p:notesMasterIdLst>
  <p:handoutMasterIdLst>
    <p:handoutMasterId r:id="rId87"/>
  </p:handoutMasterIdLst>
  <p:sldIdLst>
    <p:sldId id="262" r:id="rId2"/>
    <p:sldId id="424" r:id="rId3"/>
    <p:sldId id="412" r:id="rId4"/>
    <p:sldId id="413" r:id="rId5"/>
    <p:sldId id="414" r:id="rId6"/>
    <p:sldId id="416" r:id="rId7"/>
    <p:sldId id="423" r:id="rId8"/>
    <p:sldId id="417" r:id="rId9"/>
    <p:sldId id="418" r:id="rId10"/>
    <p:sldId id="419" r:id="rId11"/>
    <p:sldId id="420" r:id="rId12"/>
    <p:sldId id="421" r:id="rId13"/>
    <p:sldId id="422" r:id="rId14"/>
    <p:sldId id="321" r:id="rId15"/>
    <p:sldId id="336" r:id="rId16"/>
    <p:sldId id="337" r:id="rId17"/>
    <p:sldId id="338" r:id="rId18"/>
    <p:sldId id="340" r:id="rId19"/>
    <p:sldId id="339" r:id="rId20"/>
    <p:sldId id="398" r:id="rId21"/>
    <p:sldId id="341" r:id="rId22"/>
    <p:sldId id="342" r:id="rId23"/>
    <p:sldId id="343" r:id="rId24"/>
    <p:sldId id="344" r:id="rId25"/>
    <p:sldId id="345" r:id="rId26"/>
    <p:sldId id="346" r:id="rId27"/>
    <p:sldId id="347" r:id="rId28"/>
    <p:sldId id="349" r:id="rId29"/>
    <p:sldId id="350" r:id="rId30"/>
    <p:sldId id="351" r:id="rId31"/>
    <p:sldId id="348" r:id="rId32"/>
    <p:sldId id="399" r:id="rId33"/>
    <p:sldId id="352" r:id="rId34"/>
    <p:sldId id="353" r:id="rId35"/>
    <p:sldId id="354" r:id="rId36"/>
    <p:sldId id="355" r:id="rId37"/>
    <p:sldId id="356" r:id="rId38"/>
    <p:sldId id="357" r:id="rId39"/>
    <p:sldId id="358" r:id="rId40"/>
    <p:sldId id="359" r:id="rId41"/>
    <p:sldId id="360" r:id="rId42"/>
    <p:sldId id="410" r:id="rId43"/>
    <p:sldId id="411" r:id="rId44"/>
    <p:sldId id="400" r:id="rId45"/>
    <p:sldId id="361" r:id="rId46"/>
    <p:sldId id="362" r:id="rId47"/>
    <p:sldId id="363" r:id="rId48"/>
    <p:sldId id="364" r:id="rId49"/>
    <p:sldId id="365" r:id="rId50"/>
    <p:sldId id="366" r:id="rId51"/>
    <p:sldId id="367" r:id="rId52"/>
    <p:sldId id="368" r:id="rId53"/>
    <p:sldId id="401" r:id="rId54"/>
    <p:sldId id="369" r:id="rId55"/>
    <p:sldId id="370" r:id="rId56"/>
    <p:sldId id="371" r:id="rId57"/>
    <p:sldId id="372" r:id="rId58"/>
    <p:sldId id="373" r:id="rId59"/>
    <p:sldId id="374" r:id="rId60"/>
    <p:sldId id="397" r:id="rId61"/>
    <p:sldId id="382" r:id="rId62"/>
    <p:sldId id="402" r:id="rId63"/>
    <p:sldId id="375" r:id="rId64"/>
    <p:sldId id="376" r:id="rId65"/>
    <p:sldId id="377" r:id="rId66"/>
    <p:sldId id="378" r:id="rId67"/>
    <p:sldId id="379" r:id="rId68"/>
    <p:sldId id="380" r:id="rId69"/>
    <p:sldId id="384" r:id="rId70"/>
    <p:sldId id="381" r:id="rId71"/>
    <p:sldId id="383" r:id="rId72"/>
    <p:sldId id="385" r:id="rId73"/>
    <p:sldId id="403" r:id="rId74"/>
    <p:sldId id="386" r:id="rId75"/>
    <p:sldId id="389" r:id="rId76"/>
    <p:sldId id="388" r:id="rId77"/>
    <p:sldId id="387" r:id="rId78"/>
    <p:sldId id="390" r:id="rId79"/>
    <p:sldId id="391" r:id="rId80"/>
    <p:sldId id="393" r:id="rId81"/>
    <p:sldId id="392" r:id="rId82"/>
    <p:sldId id="395" r:id="rId83"/>
    <p:sldId id="396" r:id="rId84"/>
    <p:sldId id="409"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29" autoAdjust="0"/>
  </p:normalViewPr>
  <p:slideViewPr>
    <p:cSldViewPr>
      <p:cViewPr varScale="1">
        <p:scale>
          <a:sx n="67" d="100"/>
          <a:sy n="67" d="100"/>
        </p:scale>
        <p:origin x="7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arco\Documents\IBM\Bloque%202\Excel\Marco_13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003356745584482E-3"/>
                  <c:y val="0.110040305201552"/>
                </c:manualLayout>
              </c:layout>
              <c:tx>
                <c:rich>
                  <a:bodyPr/>
                  <a:lstStyle/>
                  <a:p>
                    <a:fld id="{02F42E8D-A084-4F82-8720-D244D1E2AB3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EE-4B79-81BC-57B058F4ACD4}"/>
                </c:ext>
              </c:extLst>
            </c:dLbl>
            <c:dLbl>
              <c:idx val="1"/>
              <c:layout>
                <c:manualLayout>
                  <c:x val="0"/>
                  <c:y val="0.10689629648150765"/>
                </c:manualLayout>
              </c:layout>
              <c:tx>
                <c:rich>
                  <a:bodyPr/>
                  <a:lstStyle/>
                  <a:p>
                    <a:fld id="{29FAD459-BE19-45A9-83E6-78D7045F342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FEE-4B79-81BC-57B058F4ACD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IDENTIDAD!$B$31:$B$32</c:f>
              <c:strCache>
                <c:ptCount val="2"/>
                <c:pt idx="0">
                  <c:v>SI LO CONOCE</c:v>
                </c:pt>
                <c:pt idx="1">
                  <c:v>NO LO CONOCE</c:v>
                </c:pt>
              </c:strCache>
            </c:strRef>
          </c:cat>
          <c:val>
            <c:numRef>
              <c:f>IDENTIDAD!$E$31:$E$32</c:f>
              <c:numCache>
                <c:formatCode>0</c:formatCode>
                <c:ptCount val="2"/>
                <c:pt idx="0">
                  <c:v>68</c:v>
                </c:pt>
                <c:pt idx="1">
                  <c:v>32</c:v>
                </c:pt>
              </c:numCache>
            </c:numRef>
          </c:val>
          <c:extLst>
            <c:ext xmlns:c16="http://schemas.microsoft.com/office/drawing/2014/chart" uri="{C3380CC4-5D6E-409C-BE32-E72D297353CC}">
              <c16:uniqueId val="{00000001-05D6-4E9B-932F-8FE0C83FB7B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007370953176065E-3"/>
                  <c:y val="9.455714879516014E-2"/>
                </c:manualLayout>
              </c:layout>
              <c:tx>
                <c:rich>
                  <a:bodyPr/>
                  <a:lstStyle/>
                  <a:p>
                    <a:fld id="{7C986088-EC95-422E-832A-D45AE209EA0D}"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F2-4F50-84F6-8D1475ED3348}"/>
                </c:ext>
              </c:extLst>
            </c:dLbl>
            <c:dLbl>
              <c:idx val="1"/>
              <c:layout>
                <c:manualLayout>
                  <c:x val="-2.9346507734127605E-17"/>
                  <c:y val="0.10759951414621673"/>
                </c:manualLayout>
              </c:layout>
              <c:tx>
                <c:rich>
                  <a:bodyPr/>
                  <a:lstStyle/>
                  <a:p>
                    <a:fld id="{58EA2010-0DBF-4EB4-B202-66FD7FA333BD}" type="VALUE">
                      <a:rPr lang="en-US" smtClean="0"/>
                      <a:pPr/>
                      <a:t>[VALOR]</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5F2-4F50-84F6-8D1475ED3348}"/>
                </c:ext>
              </c:extLst>
            </c:dLbl>
            <c:dLbl>
              <c:idx val="2"/>
              <c:layout>
                <c:manualLayout>
                  <c:x val="-1.600737095317592E-3"/>
                  <c:y val="9.7817740132924297E-2"/>
                </c:manualLayout>
              </c:layout>
              <c:tx>
                <c:rich>
                  <a:bodyPr/>
                  <a:lstStyle/>
                  <a:p>
                    <a:fld id="{666896A2-F75E-4A8A-A74B-A1A38ECD073E}"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F2-4F50-84F6-8D1475ED3348}"/>
                </c:ext>
              </c:extLst>
            </c:dLbl>
            <c:dLbl>
              <c:idx val="3"/>
              <c:layout>
                <c:manualLayout>
                  <c:x val="1.600737095317592E-3"/>
                  <c:y val="9.7817740132924269E-2"/>
                </c:manualLayout>
              </c:layout>
              <c:tx>
                <c:rich>
                  <a:bodyPr/>
                  <a:lstStyle/>
                  <a:p>
                    <a:fld id="{5E28AA5B-026A-4CE9-9784-47950E0D3C92}"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5F2-4F50-84F6-8D1475ED3348}"/>
                </c:ext>
              </c:extLst>
            </c:dLbl>
            <c:dLbl>
              <c:idx val="4"/>
              <c:layout>
                <c:manualLayout>
                  <c:x val="-3.201474190635184E-3"/>
                  <c:y val="9.4557148795160154E-2"/>
                </c:manualLayout>
              </c:layout>
              <c:tx>
                <c:rich>
                  <a:bodyPr/>
                  <a:lstStyle/>
                  <a:p>
                    <a:fld id="{AA2CBB19-2984-481F-A130-764D8063160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5F2-4F50-84F6-8D1475ED3348}"/>
                </c:ext>
              </c:extLst>
            </c:dLbl>
            <c:dLbl>
              <c:idx val="5"/>
              <c:layout>
                <c:manualLayout>
                  <c:x val="0"/>
                  <c:y val="9.4557148795160154E-2"/>
                </c:manualLayout>
              </c:layout>
              <c:tx>
                <c:rich>
                  <a:bodyPr/>
                  <a:lstStyle/>
                  <a:p>
                    <a:fld id="{097C33C4-3810-4B37-9FFC-603B66D802E7}"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5F2-4F50-84F6-8D1475ED3348}"/>
                </c:ext>
              </c:extLst>
            </c:dLbl>
            <c:dLbl>
              <c:idx val="6"/>
              <c:layout>
                <c:manualLayout>
                  <c:x val="0"/>
                  <c:y val="9.129655745739601E-2"/>
                </c:manualLayout>
              </c:layout>
              <c:tx>
                <c:rich>
                  <a:bodyPr/>
                  <a:lstStyle/>
                  <a:p>
                    <a:fld id="{18BC7102-7BB6-40F8-91F2-EB0CE94CB10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5F2-4F50-84F6-8D1475ED3348}"/>
                </c:ext>
              </c:extLst>
            </c:dLbl>
            <c:dLbl>
              <c:idx val="7"/>
              <c:layout>
                <c:manualLayout>
                  <c:x val="-1.600737095317592E-3"/>
                  <c:y val="8.8035966119631867E-2"/>
                </c:manualLayout>
              </c:layout>
              <c:tx>
                <c:rich>
                  <a:bodyPr/>
                  <a:lstStyle/>
                  <a:p>
                    <a:fld id="{36E486DD-393F-4B3B-B68E-AF5343E6B4B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5F2-4F50-84F6-8D1475ED33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IDENTIDAD!$I$51:$I$58</c:f>
              <c:strCache>
                <c:ptCount val="8"/>
                <c:pt idx="0">
                  <c:v>RESPONSABILIDAD</c:v>
                </c:pt>
                <c:pt idx="1">
                  <c:v>TRANSPARENCIA Y RENDICIÓN DE CUENTAS</c:v>
                </c:pt>
                <c:pt idx="2">
                  <c:v>EQUIDAD</c:v>
                </c:pt>
                <c:pt idx="3">
                  <c:v>LEALTAD Y COMPROMISO</c:v>
                </c:pt>
                <c:pt idx="4">
                  <c:v>JUSTICIA</c:v>
                </c:pt>
                <c:pt idx="5">
                  <c:v>CONCIENCIA ECOLÓGICA</c:v>
                </c:pt>
                <c:pt idx="6">
                  <c:v>TOLERANCIA</c:v>
                </c:pt>
                <c:pt idx="7">
                  <c:v>PROFESIONALISMO E INTEGRIDAD</c:v>
                </c:pt>
              </c:strCache>
            </c:strRef>
          </c:cat>
          <c:val>
            <c:numRef>
              <c:f>IDENTIDAD!$K$51:$K$58</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0-F5F2-4F50-84F6-8D1475ED334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87890257571227E-17"/>
                  <c:y val="8.0095785050274537E-2"/>
                </c:manualLayout>
              </c:layout>
              <c:tx>
                <c:rich>
                  <a:bodyPr/>
                  <a:lstStyle/>
                  <a:p>
                    <a:fld id="{2FFAA33E-2723-48B8-8FF5-CDC77518851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03-4041-8A60-88B8E37A5D91}"/>
                </c:ext>
              </c:extLst>
            </c:dLbl>
            <c:dLbl>
              <c:idx val="1"/>
              <c:layout>
                <c:manualLayout>
                  <c:x val="-1.8859734511369472E-3"/>
                  <c:y val="0.10166003487150224"/>
                </c:manualLayout>
              </c:layout>
              <c:tx>
                <c:rich>
                  <a:bodyPr/>
                  <a:lstStyle/>
                  <a:p>
                    <a:fld id="{3D983B4C-F9CF-4AED-9301-E5B60B2D85F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B03-4041-8A60-88B8E37A5D91}"/>
                </c:ext>
              </c:extLst>
            </c:dLbl>
            <c:dLbl>
              <c:idx val="2"/>
              <c:layout>
                <c:manualLayout>
                  <c:x val="0"/>
                  <c:y val="9.2418213519547432E-2"/>
                </c:manualLayout>
              </c:layout>
              <c:tx>
                <c:rich>
                  <a:bodyPr/>
                  <a:lstStyle/>
                  <a:p>
                    <a:fld id="{0282277D-BB9A-4E31-A77D-CD7FB9E641E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03-4041-8A60-88B8E37A5D91}"/>
                </c:ext>
              </c:extLst>
            </c:dLbl>
            <c:dLbl>
              <c:idx val="3"/>
              <c:tx>
                <c:rich>
                  <a:bodyPr/>
                  <a:lstStyle/>
                  <a:p>
                    <a:fld id="{72E97153-938F-452A-9621-24DFA2B5E1F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03-4041-8A60-88B8E37A5D9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SEGURIDAD!$B$3:$B$6</c:f>
              <c:strCache>
                <c:ptCount val="4"/>
                <c:pt idx="0">
                  <c:v>EXCELENTE</c:v>
                </c:pt>
                <c:pt idx="1">
                  <c:v>BUENA</c:v>
                </c:pt>
                <c:pt idx="2">
                  <c:v>REGULAR</c:v>
                </c:pt>
                <c:pt idx="3">
                  <c:v>MALA</c:v>
                </c:pt>
              </c:strCache>
            </c:strRef>
          </c:cat>
          <c:val>
            <c:numRef>
              <c:f>SEGURIDAD!$E$3:$E$6</c:f>
              <c:numCache>
                <c:formatCode>0</c:formatCode>
                <c:ptCount val="4"/>
                <c:pt idx="0">
                  <c:v>35</c:v>
                </c:pt>
                <c:pt idx="1">
                  <c:v>54</c:v>
                </c:pt>
                <c:pt idx="2">
                  <c:v>10</c:v>
                </c:pt>
                <c:pt idx="3">
                  <c:v>1</c:v>
                </c:pt>
              </c:numCache>
            </c:numRef>
          </c:val>
          <c:extLst>
            <c:ext xmlns:c16="http://schemas.microsoft.com/office/drawing/2014/chart" uri="{C3380CC4-5D6E-409C-BE32-E72D297353CC}">
              <c16:uniqueId val="{00000000-3104-466B-BADA-A97C680910B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235208124952089E-3"/>
                  <c:y val="8.6657435554015408E-2"/>
                </c:manualLayout>
              </c:layout>
              <c:tx>
                <c:rich>
                  <a:bodyPr/>
                  <a:lstStyle/>
                  <a:p>
                    <a:fld id="{44E7D1AE-A713-473C-91D9-9502C8CAE21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3A-4421-9378-4F5DE8E692D8}"/>
                </c:ext>
              </c:extLst>
            </c:dLbl>
            <c:dLbl>
              <c:idx val="1"/>
              <c:layout>
                <c:manualLayout>
                  <c:x val="0"/>
                  <c:y val="9.2847252379302234E-2"/>
                </c:manualLayout>
              </c:layout>
              <c:tx>
                <c:rich>
                  <a:bodyPr/>
                  <a:lstStyle/>
                  <a:p>
                    <a:fld id="{13846561-260D-4DB4-992B-A7E823385C8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3A-4421-9378-4F5DE8E692D8}"/>
                </c:ext>
              </c:extLst>
            </c:dLbl>
            <c:dLbl>
              <c:idx val="2"/>
              <c:layout>
                <c:manualLayout>
                  <c:x val="0"/>
                  <c:y val="9.2847252379302234E-2"/>
                </c:manualLayout>
              </c:layout>
              <c:tx>
                <c:rich>
                  <a:bodyPr/>
                  <a:lstStyle/>
                  <a:p>
                    <a:fld id="{A29DF3F2-8A0C-40C4-8710-087EAAECD2C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3A-4421-9378-4F5DE8E692D8}"/>
                </c:ext>
              </c:extLst>
            </c:dLbl>
            <c:dLbl>
              <c:idx val="3"/>
              <c:tx>
                <c:rich>
                  <a:bodyPr/>
                  <a:lstStyle/>
                  <a:p>
                    <a:fld id="{0EE4862E-E4BD-4A08-B7DD-5DCB4A70965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3A-4421-9378-4F5DE8E692D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SEGURIDAD!$B$11:$B$14</c:f>
              <c:strCache>
                <c:ptCount val="4"/>
                <c:pt idx="0">
                  <c:v>EXCELENTE</c:v>
                </c:pt>
                <c:pt idx="1">
                  <c:v>BUENO</c:v>
                </c:pt>
                <c:pt idx="2">
                  <c:v>REGULAR</c:v>
                </c:pt>
                <c:pt idx="3">
                  <c:v>MALO</c:v>
                </c:pt>
              </c:strCache>
            </c:strRef>
          </c:cat>
          <c:val>
            <c:numRef>
              <c:f>SEGURIDAD!$E$11:$E$14</c:f>
              <c:numCache>
                <c:formatCode>0</c:formatCode>
                <c:ptCount val="4"/>
                <c:pt idx="0">
                  <c:v>16</c:v>
                </c:pt>
                <c:pt idx="1">
                  <c:v>51</c:v>
                </c:pt>
                <c:pt idx="2">
                  <c:v>25</c:v>
                </c:pt>
                <c:pt idx="3">
                  <c:v>8</c:v>
                </c:pt>
              </c:numCache>
            </c:numRef>
          </c:val>
          <c:extLst>
            <c:ext xmlns:c16="http://schemas.microsoft.com/office/drawing/2014/chart" uri="{C3380CC4-5D6E-409C-BE32-E72D297353CC}">
              <c16:uniqueId val="{00000000-8160-41D9-BDB5-480EC2C5848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94159D5D-BED5-4BD7-971B-75BCF760ABE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A1F-4CCA-A3FD-02820ADEE70F}"/>
                </c:ext>
              </c:extLst>
            </c:dLbl>
            <c:dLbl>
              <c:idx val="1"/>
              <c:layout>
                <c:manualLayout>
                  <c:x val="1.8988663767730664E-3"/>
                  <c:y val="0.10166005953092773"/>
                </c:manualLayout>
              </c:layout>
              <c:tx>
                <c:rich>
                  <a:bodyPr/>
                  <a:lstStyle/>
                  <a:p>
                    <a:fld id="{4CE358BD-06BE-4870-A8C0-E0B15F6000B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1F-4CCA-A3FD-02820ADEE70F}"/>
                </c:ext>
              </c:extLst>
            </c:dLbl>
            <c:dLbl>
              <c:idx val="2"/>
              <c:layout>
                <c:manualLayout>
                  <c:x val="1.8988663767730664E-3"/>
                  <c:y val="8.9337628072633513E-2"/>
                </c:manualLayout>
              </c:layout>
              <c:tx>
                <c:rich>
                  <a:bodyPr/>
                  <a:lstStyle/>
                  <a:p>
                    <a:fld id="{0FF33D29-17CC-41AA-A723-3F2E5A91C688}"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A1F-4CCA-A3FD-02820ADEE70F}"/>
                </c:ext>
              </c:extLst>
            </c:dLbl>
            <c:dLbl>
              <c:idx val="3"/>
              <c:layout>
                <c:manualLayout>
                  <c:x val="3.7977327535461329E-3"/>
                  <c:y val="9.857945166635404E-2"/>
                </c:manualLayout>
              </c:layout>
              <c:tx>
                <c:rich>
                  <a:bodyPr/>
                  <a:lstStyle/>
                  <a:p>
                    <a:fld id="{AE945A97-FEF3-41B9-93BE-847B2458889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1F-4CCA-A3FD-02820ADEE7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SEGURIDAD!$B$19:$B$22</c:f>
              <c:strCache>
                <c:ptCount val="4"/>
                <c:pt idx="0">
                  <c:v>MUY ALTO</c:v>
                </c:pt>
                <c:pt idx="1">
                  <c:v>ALTO</c:v>
                </c:pt>
                <c:pt idx="2">
                  <c:v>MEDIO</c:v>
                </c:pt>
                <c:pt idx="3">
                  <c:v>BAJO</c:v>
                </c:pt>
              </c:strCache>
            </c:strRef>
          </c:cat>
          <c:val>
            <c:numRef>
              <c:f>SEGURIDAD!$E$19:$E$22</c:f>
              <c:numCache>
                <c:formatCode>0</c:formatCode>
                <c:ptCount val="4"/>
                <c:pt idx="0">
                  <c:v>7.6923076923076925</c:v>
                </c:pt>
                <c:pt idx="1">
                  <c:v>24.175824175824175</c:v>
                </c:pt>
                <c:pt idx="2">
                  <c:v>50</c:v>
                </c:pt>
                <c:pt idx="3">
                  <c:v>17.582417582417584</c:v>
                </c:pt>
              </c:numCache>
            </c:numRef>
          </c:val>
          <c:extLst>
            <c:ext xmlns:c16="http://schemas.microsoft.com/office/drawing/2014/chart" uri="{C3380CC4-5D6E-409C-BE32-E72D297353CC}">
              <c16:uniqueId val="{00000000-75AD-40F2-8FA8-7D0C2878084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193849126082414E-3"/>
                  <c:y val="9.5942160791945633E-2"/>
                </c:manualLayout>
              </c:layout>
              <c:tx>
                <c:rich>
                  <a:bodyPr/>
                  <a:lstStyle/>
                  <a:p>
                    <a:fld id="{4B5F3C32-ABFA-4C7F-B8A2-754190CBD31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F87-46B5-BA9E-4F88DDF67052}"/>
                </c:ext>
              </c:extLst>
            </c:dLbl>
            <c:dLbl>
              <c:idx val="1"/>
              <c:layout>
                <c:manualLayout>
                  <c:x val="3.6193849126082414E-3"/>
                  <c:y val="8.9752343966658821E-2"/>
                </c:manualLayout>
              </c:layout>
              <c:tx>
                <c:rich>
                  <a:bodyPr/>
                  <a:lstStyle/>
                  <a:p>
                    <a:fld id="{702E07F4-77BD-4E7E-9416-F3BC29213FA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87-46B5-BA9E-4F88DDF67052}"/>
                </c:ext>
              </c:extLst>
            </c:dLbl>
            <c:dLbl>
              <c:idx val="2"/>
              <c:layout>
                <c:manualLayout>
                  <c:x val="-5.4290773689123616E-3"/>
                  <c:y val="9.5942160791945633E-2"/>
                </c:manualLayout>
              </c:layout>
              <c:tx>
                <c:rich>
                  <a:bodyPr/>
                  <a:lstStyle/>
                  <a:p>
                    <a:fld id="{45548C74-5866-4B51-9297-E5A37BBA3F8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87-46B5-BA9E-4F88DDF67052}"/>
                </c:ext>
              </c:extLst>
            </c:dLbl>
            <c:dLbl>
              <c:idx val="3"/>
              <c:tx>
                <c:rich>
                  <a:bodyPr/>
                  <a:lstStyle/>
                  <a:p>
                    <a:fld id="{CC9607FC-4EB5-4B62-90BA-F790DA137ADD}"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87-46B5-BA9E-4F88DDF6705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SEGURIDAD!$B$27:$B$30</c:f>
              <c:strCache>
                <c:ptCount val="4"/>
                <c:pt idx="0">
                  <c:v>EXCELENTE</c:v>
                </c:pt>
                <c:pt idx="1">
                  <c:v>BUENO</c:v>
                </c:pt>
                <c:pt idx="2">
                  <c:v>REGULAR</c:v>
                </c:pt>
                <c:pt idx="3">
                  <c:v>MALO</c:v>
                </c:pt>
              </c:strCache>
            </c:strRef>
          </c:cat>
          <c:val>
            <c:numRef>
              <c:f>SEGURIDAD!$E$27:$E$30</c:f>
              <c:numCache>
                <c:formatCode>0</c:formatCode>
                <c:ptCount val="4"/>
                <c:pt idx="0">
                  <c:v>19</c:v>
                </c:pt>
                <c:pt idx="1">
                  <c:v>51</c:v>
                </c:pt>
                <c:pt idx="2">
                  <c:v>25</c:v>
                </c:pt>
                <c:pt idx="3">
                  <c:v>5</c:v>
                </c:pt>
              </c:numCache>
            </c:numRef>
          </c:val>
          <c:extLst>
            <c:ext xmlns:c16="http://schemas.microsoft.com/office/drawing/2014/chart" uri="{C3380CC4-5D6E-409C-BE32-E72D297353CC}">
              <c16:uniqueId val="{00000000-EB21-49B4-B32A-B714DB25DBA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554952767276078E-17"/>
                  <c:y val="9.1638018761982395E-2"/>
                </c:manualLayout>
              </c:layout>
              <c:tx>
                <c:rich>
                  <a:bodyPr/>
                  <a:lstStyle/>
                  <a:p>
                    <a:fld id="{1C5023EE-A1C1-42ED-B762-0AD13AB0ABA3}"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E7-47DE-B973-939FBF71EF37}"/>
                </c:ext>
              </c:extLst>
            </c:dLbl>
            <c:dLbl>
              <c:idx val="1"/>
              <c:layout>
                <c:manualLayout>
                  <c:x val="-3.612031420691593E-3"/>
                  <c:y val="9.7747220012781216E-2"/>
                </c:manualLayout>
              </c:layout>
              <c:tx>
                <c:rich>
                  <a:bodyPr/>
                  <a:lstStyle/>
                  <a:p>
                    <a:fld id="{9963CC83-0E06-4EC5-B455-2151E632B776}"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6E7-47DE-B973-939FBF71EF37}"/>
                </c:ext>
              </c:extLst>
            </c:dLbl>
            <c:dLbl>
              <c:idx val="2"/>
              <c:layout>
                <c:manualLayout>
                  <c:x val="-1.3243962213820863E-16"/>
                  <c:y val="9.1638018761982395E-2"/>
                </c:manualLayout>
              </c:layout>
              <c:tx>
                <c:rich>
                  <a:bodyPr/>
                  <a:lstStyle/>
                  <a:p>
                    <a:fld id="{0A378BE4-CBA5-41C3-BD51-8224307D18E0}"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E7-47DE-B973-939FBF71EF37}"/>
                </c:ext>
              </c:extLst>
            </c:dLbl>
            <c:dLbl>
              <c:idx val="3"/>
              <c:tx>
                <c:rich>
                  <a:bodyPr/>
                  <a:lstStyle/>
                  <a:p>
                    <a:fld id="{19C00011-CCAD-48DA-B371-2A80AB6F831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E7-47DE-B973-939FBF71EF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SEGURIDAD!$B$35:$B$38</c:f>
              <c:strCache>
                <c:ptCount val="4"/>
                <c:pt idx="0">
                  <c:v>EXCELENTE</c:v>
                </c:pt>
                <c:pt idx="1">
                  <c:v>BUENO</c:v>
                </c:pt>
                <c:pt idx="2">
                  <c:v>REGULAR</c:v>
                </c:pt>
                <c:pt idx="3">
                  <c:v>MALO</c:v>
                </c:pt>
              </c:strCache>
            </c:strRef>
          </c:cat>
          <c:val>
            <c:numRef>
              <c:f>SEGURIDAD!$E$35:$E$38</c:f>
              <c:numCache>
                <c:formatCode>0</c:formatCode>
                <c:ptCount val="4"/>
                <c:pt idx="0">
                  <c:v>20</c:v>
                </c:pt>
                <c:pt idx="1">
                  <c:v>56</c:v>
                </c:pt>
                <c:pt idx="2">
                  <c:v>20</c:v>
                </c:pt>
                <c:pt idx="3">
                  <c:v>4</c:v>
                </c:pt>
              </c:numCache>
            </c:numRef>
          </c:val>
          <c:extLst>
            <c:ext xmlns:c16="http://schemas.microsoft.com/office/drawing/2014/chart" uri="{C3380CC4-5D6E-409C-BE32-E72D297353CC}">
              <c16:uniqueId val="{00000000-383F-46D7-9D9B-BF4BA782830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A20CB8FB-9A4A-4E5A-A2EE-6A11CDE17D8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0E-444D-B321-4FF6F21A7EC0}"/>
                </c:ext>
              </c:extLst>
            </c:dLbl>
            <c:dLbl>
              <c:idx val="1"/>
              <c:layout>
                <c:manualLayout>
                  <c:x val="0"/>
                  <c:y val="0.11385095337756213"/>
                </c:manualLayout>
              </c:layout>
              <c:tx>
                <c:rich>
                  <a:bodyPr/>
                  <a:lstStyle/>
                  <a:p>
                    <a:fld id="{E577714E-1742-440F-A78F-BAA691EF1AA4}"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0E-444D-B321-4FF6F21A7EC0}"/>
                </c:ext>
              </c:extLst>
            </c:dLbl>
            <c:dLbl>
              <c:idx val="2"/>
              <c:layout>
                <c:manualLayout>
                  <c:x val="-3.7333977711909274E-3"/>
                  <c:y val="8.6157478231668638E-2"/>
                </c:manualLayout>
              </c:layout>
              <c:tx>
                <c:rich>
                  <a:bodyPr/>
                  <a:lstStyle/>
                  <a:p>
                    <a:fld id="{F9B880C4-5921-4A52-9F06-3A325DA2667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0E-444D-B321-4FF6F21A7EC0}"/>
                </c:ext>
              </c:extLst>
            </c:dLbl>
            <c:dLbl>
              <c:idx val="3"/>
              <c:layout>
                <c:manualLayout>
                  <c:x val="3.7333977711909274E-3"/>
                  <c:y val="8.6157478231668638E-2"/>
                </c:manualLayout>
              </c:layout>
              <c:tx>
                <c:rich>
                  <a:bodyPr/>
                  <a:lstStyle/>
                  <a:p>
                    <a:fld id="{74F57933-C9C4-4855-9EBA-ACE7D331B06E}"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0E-444D-B321-4FF6F21A7EC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SEGURIDAD!$B$43:$B$46</c:f>
              <c:strCache>
                <c:ptCount val="4"/>
                <c:pt idx="0">
                  <c:v>EXCELENTE</c:v>
                </c:pt>
                <c:pt idx="1">
                  <c:v>BUENAS</c:v>
                </c:pt>
                <c:pt idx="2">
                  <c:v>REGULAR</c:v>
                </c:pt>
                <c:pt idx="3">
                  <c:v>MALAS</c:v>
                </c:pt>
              </c:strCache>
            </c:strRef>
          </c:cat>
          <c:val>
            <c:numRef>
              <c:f>SEGURIDAD!$E$43:$E$46</c:f>
              <c:numCache>
                <c:formatCode>0</c:formatCode>
                <c:ptCount val="4"/>
                <c:pt idx="0">
                  <c:v>9</c:v>
                </c:pt>
                <c:pt idx="1">
                  <c:v>38</c:v>
                </c:pt>
                <c:pt idx="2">
                  <c:v>40</c:v>
                </c:pt>
                <c:pt idx="3">
                  <c:v>13</c:v>
                </c:pt>
              </c:numCache>
            </c:numRef>
          </c:val>
          <c:extLst>
            <c:ext xmlns:c16="http://schemas.microsoft.com/office/drawing/2014/chart" uri="{C3380CC4-5D6E-409C-BE32-E72D297353CC}">
              <c16:uniqueId val="{00000000-85CC-4661-8B47-39314FB0206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5B35EEB7-E2F0-491F-90D1-B323FFEEA472}"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AC-497F-9E16-9A05DDCF29B2}"/>
                </c:ext>
              </c:extLst>
            </c:dLbl>
            <c:dLbl>
              <c:idx val="1"/>
              <c:layout>
                <c:manualLayout>
                  <c:x val="-6.739514383303998E-17"/>
                  <c:y val="8.6556988868323248E-2"/>
                </c:manualLayout>
              </c:layout>
              <c:tx>
                <c:rich>
                  <a:bodyPr/>
                  <a:lstStyle/>
                  <a:p>
                    <a:fld id="{84EB7FAD-01F0-4D9B-83C2-43DBFCDF62E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AC-497F-9E16-9A05DDCF29B2}"/>
                </c:ext>
              </c:extLst>
            </c:dLbl>
            <c:dLbl>
              <c:idx val="2"/>
              <c:layout>
                <c:manualLayout>
                  <c:x val="-1.3479028766607996E-16"/>
                  <c:y val="8.346566783731181E-2"/>
                </c:manualLayout>
              </c:layout>
              <c:tx>
                <c:rich>
                  <a:bodyPr/>
                  <a:lstStyle/>
                  <a:p>
                    <a:fld id="{CC2C22FC-A5EF-4D4F-907E-E8615751206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AC-497F-9E16-9A05DDCF29B2}"/>
                </c:ext>
              </c:extLst>
            </c:dLbl>
            <c:dLbl>
              <c:idx val="3"/>
              <c:layout>
                <c:manualLayout>
                  <c:x val="1.8380706105679797E-3"/>
                  <c:y val="9.2739630930346456E-2"/>
                </c:manualLayout>
              </c:layout>
              <c:tx>
                <c:rich>
                  <a:bodyPr/>
                  <a:lstStyle/>
                  <a:p>
                    <a:fld id="{07215BA2-053D-475D-9A23-34CACD167165}"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AC-497F-9E16-9A05DDCF29B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SEGURIDAD!$B$51:$B$54</c:f>
              <c:strCache>
                <c:ptCount val="4"/>
                <c:pt idx="0">
                  <c:v>EXCELENTE</c:v>
                </c:pt>
                <c:pt idx="1">
                  <c:v>BUENAS</c:v>
                </c:pt>
                <c:pt idx="2">
                  <c:v>REGULAR</c:v>
                </c:pt>
                <c:pt idx="3">
                  <c:v>MALAS</c:v>
                </c:pt>
              </c:strCache>
            </c:strRef>
          </c:cat>
          <c:val>
            <c:numRef>
              <c:f>SEGURIDAD!$E$51:$E$54</c:f>
              <c:numCache>
                <c:formatCode>0</c:formatCode>
                <c:ptCount val="4"/>
                <c:pt idx="0">
                  <c:v>1</c:v>
                </c:pt>
                <c:pt idx="1">
                  <c:v>20</c:v>
                </c:pt>
                <c:pt idx="2">
                  <c:v>35</c:v>
                </c:pt>
                <c:pt idx="3">
                  <c:v>44</c:v>
                </c:pt>
              </c:numCache>
            </c:numRef>
          </c:val>
          <c:extLst>
            <c:ext xmlns:c16="http://schemas.microsoft.com/office/drawing/2014/chart" uri="{C3380CC4-5D6E-409C-BE32-E72D297353CC}">
              <c16:uniqueId val="{00000000-A9F7-41DC-BFF5-40FFD609DAC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BD55FB11-DC0F-4FD1-B170-6AE6D649AB02}"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1D-4D26-85E0-453951F5E5CA}"/>
                </c:ext>
              </c:extLst>
            </c:dLbl>
            <c:dLbl>
              <c:idx val="1"/>
              <c:layout>
                <c:manualLayout>
                  <c:x val="-6.8694898969791679E-17"/>
                  <c:y val="0.10696734448984405"/>
                </c:manualLayout>
              </c:layout>
              <c:tx>
                <c:rich>
                  <a:bodyPr/>
                  <a:lstStyle/>
                  <a:p>
                    <a:fld id="{FBC5E564-EAF5-47C4-A199-22C7B01AB7E4}"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1D-4D26-85E0-453951F5E5CA}"/>
                </c:ext>
              </c:extLst>
            </c:dLbl>
            <c:dLbl>
              <c:idx val="2"/>
              <c:layout>
                <c:manualLayout>
                  <c:x val="-1.873518887430724E-3"/>
                  <c:y val="9.4382951020450634E-2"/>
                </c:manualLayout>
              </c:layout>
              <c:tx>
                <c:rich>
                  <a:bodyPr/>
                  <a:lstStyle/>
                  <a:p>
                    <a:fld id="{1CC4A9F2-860F-4749-BA89-1E4626F493EB}"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1D-4D26-85E0-453951F5E5CA}"/>
                </c:ext>
              </c:extLst>
            </c:dLbl>
            <c:dLbl>
              <c:idx val="3"/>
              <c:layout>
                <c:manualLayout>
                  <c:x val="-5.6205566622923092E-3"/>
                  <c:y val="8.8090754285753803E-2"/>
                </c:manualLayout>
              </c:layout>
              <c:tx>
                <c:rich>
                  <a:bodyPr/>
                  <a:lstStyle/>
                  <a:p>
                    <a:fld id="{28DFA662-BAA6-4CD6-940B-5D800DB71111}"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1D-4D26-85E0-453951F5E5C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SEGURIDAD!$B$59:$B$62</c:f>
              <c:strCache>
                <c:ptCount val="4"/>
                <c:pt idx="0">
                  <c:v>EXCELENTE</c:v>
                </c:pt>
                <c:pt idx="1">
                  <c:v>BUENA</c:v>
                </c:pt>
                <c:pt idx="2">
                  <c:v>REGULAR</c:v>
                </c:pt>
                <c:pt idx="3">
                  <c:v>MALA</c:v>
                </c:pt>
              </c:strCache>
            </c:strRef>
          </c:cat>
          <c:val>
            <c:numRef>
              <c:f>SEGURIDAD!$E$59:$E$62</c:f>
              <c:numCache>
                <c:formatCode>0</c:formatCode>
                <c:ptCount val="4"/>
                <c:pt idx="0">
                  <c:v>4</c:v>
                </c:pt>
                <c:pt idx="1">
                  <c:v>29</c:v>
                </c:pt>
                <c:pt idx="2">
                  <c:v>51</c:v>
                </c:pt>
                <c:pt idx="3">
                  <c:v>16</c:v>
                </c:pt>
              </c:numCache>
            </c:numRef>
          </c:val>
          <c:extLst>
            <c:ext xmlns:c16="http://schemas.microsoft.com/office/drawing/2014/chart" uri="{C3380CC4-5D6E-409C-BE32-E72D297353CC}">
              <c16:uniqueId val="{00000000-E0BD-4CC4-9EED-53F8F2C1010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5397049131286703E-2"/>
                  <c:y val="0.11709026091766797"/>
                </c:manualLayout>
              </c:layout>
              <c:tx>
                <c:rich>
                  <a:bodyPr/>
                  <a:lstStyle/>
                  <a:p>
                    <a:fld id="{3CD1F014-70A0-4F2F-A7DC-8572054CCD86}"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D1-4E76-8CEC-37979ECBD60E}"/>
                </c:ext>
              </c:extLst>
            </c:dLbl>
            <c:dLbl>
              <c:idx val="1"/>
              <c:layout>
                <c:manualLayout>
                  <c:x val="3.8492622828215257E-3"/>
                  <c:y val="0.11058524642224203"/>
                </c:manualLayout>
              </c:layout>
              <c:tx>
                <c:rich>
                  <a:bodyPr/>
                  <a:lstStyle/>
                  <a:p>
                    <a:fld id="{C60AB6DE-5385-4A9D-916C-6F197AA3661F}"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D1-4E76-8CEC-37979ECBD6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SEGURIDAD!$B$67:$B$68</c:f>
              <c:strCache>
                <c:ptCount val="2"/>
                <c:pt idx="0">
                  <c:v>SI LOS CONOCE</c:v>
                </c:pt>
                <c:pt idx="1">
                  <c:v>NO LOS CONOCE</c:v>
                </c:pt>
              </c:strCache>
            </c:strRef>
          </c:cat>
          <c:val>
            <c:numRef>
              <c:f>SEGURIDAD!$E$67:$E$68</c:f>
              <c:numCache>
                <c:formatCode>0</c:formatCode>
                <c:ptCount val="2"/>
                <c:pt idx="0">
                  <c:v>75</c:v>
                </c:pt>
                <c:pt idx="1">
                  <c:v>25</c:v>
                </c:pt>
              </c:numCache>
            </c:numRef>
          </c:val>
          <c:extLst>
            <c:ext xmlns:c16="http://schemas.microsoft.com/office/drawing/2014/chart" uri="{C3380CC4-5D6E-409C-BE32-E72D297353CC}">
              <c16:uniqueId val="{00000000-60F2-438B-A1A2-2F7E871B91A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606323867843308E-3"/>
                  <c:y val="0.101951400991367"/>
                </c:manualLayout>
              </c:layout>
              <c:tx>
                <c:rich>
                  <a:bodyPr/>
                  <a:lstStyle/>
                  <a:p>
                    <a:fld id="{2C440D2E-CA03-4025-82FF-FF3F3C59E64A}" type="VALUE">
                      <a:rPr lang="en-US" smtClean="0"/>
                      <a:pPr/>
                      <a:t>[VALOR]</a:t>
                    </a:fld>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A2-4DBF-A38E-B4CCB7982DC2}"/>
                </c:ext>
              </c:extLst>
            </c:dLbl>
            <c:dLbl>
              <c:idx val="1"/>
              <c:layout>
                <c:manualLayout>
                  <c:x val="1.9303161933921476E-3"/>
                  <c:y val="0.10832336355332743"/>
                </c:manualLayout>
              </c:layout>
              <c:tx>
                <c:rich>
                  <a:bodyPr/>
                  <a:lstStyle/>
                  <a:p>
                    <a:fld id="{D6268568-BE9B-403C-9EB7-B81ADD1DD82F}" type="VALUE">
                      <a:rPr lang="en-US" smtClean="0"/>
                      <a:pPr/>
                      <a:t>[VALOR]</a:t>
                    </a:fld>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A2-4DBF-A38E-B4CCB7982D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SEGURIDAD!$B$73:$B$74</c:f>
              <c:strCache>
                <c:ptCount val="2"/>
                <c:pt idx="0">
                  <c:v>SI RECIBE</c:v>
                </c:pt>
                <c:pt idx="1">
                  <c:v>NO RECIBE</c:v>
                </c:pt>
              </c:strCache>
            </c:strRef>
          </c:cat>
          <c:val>
            <c:numRef>
              <c:f>SEGURIDAD!$E$73:$E$74</c:f>
              <c:numCache>
                <c:formatCode>0</c:formatCode>
                <c:ptCount val="2"/>
                <c:pt idx="0">
                  <c:v>38</c:v>
                </c:pt>
                <c:pt idx="1">
                  <c:v>62</c:v>
                </c:pt>
              </c:numCache>
            </c:numRef>
          </c:val>
          <c:extLst>
            <c:ext xmlns:c16="http://schemas.microsoft.com/office/drawing/2014/chart" uri="{C3380CC4-5D6E-409C-BE32-E72D297353CC}">
              <c16:uniqueId val="{00000000-0AAC-4812-B652-BCA83D2330F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2128" b="1" i="0" u="none" strike="noStrike" baseline="0" dirty="0">
                <a:effectLst/>
              </a:rPr>
              <a:t>FUNCIÓN DOCENTE</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15687630520522E-3"/>
                  <c:y val="9.0921456747875579E-2"/>
                </c:manualLayout>
              </c:layout>
              <c:tx>
                <c:rich>
                  <a:bodyPr/>
                  <a:lstStyle/>
                  <a:p>
                    <a:r>
                      <a:rPr lang="en-US"/>
                      <a:t>63</a:t>
                    </a:r>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E5-4308-8688-607502641962}"/>
                </c:ext>
              </c:extLst>
            </c:dLbl>
            <c:dLbl>
              <c:idx val="1"/>
              <c:layout>
                <c:manualLayout>
                  <c:x val="-5.5847062891561565E-3"/>
                  <c:y val="0.10304431764759225"/>
                </c:manualLayout>
              </c:layout>
              <c:tx>
                <c:rich>
                  <a:bodyPr/>
                  <a:lstStyle/>
                  <a:p>
                    <a:r>
                      <a:rPr lang="en-US"/>
                      <a:t>37</a:t>
                    </a:r>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E5-4308-8688-607502641962}"/>
                </c:ext>
              </c:extLst>
            </c:dLbl>
            <c:dLbl>
              <c:idx val="2"/>
              <c:tx>
                <c:rich>
                  <a:bodyPr/>
                  <a:lstStyle/>
                  <a:p>
                    <a:fld id="{EBBBBB7D-B838-4A8B-84FB-88BB261076A7}"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DE5-4308-8688-60750264196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(RECURSOS!$B$3:$B$4,RECURSOS!$B$5)</c:f>
              <c:strCache>
                <c:ptCount val="3"/>
                <c:pt idx="0">
                  <c:v>SIEMPRE</c:v>
                </c:pt>
                <c:pt idx="1">
                  <c:v>ALGUNAS VECES</c:v>
                </c:pt>
                <c:pt idx="2">
                  <c:v>NUNCA</c:v>
                </c:pt>
              </c:strCache>
            </c:strRef>
          </c:cat>
          <c:val>
            <c:numRef>
              <c:f>(RECURSOS!$E$3:$E$4,RECURSOS!$E$5)</c:f>
              <c:numCache>
                <c:formatCode>0</c:formatCode>
                <c:ptCount val="3"/>
                <c:pt idx="0">
                  <c:v>63</c:v>
                </c:pt>
                <c:pt idx="1">
                  <c:v>37</c:v>
                </c:pt>
                <c:pt idx="2">
                  <c:v>0</c:v>
                </c:pt>
              </c:numCache>
            </c:numRef>
          </c:val>
          <c:extLst>
            <c:ext xmlns:c16="http://schemas.microsoft.com/office/drawing/2014/chart" uri="{C3380CC4-5D6E-409C-BE32-E72D297353CC}">
              <c16:uniqueId val="{00000003-6DE5-4308-8688-60750264196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2128" b="1" i="0" u="none" strike="noStrike" baseline="0" dirty="0">
                <a:effectLst/>
              </a:rPr>
              <a:t>FUNCIÓN DOCENTE</a:t>
            </a:r>
            <a:endParaRPr lang="es-MX"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708212465415966E-3"/>
                  <c:y val="0.10593043623321378"/>
                </c:manualLayout>
              </c:layout>
              <c:tx>
                <c:rich>
                  <a:bodyPr/>
                  <a:lstStyle/>
                  <a:p>
                    <a:fld id="{098AC9BB-0F81-47A6-8633-39C03D81581A}"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42-4E25-A525-2239EA264DA6}"/>
                </c:ext>
              </c:extLst>
            </c:dLbl>
            <c:dLbl>
              <c:idx val="1"/>
              <c:layout>
                <c:manualLayout>
                  <c:x val="-3.8708212465416673E-3"/>
                  <c:y val="0.10272042301402548"/>
                </c:manualLayout>
              </c:layout>
              <c:tx>
                <c:rich>
                  <a:bodyPr/>
                  <a:lstStyle/>
                  <a:p>
                    <a:fld id="{760C15E0-816D-4CE6-B849-C8EBAF9D3D94}"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42-4E25-A525-2239EA264DA6}"/>
                </c:ext>
              </c:extLst>
            </c:dLbl>
            <c:dLbl>
              <c:idx val="2"/>
              <c:tx>
                <c:rich>
                  <a:bodyPr/>
                  <a:lstStyle/>
                  <a:p>
                    <a:fld id="{8F56C5EA-189F-48CC-A730-CD88FB090DB1}"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42-4E25-A525-2239EA264D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RECURSOS!$B$11:$B$13</c:f>
              <c:strCache>
                <c:ptCount val="3"/>
                <c:pt idx="0">
                  <c:v>SIEMPRE</c:v>
                </c:pt>
                <c:pt idx="1">
                  <c:v>ALGUNAS VECES</c:v>
                </c:pt>
                <c:pt idx="2">
                  <c:v>NUNCA</c:v>
                </c:pt>
              </c:strCache>
            </c:strRef>
          </c:cat>
          <c:val>
            <c:numRef>
              <c:f>RECURSOS!$E$11:$E$13</c:f>
              <c:numCache>
                <c:formatCode>0</c:formatCode>
                <c:ptCount val="3"/>
                <c:pt idx="0">
                  <c:v>52</c:v>
                </c:pt>
                <c:pt idx="1">
                  <c:v>40.74074074074074</c:v>
                </c:pt>
                <c:pt idx="2">
                  <c:v>7</c:v>
                </c:pt>
              </c:numCache>
            </c:numRef>
          </c:val>
          <c:extLst>
            <c:ext xmlns:c16="http://schemas.microsoft.com/office/drawing/2014/chart" uri="{C3380CC4-5D6E-409C-BE32-E72D297353CC}">
              <c16:uniqueId val="{00000000-1013-4181-8A6B-68A31BB1C63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326628040262838"/>
                </c:manualLayout>
              </c:layout>
              <c:tx>
                <c:rich>
                  <a:bodyPr/>
                  <a:lstStyle/>
                  <a:p>
                    <a:fld id="{6C054FE6-D6FD-42BC-9477-31A93B630D4D}"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04C-4123-A442-B03A5E0A07AF}"/>
                </c:ext>
              </c:extLst>
            </c:dLbl>
            <c:dLbl>
              <c:idx val="1"/>
              <c:layout>
                <c:manualLayout>
                  <c:x val="-1.8553000370767833E-3"/>
                  <c:y val="9.7191793320120928E-2"/>
                </c:manualLayout>
              </c:layout>
              <c:tx>
                <c:rich>
                  <a:bodyPr/>
                  <a:lstStyle/>
                  <a:p>
                    <a:fld id="{CADC76EC-2A5A-401F-8649-3CDB77FE88A4}"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04C-4123-A442-B03A5E0A07AF}"/>
                </c:ext>
              </c:extLst>
            </c:dLbl>
            <c:dLbl>
              <c:idx val="2"/>
              <c:layout>
                <c:manualLayout>
                  <c:x val="-6.8026882173800888E-17"/>
                  <c:y val="7.8968332072598249E-2"/>
                </c:manualLayout>
              </c:layout>
              <c:tx>
                <c:rich>
                  <a:bodyPr/>
                  <a:lstStyle/>
                  <a:p>
                    <a:fld id="{74539253-32DB-4FC9-B8F8-FB8A0539E505}"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04C-4123-A442-B03A5E0A07AF}"/>
                </c:ext>
              </c:extLst>
            </c:dLbl>
            <c:dLbl>
              <c:idx val="3"/>
              <c:tx>
                <c:rich>
                  <a:bodyPr/>
                  <a:lstStyle/>
                  <a:p>
                    <a:fld id="{D7DEFCA8-10D4-4153-90B2-78DC3AA29FD5}"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04C-4123-A442-B03A5E0A07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RECURSOS!$B$20:$B$23</c:f>
              <c:strCache>
                <c:ptCount val="4"/>
                <c:pt idx="0">
                  <c:v>EXCELENTE</c:v>
                </c:pt>
                <c:pt idx="1">
                  <c:v>BUENAS</c:v>
                </c:pt>
                <c:pt idx="2">
                  <c:v>MALAS</c:v>
                </c:pt>
                <c:pt idx="3">
                  <c:v>PESIMAS</c:v>
                </c:pt>
              </c:strCache>
            </c:strRef>
          </c:cat>
          <c:val>
            <c:numRef>
              <c:f>RECURSOS!$E$20:$E$23</c:f>
              <c:numCache>
                <c:formatCode>0</c:formatCode>
                <c:ptCount val="4"/>
                <c:pt idx="0">
                  <c:v>20</c:v>
                </c:pt>
                <c:pt idx="1">
                  <c:v>67</c:v>
                </c:pt>
                <c:pt idx="2">
                  <c:v>11</c:v>
                </c:pt>
                <c:pt idx="3">
                  <c:v>2</c:v>
                </c:pt>
              </c:numCache>
            </c:numRef>
          </c:val>
          <c:extLst>
            <c:ext xmlns:c16="http://schemas.microsoft.com/office/drawing/2014/chart" uri="{C3380CC4-5D6E-409C-BE32-E72D297353CC}">
              <c16:uniqueId val="{00000000-657E-4B69-A582-37F7EF7F842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261527846640578E-3"/>
                  <c:y val="0.1093420413384253"/>
                </c:manualLayout>
              </c:layout>
              <c:tx>
                <c:rich>
                  <a:bodyPr/>
                  <a:lstStyle/>
                  <a:p>
                    <a:r>
                      <a:rPr lang="en-US"/>
                      <a:t>50</a:t>
                    </a:r>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2A-45FE-B46B-BEB383D134AF}"/>
                </c:ext>
              </c:extLst>
            </c:dLbl>
            <c:dLbl>
              <c:idx val="1"/>
              <c:layout>
                <c:manualLayout>
                  <c:x val="-1.8130763923320289E-3"/>
                  <c:y val="0.1093420413384253"/>
                </c:manualLayout>
              </c:layout>
              <c:tx>
                <c:rich>
                  <a:bodyPr/>
                  <a:lstStyle/>
                  <a:p>
                    <a:r>
                      <a:rPr lang="en-US"/>
                      <a:t>50</a:t>
                    </a:r>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2A-45FE-B46B-BEB383D134AF}"/>
                </c:ext>
              </c:extLst>
            </c:dLbl>
            <c:dLbl>
              <c:idx val="2"/>
              <c:tx>
                <c:rich>
                  <a:bodyPr/>
                  <a:lstStyle/>
                  <a:p>
                    <a:fld id="{D0C32E3A-423E-4ECE-92D7-0EBE1C84416D}"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52A-45FE-B46B-BEB383D134A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(RECURSOS!$B$30:$B$31,RECURSOS!$B$32)</c:f>
              <c:strCache>
                <c:ptCount val="3"/>
                <c:pt idx="0">
                  <c:v>SIEMPRE</c:v>
                </c:pt>
                <c:pt idx="1">
                  <c:v>ALGUNAS VECES</c:v>
                </c:pt>
                <c:pt idx="2">
                  <c:v>NUNCA</c:v>
                </c:pt>
              </c:strCache>
            </c:strRef>
          </c:cat>
          <c:val>
            <c:numRef>
              <c:f>(RECURSOS!$E$30:$E$31,RECURSOS!$E$32)</c:f>
              <c:numCache>
                <c:formatCode>0</c:formatCode>
                <c:ptCount val="3"/>
                <c:pt idx="0">
                  <c:v>50</c:v>
                </c:pt>
                <c:pt idx="1">
                  <c:v>50</c:v>
                </c:pt>
                <c:pt idx="2">
                  <c:v>0</c:v>
                </c:pt>
              </c:numCache>
            </c:numRef>
          </c:val>
          <c:extLst>
            <c:ext xmlns:c16="http://schemas.microsoft.com/office/drawing/2014/chart" uri="{C3380CC4-5D6E-409C-BE32-E72D297353CC}">
              <c16:uniqueId val="{00000003-C52A-45FE-B46B-BEB383D134A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128-45FD-A0D3-B530EDB18CAB}"/>
              </c:ext>
            </c:extLst>
          </c:dPt>
          <c:dPt>
            <c:idx val="1"/>
            <c:invertIfNegative val="0"/>
            <c:bubble3D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7128-45FD-A0D3-B530EDB18CAB}"/>
              </c:ext>
            </c:extLst>
          </c:dPt>
          <c:dLbls>
            <c:dLbl>
              <c:idx val="0"/>
              <c:layout>
                <c:manualLayout>
                  <c:x val="-7.5166731796370958E-3"/>
                  <c:y val="0.10538634467996935"/>
                </c:manualLayout>
              </c:layout>
              <c:tx>
                <c:rich>
                  <a:bodyPr/>
                  <a:lstStyle/>
                  <a:p>
                    <a:r>
                      <a:rPr lang="en-US"/>
                      <a:t>58</a:t>
                    </a:r>
                    <a:r>
                      <a:rPr lang="en-US" dirty="0"/>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28-45FD-A0D3-B530EDB18CAB}"/>
                </c:ext>
              </c:extLst>
            </c:dLbl>
            <c:dLbl>
              <c:idx val="1"/>
              <c:layout>
                <c:manualLayout>
                  <c:x val="-1.8791682949092739E-3"/>
                  <c:y val="9.3342191002258518E-2"/>
                </c:manualLayout>
              </c:layout>
              <c:tx>
                <c:rich>
                  <a:bodyPr/>
                  <a:lstStyle/>
                  <a:p>
                    <a:r>
                      <a:rPr lang="en-US"/>
                      <a:t>42</a:t>
                    </a:r>
                    <a:r>
                      <a:rPr lang="en-US" baseline="0" dirty="0"/>
                      <a:t> </a:t>
                    </a:r>
                    <a:r>
                      <a:rPr lang="en-US" dirty="0"/>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28-45FD-A0D3-B530EDB18CAB}"/>
                </c:ext>
              </c:extLst>
            </c:dLbl>
            <c:dLbl>
              <c:idx val="2"/>
              <c:tx>
                <c:rich>
                  <a:bodyPr/>
                  <a:lstStyle/>
                  <a:p>
                    <a:fld id="{C1011568-427E-445C-A19F-1EA77ABDBF92}"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128-45FD-A0D3-B530EDB18C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(RECURSOS!$B$38:$B$39,RECURSOS!$B$40)</c:f>
              <c:strCache>
                <c:ptCount val="3"/>
                <c:pt idx="0">
                  <c:v>SIEMPRE</c:v>
                </c:pt>
                <c:pt idx="1">
                  <c:v>ALGUNAS VECES</c:v>
                </c:pt>
                <c:pt idx="2">
                  <c:v>NUNCA</c:v>
                </c:pt>
              </c:strCache>
            </c:strRef>
          </c:cat>
          <c:val>
            <c:numRef>
              <c:f>(RECURSOS!$E$38:$E$39,RECURSOS!$E$40)</c:f>
              <c:numCache>
                <c:formatCode>0</c:formatCode>
                <c:ptCount val="3"/>
                <c:pt idx="0">
                  <c:v>58</c:v>
                </c:pt>
                <c:pt idx="1">
                  <c:v>42</c:v>
                </c:pt>
                <c:pt idx="2">
                  <c:v>0</c:v>
                </c:pt>
              </c:numCache>
            </c:numRef>
          </c:val>
          <c:extLst>
            <c:ext xmlns:c16="http://schemas.microsoft.com/office/drawing/2014/chart" uri="{C3380CC4-5D6E-409C-BE32-E72D297353CC}">
              <c16:uniqueId val="{00000005-7128-45FD-A0D3-B530EDB18CA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46183078984334E-3"/>
                  <c:y val="9.2299995381483591E-2"/>
                </c:manualLayout>
              </c:layout>
              <c:tx>
                <c:rich>
                  <a:bodyPr/>
                  <a:lstStyle/>
                  <a:p>
                    <a:r>
                      <a:rPr lang="en-US"/>
                      <a:t>42</a:t>
                    </a:r>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03-45B2-BEA1-D7E411AB27D7}"/>
                </c:ext>
              </c:extLst>
            </c:dLbl>
            <c:dLbl>
              <c:idx val="1"/>
              <c:layout>
                <c:manualLayout>
                  <c:x val="-5.4438549236953664E-3"/>
                  <c:y val="0.11314192982246365"/>
                </c:manualLayout>
              </c:layout>
              <c:tx>
                <c:rich>
                  <a:bodyPr/>
                  <a:lstStyle/>
                  <a:p>
                    <a:r>
                      <a:rPr lang="en-US"/>
                      <a:t>38</a:t>
                    </a:r>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03-45B2-BEA1-D7E411AB27D7}"/>
                </c:ext>
              </c:extLst>
            </c:dLbl>
            <c:dLbl>
              <c:idx val="2"/>
              <c:tx>
                <c:rich>
                  <a:bodyPr/>
                  <a:lstStyle/>
                  <a:p>
                    <a:fld id="{20673BBC-FEC5-4112-9AB0-CA95AE97FB11}"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A03-45B2-BEA1-D7E411AB27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(RECURSOS!$B$46:$B$47,RECURSOS!$B$48)</c:f>
              <c:strCache>
                <c:ptCount val="3"/>
                <c:pt idx="0">
                  <c:v>SIEMPRE</c:v>
                </c:pt>
                <c:pt idx="1">
                  <c:v>ALGUNAS VECES</c:v>
                </c:pt>
                <c:pt idx="2">
                  <c:v>NUNCA</c:v>
                </c:pt>
              </c:strCache>
            </c:strRef>
          </c:cat>
          <c:val>
            <c:numRef>
              <c:f>(RECURSOS!$E$46:$E$47,RECURSOS!$E$48)</c:f>
              <c:numCache>
                <c:formatCode>0</c:formatCode>
                <c:ptCount val="3"/>
                <c:pt idx="0">
                  <c:v>42</c:v>
                </c:pt>
                <c:pt idx="1">
                  <c:v>38</c:v>
                </c:pt>
                <c:pt idx="2">
                  <c:v>0</c:v>
                </c:pt>
              </c:numCache>
            </c:numRef>
          </c:val>
          <c:extLst>
            <c:ext xmlns:c16="http://schemas.microsoft.com/office/drawing/2014/chart" uri="{C3380CC4-5D6E-409C-BE32-E72D297353CC}">
              <c16:uniqueId val="{00000003-EA03-45B2-BEA1-D7E411AB27D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6251373065011826E-3"/>
                  <c:y val="0.11399825278694069"/>
                </c:manualLayout>
              </c:layout>
              <c:tx>
                <c:rich>
                  <a:bodyPr/>
                  <a:lstStyle/>
                  <a:p>
                    <a:r>
                      <a:rPr lang="en-US"/>
                      <a:t>55</a:t>
                    </a:r>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B6-4D37-8678-8E03983B6497}"/>
                </c:ext>
              </c:extLst>
            </c:dLbl>
            <c:dLbl>
              <c:idx val="1"/>
              <c:layout>
                <c:manualLayout>
                  <c:x val="0"/>
                  <c:y val="0.10167411735051467"/>
                </c:manualLayout>
              </c:layout>
              <c:tx>
                <c:rich>
                  <a:bodyPr/>
                  <a:lstStyle/>
                  <a:p>
                    <a:r>
                      <a:rPr lang="en-US"/>
                      <a:t>45</a:t>
                    </a:r>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B6-4D37-8678-8E03983B6497}"/>
                </c:ext>
              </c:extLst>
            </c:dLbl>
            <c:dLbl>
              <c:idx val="2"/>
              <c:tx>
                <c:rich>
                  <a:bodyPr/>
                  <a:lstStyle/>
                  <a:p>
                    <a:fld id="{E3B2D738-1A30-4DC0-9E9B-475F7650F71A}"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7B6-4D37-8678-8E03983B649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(RECURSOS!$B$55:$B$56,RECURSOS!$B$57)</c:f>
              <c:strCache>
                <c:ptCount val="3"/>
                <c:pt idx="0">
                  <c:v>SIEMPRE</c:v>
                </c:pt>
                <c:pt idx="1">
                  <c:v>ALGUNAS VECES</c:v>
                </c:pt>
                <c:pt idx="2">
                  <c:v>NUNCA</c:v>
                </c:pt>
              </c:strCache>
            </c:strRef>
          </c:cat>
          <c:val>
            <c:numRef>
              <c:f>(RECURSOS!$E$55:$E$56,RECURSOS!$E$57)</c:f>
              <c:numCache>
                <c:formatCode>0</c:formatCode>
                <c:ptCount val="3"/>
                <c:pt idx="0">
                  <c:v>55</c:v>
                </c:pt>
                <c:pt idx="1">
                  <c:v>45</c:v>
                </c:pt>
                <c:pt idx="2">
                  <c:v>0</c:v>
                </c:pt>
              </c:numCache>
            </c:numRef>
          </c:val>
          <c:extLst>
            <c:ext xmlns:c16="http://schemas.microsoft.com/office/drawing/2014/chart" uri="{C3380CC4-5D6E-409C-BE32-E72D297353CC}">
              <c16:uniqueId val="{00000003-07B6-4D37-8678-8E03983B649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6256123944201011E-3"/>
                  <c:y val="9.5708412421819086E-2"/>
                </c:manualLayout>
              </c:layout>
              <c:tx>
                <c:rich>
                  <a:bodyPr/>
                  <a:lstStyle/>
                  <a:p>
                    <a:r>
                      <a:rPr lang="en-US"/>
                      <a:t>64</a:t>
                    </a:r>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8B-430B-9DDB-B87027D68232}"/>
                </c:ext>
              </c:extLst>
            </c:dLbl>
            <c:dLbl>
              <c:idx val="1"/>
              <c:layout>
                <c:manualLayout>
                  <c:x val="-1.875204131473367E-3"/>
                  <c:y val="0.10188314870709773"/>
                </c:manualLayout>
              </c:layout>
              <c:tx>
                <c:rich>
                  <a:bodyPr/>
                  <a:lstStyle/>
                  <a:p>
                    <a:fld id="{0D4584F1-D423-4B19-A97F-0DBCEB87E13A}"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8B-430B-9DDB-B87027D68232}"/>
                </c:ext>
              </c:extLst>
            </c:dLbl>
            <c:dLbl>
              <c:idx val="2"/>
              <c:tx>
                <c:rich>
                  <a:bodyPr/>
                  <a:lstStyle/>
                  <a:p>
                    <a:fld id="{009DF6E7-A165-48FF-BC88-367086DB6A69}"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8B-430B-9DDB-B87027D682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(RECURSOS!$B$63,RECURSOS!$B$64,RECURSOS!$B$65)</c:f>
              <c:strCache>
                <c:ptCount val="3"/>
                <c:pt idx="0">
                  <c:v>SIEMPRE</c:v>
                </c:pt>
                <c:pt idx="1">
                  <c:v>ALGUNAS VECES</c:v>
                </c:pt>
                <c:pt idx="2">
                  <c:v>NUNCA</c:v>
                </c:pt>
              </c:strCache>
            </c:strRef>
          </c:cat>
          <c:val>
            <c:numRef>
              <c:f>(RECURSOS!$E$63,RECURSOS!$E$64,RECURSOS!$E$65)</c:f>
              <c:numCache>
                <c:formatCode>0</c:formatCode>
                <c:ptCount val="3"/>
                <c:pt idx="0">
                  <c:v>64</c:v>
                </c:pt>
                <c:pt idx="1">
                  <c:v>36</c:v>
                </c:pt>
                <c:pt idx="2">
                  <c:v>0</c:v>
                </c:pt>
              </c:numCache>
            </c:numRef>
          </c:val>
          <c:extLst>
            <c:ext xmlns:c16="http://schemas.microsoft.com/office/drawing/2014/chart" uri="{C3380CC4-5D6E-409C-BE32-E72D297353CC}">
              <c16:uniqueId val="{00000003-BF8B-430B-9DDB-B87027D6823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37226034030551E-3"/>
                  <c:y val="0.10556380926443429"/>
                </c:manualLayout>
              </c:layout>
              <c:tx>
                <c:rich>
                  <a:bodyPr/>
                  <a:lstStyle/>
                  <a:p>
                    <a:fld id="{73A8BBA8-D147-452A-BA3C-91CBC3BF0C74}"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BF5-4716-891E-7B46651910ED}"/>
                </c:ext>
              </c:extLst>
            </c:dLbl>
            <c:dLbl>
              <c:idx val="1"/>
              <c:layout>
                <c:manualLayout>
                  <c:x val="0"/>
                  <c:y val="9.9354173425350037E-2"/>
                </c:manualLayout>
              </c:layout>
              <c:tx>
                <c:rich>
                  <a:bodyPr/>
                  <a:lstStyle/>
                  <a:p>
                    <a:fld id="{26C98A07-42A9-44D4-96C4-65C0D58C63FF}"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BF5-4716-891E-7B46651910ED}"/>
                </c:ext>
              </c:extLst>
            </c:dLbl>
            <c:dLbl>
              <c:idx val="2"/>
              <c:tx>
                <c:rich>
                  <a:bodyPr/>
                  <a:lstStyle/>
                  <a:p>
                    <a:fld id="{3499D8FD-CC4D-4E8C-8736-B19637AD9927}"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F5-4716-891E-7B46651910ED}"/>
                </c:ext>
              </c:extLst>
            </c:dLbl>
            <c:dLbl>
              <c:idx val="3"/>
              <c:tx>
                <c:rich>
                  <a:bodyPr/>
                  <a:lstStyle/>
                  <a:p>
                    <a:fld id="{E8B8FA6F-81EB-471A-BD71-BF30CFE532C3}"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F5-4716-891E-7B46651910E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CONVIVENCIA!$B$3:$B$6</c:f>
              <c:strCache>
                <c:ptCount val="4"/>
                <c:pt idx="0">
                  <c:v>EXCELENTE</c:v>
                </c:pt>
                <c:pt idx="1">
                  <c:v>BUENAS</c:v>
                </c:pt>
                <c:pt idx="2">
                  <c:v>MALAS</c:v>
                </c:pt>
                <c:pt idx="3">
                  <c:v>PESIMAS</c:v>
                </c:pt>
              </c:strCache>
            </c:strRef>
          </c:cat>
          <c:val>
            <c:numRef>
              <c:f>CONVIVENCIA!$E$3:$E$6</c:f>
              <c:numCache>
                <c:formatCode>0</c:formatCode>
                <c:ptCount val="4"/>
                <c:pt idx="0">
                  <c:v>18</c:v>
                </c:pt>
                <c:pt idx="1">
                  <c:v>78</c:v>
                </c:pt>
                <c:pt idx="2">
                  <c:v>3</c:v>
                </c:pt>
                <c:pt idx="3">
                  <c:v>1</c:v>
                </c:pt>
              </c:numCache>
            </c:numRef>
          </c:val>
          <c:extLst>
            <c:ext xmlns:c16="http://schemas.microsoft.com/office/drawing/2014/chart" uri="{C3380CC4-5D6E-409C-BE32-E72D297353CC}">
              <c16:uniqueId val="{00000000-3F60-4A33-8F55-C63ACC8087A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616286116776882E-3"/>
                  <c:y val="9.8544065867584504E-2"/>
                </c:manualLayout>
              </c:layout>
              <c:tx>
                <c:rich>
                  <a:bodyPr/>
                  <a:lstStyle/>
                  <a:p>
                    <a:fld id="{9B870C41-CE06-4282-A92A-7618C594A201}"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41-4C02-899B-215EF36D6BCF}"/>
                </c:ext>
              </c:extLst>
            </c:dLbl>
            <c:dLbl>
              <c:idx val="1"/>
              <c:layout>
                <c:manualLayout>
                  <c:x val="6.7129082399868762E-17"/>
                  <c:y val="0.1144382700397755"/>
                </c:manualLayout>
              </c:layout>
              <c:tx>
                <c:rich>
                  <a:bodyPr/>
                  <a:lstStyle/>
                  <a:p>
                    <a:fld id="{593DEAD8-19EC-4594-B6D2-78044DA6210B}"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41-4C02-899B-215EF36D6BCF}"/>
                </c:ext>
              </c:extLst>
            </c:dLbl>
            <c:dLbl>
              <c:idx val="2"/>
              <c:tx>
                <c:rich>
                  <a:bodyPr/>
                  <a:lstStyle/>
                  <a:p>
                    <a:fld id="{1BAC8E65-66F0-4A9F-9D95-6F459A85B19D}"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41-4C02-899B-215EF36D6B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CONVIVENCIA!$B$11:$B$13</c:f>
              <c:strCache>
                <c:ptCount val="3"/>
                <c:pt idx="0">
                  <c:v>SIEMPRE</c:v>
                </c:pt>
                <c:pt idx="1">
                  <c:v>ALGUNAS VECES</c:v>
                </c:pt>
                <c:pt idx="2">
                  <c:v>NUNCA</c:v>
                </c:pt>
              </c:strCache>
            </c:strRef>
          </c:cat>
          <c:val>
            <c:numRef>
              <c:f>CONVIVENCIA!$E$11:$E$13</c:f>
              <c:numCache>
                <c:formatCode>0</c:formatCode>
                <c:ptCount val="3"/>
                <c:pt idx="0">
                  <c:v>35</c:v>
                </c:pt>
                <c:pt idx="1">
                  <c:v>56.043956043956044</c:v>
                </c:pt>
                <c:pt idx="2">
                  <c:v>9</c:v>
                </c:pt>
              </c:numCache>
            </c:numRef>
          </c:val>
          <c:extLst>
            <c:ext xmlns:c16="http://schemas.microsoft.com/office/drawing/2014/chart" uri="{C3380CC4-5D6E-409C-BE32-E72D297353CC}">
              <c16:uniqueId val="{00000000-3C4F-448E-8329-46851378F32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757061456534334E-3"/>
                  <c:y val="9.7989217452683547E-2"/>
                </c:manualLayout>
              </c:layout>
              <c:tx>
                <c:rich>
                  <a:bodyPr/>
                  <a:lstStyle/>
                  <a:p>
                    <a:fld id="{1B41B0FB-1C7E-47EE-9353-3ACA0932579F}"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326-43D8-9B70-3C50C8D3EC7D}"/>
                </c:ext>
              </c:extLst>
            </c:dLbl>
            <c:dLbl>
              <c:idx val="1"/>
              <c:layout>
                <c:manualLayout>
                  <c:x val="-3.5757061456534989E-3"/>
                  <c:y val="0.11695487244352547"/>
                </c:manualLayout>
              </c:layout>
              <c:tx>
                <c:rich>
                  <a:bodyPr/>
                  <a:lstStyle/>
                  <a:p>
                    <a:fld id="{E17B2374-A6C1-4225-A97F-F3BECC41E23D}"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26-43D8-9B70-3C50C8D3EC7D}"/>
                </c:ext>
              </c:extLst>
            </c:dLbl>
            <c:dLbl>
              <c:idx val="2"/>
              <c:tx>
                <c:rich>
                  <a:bodyPr/>
                  <a:lstStyle/>
                  <a:p>
                    <a:fld id="{1B4C361F-3509-4D82-B466-8793461EF595}"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26-43D8-9B70-3C50C8D3EC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CONVIVENCIA!$B$18:$B$20</c:f>
              <c:strCache>
                <c:ptCount val="3"/>
                <c:pt idx="0">
                  <c:v>SIEMPRE</c:v>
                </c:pt>
                <c:pt idx="1">
                  <c:v>ALGUNAS VECES</c:v>
                </c:pt>
                <c:pt idx="2">
                  <c:v>NUNCA</c:v>
                </c:pt>
              </c:strCache>
            </c:strRef>
          </c:cat>
          <c:val>
            <c:numRef>
              <c:f>CONVIVENCIA!$E$18:$E$20</c:f>
              <c:numCache>
                <c:formatCode>0</c:formatCode>
                <c:ptCount val="3"/>
                <c:pt idx="0">
                  <c:v>45</c:v>
                </c:pt>
                <c:pt idx="1">
                  <c:v>48.35164835164835</c:v>
                </c:pt>
                <c:pt idx="2">
                  <c:v>7</c:v>
                </c:pt>
              </c:numCache>
            </c:numRef>
          </c:val>
          <c:extLst>
            <c:ext xmlns:c16="http://schemas.microsoft.com/office/drawing/2014/chart" uri="{C3380CC4-5D6E-409C-BE32-E72D297353CC}">
              <c16:uniqueId val="{00000000-5CBD-464D-9DCE-AB5817A1088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953408754028439E-3"/>
                  <c:y val="0.11907202375054829"/>
                </c:manualLayout>
              </c:layout>
              <c:tx>
                <c:rich>
                  <a:bodyPr/>
                  <a:lstStyle/>
                  <a:p>
                    <a:fld id="{A80FD0F1-948C-4884-B75B-5E9B38E905CA}"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91-4225-A25B-0FBC321E9612}"/>
                </c:ext>
              </c:extLst>
            </c:dLbl>
            <c:dLbl>
              <c:idx val="1"/>
              <c:layout>
                <c:manualLayout>
                  <c:x val="7.5906817508056878E-3"/>
                  <c:y val="0.12229018655461717"/>
                </c:manualLayout>
              </c:layout>
              <c:tx>
                <c:rich>
                  <a:bodyPr/>
                  <a:lstStyle/>
                  <a:p>
                    <a:fld id="{7C504160-3F57-4DAB-9FE7-E71136E57C09}"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91-4225-A25B-0FBC321E961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CONVIVENCIA!$B$25:$B$26</c:f>
              <c:strCache>
                <c:ptCount val="2"/>
                <c:pt idx="0">
                  <c:v>SI</c:v>
                </c:pt>
                <c:pt idx="1">
                  <c:v>NO</c:v>
                </c:pt>
              </c:strCache>
            </c:strRef>
          </c:cat>
          <c:val>
            <c:numRef>
              <c:f>CONVIVENCIA!$E$25:$E$26</c:f>
              <c:numCache>
                <c:formatCode>0</c:formatCode>
                <c:ptCount val="2"/>
                <c:pt idx="0">
                  <c:v>66</c:v>
                </c:pt>
                <c:pt idx="1">
                  <c:v>34</c:v>
                </c:pt>
              </c:numCache>
            </c:numRef>
          </c:val>
          <c:extLst>
            <c:ext xmlns:c16="http://schemas.microsoft.com/office/drawing/2014/chart" uri="{C3380CC4-5D6E-409C-BE32-E72D297353CC}">
              <c16:uniqueId val="{00000000-04CA-4B04-8F8A-D4F37626C7A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88914069305033E-3"/>
                  <c:y val="0.11254394863348446"/>
                </c:manualLayout>
              </c:layout>
              <c:tx>
                <c:rich>
                  <a:bodyPr/>
                  <a:lstStyle/>
                  <a:p>
                    <a:fld id="{5FDE6FE6-8E9A-422A-9BF0-50AF94BCC5CE}"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8FD-44E6-B2CA-A3CB1918D493}"/>
                </c:ext>
              </c:extLst>
            </c:dLbl>
            <c:dLbl>
              <c:idx val="1"/>
              <c:layout>
                <c:manualLayout>
                  <c:x val="-6.8158564213901791E-17"/>
                  <c:y val="0.10629150704273543"/>
                </c:manualLayout>
              </c:layout>
              <c:tx>
                <c:rich>
                  <a:bodyPr/>
                  <a:lstStyle/>
                  <a:p>
                    <a:fld id="{35F5D63D-1B65-43B2-BD5F-2D8F5E4BF61A}"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FD-44E6-B2CA-A3CB1918D493}"/>
                </c:ext>
              </c:extLst>
            </c:dLbl>
            <c:dLbl>
              <c:idx val="2"/>
              <c:layout>
                <c:manualLayout>
                  <c:x val="-3.7177828138610066E-3"/>
                  <c:y val="9.3786623861237151E-2"/>
                </c:manualLayout>
              </c:layout>
              <c:tx>
                <c:rich>
                  <a:bodyPr/>
                  <a:lstStyle/>
                  <a:p>
                    <a:fld id="{E9F0EA06-E016-4CC9-9580-B8D3A98E561F}"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FD-44E6-B2CA-A3CB1918D49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CONVIVENCIA!$B$31:$B$33</c:f>
              <c:strCache>
                <c:ptCount val="3"/>
                <c:pt idx="0">
                  <c:v>SIEMPRE</c:v>
                </c:pt>
                <c:pt idx="1">
                  <c:v>ALGUNAS VECES</c:v>
                </c:pt>
                <c:pt idx="2">
                  <c:v>NUNCA</c:v>
                </c:pt>
              </c:strCache>
            </c:strRef>
          </c:cat>
          <c:val>
            <c:numRef>
              <c:f>CONVIVENCIA!$E$31:$E$33</c:f>
              <c:numCache>
                <c:formatCode>0</c:formatCode>
                <c:ptCount val="3"/>
                <c:pt idx="0">
                  <c:v>36</c:v>
                </c:pt>
                <c:pt idx="1">
                  <c:v>52.747252747252752</c:v>
                </c:pt>
                <c:pt idx="2">
                  <c:v>11</c:v>
                </c:pt>
              </c:numCache>
            </c:numRef>
          </c:val>
          <c:extLst>
            <c:ext xmlns:c16="http://schemas.microsoft.com/office/drawing/2014/chart" uri="{C3380CC4-5D6E-409C-BE32-E72D297353CC}">
              <c16:uniqueId val="{00000000-6F42-46DB-97D2-1CF00AE90DC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177828138609727E-3"/>
                  <c:y val="0.11139220204465455"/>
                </c:manualLayout>
              </c:layout>
              <c:tx>
                <c:rich>
                  <a:bodyPr/>
                  <a:lstStyle/>
                  <a:p>
                    <a:fld id="{A5238335-7027-4A93-8C22-ACB8A411BCEB}"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1F-4061-8405-E6193DB7A1E1}"/>
                </c:ext>
              </c:extLst>
            </c:dLbl>
            <c:dLbl>
              <c:idx val="1"/>
              <c:layout>
                <c:manualLayout>
                  <c:x val="-6.8158564213901791E-17"/>
                  <c:y val="0.10820956770052156"/>
                </c:manualLayout>
              </c:layout>
              <c:tx>
                <c:rich>
                  <a:bodyPr/>
                  <a:lstStyle/>
                  <a:p>
                    <a:fld id="{32E7BAA2-6007-4F72-9E3B-DA0BB26A5707}"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1F-4061-8405-E6193DB7A1E1}"/>
                </c:ext>
              </c:extLst>
            </c:dLbl>
            <c:dLbl>
              <c:idx val="2"/>
              <c:layout>
                <c:manualLayout>
                  <c:x val="-3.7177828138610066E-3"/>
                  <c:y val="0.10502693335638864"/>
                </c:manualLayout>
              </c:layout>
              <c:tx>
                <c:rich>
                  <a:bodyPr/>
                  <a:lstStyle/>
                  <a:p>
                    <a:fld id="{81268CAE-DF3D-49D8-ACE1-65F4F6B74E89}"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1F-4061-8405-E6193DB7A1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CONVIVENCIA!$I$38:$I$40</c:f>
              <c:strCache>
                <c:ptCount val="3"/>
                <c:pt idx="0">
                  <c:v>COMPAÑEROS</c:v>
                </c:pt>
                <c:pt idx="1">
                  <c:v>ESTUDIANTES</c:v>
                </c:pt>
                <c:pt idx="2">
                  <c:v>INSTITUCIONAL</c:v>
                </c:pt>
              </c:strCache>
            </c:strRef>
          </c:cat>
          <c:val>
            <c:numRef>
              <c:f>CONVIVENCIA!$L$38:$L$40</c:f>
              <c:numCache>
                <c:formatCode>0</c:formatCode>
                <c:ptCount val="3"/>
                <c:pt idx="0">
                  <c:v>62</c:v>
                </c:pt>
                <c:pt idx="1">
                  <c:v>56</c:v>
                </c:pt>
                <c:pt idx="2">
                  <c:v>54</c:v>
                </c:pt>
              </c:numCache>
            </c:numRef>
          </c:val>
          <c:extLst>
            <c:ext xmlns:c16="http://schemas.microsoft.com/office/drawing/2014/chart" uri="{C3380CC4-5D6E-409C-BE32-E72D297353CC}">
              <c16:uniqueId val="{00000000-6950-4444-809C-11F1A15AE55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59190031152648"/>
                </c:manualLayout>
              </c:layout>
              <c:tx>
                <c:rich>
                  <a:bodyPr/>
                  <a:lstStyle/>
                  <a:p>
                    <a:fld id="{8269DA5F-3D18-43C0-9BFA-52036D2C5F0A}"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B7-4DB3-8D33-EA3F872EF450}"/>
                </c:ext>
              </c:extLst>
            </c:dLbl>
            <c:dLbl>
              <c:idx val="1"/>
              <c:layout>
                <c:manualLayout>
                  <c:x val="0"/>
                  <c:y val="9.657320872274143E-2"/>
                </c:manualLayout>
              </c:layout>
              <c:tx>
                <c:rich>
                  <a:bodyPr/>
                  <a:lstStyle/>
                  <a:p>
                    <a:fld id="{43EA6554-BCA1-481F-8861-9A53C8D13ECF}"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B7-4DB3-8D33-EA3F872EF450}"/>
                </c:ext>
              </c:extLst>
            </c:dLbl>
            <c:dLbl>
              <c:idx val="2"/>
              <c:tx>
                <c:rich>
                  <a:bodyPr/>
                  <a:lstStyle/>
                  <a:p>
                    <a:fld id="{07E3630E-409B-4388-B3CD-875EF8498847}"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B7-4DB3-8D33-EA3F872EF4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CONVIVENCIA!$B$64:$B$66</c:f>
              <c:strCache>
                <c:ptCount val="3"/>
                <c:pt idx="0">
                  <c:v>SIEMPRE</c:v>
                </c:pt>
                <c:pt idx="1">
                  <c:v>ALGUNAS VECES</c:v>
                </c:pt>
                <c:pt idx="2">
                  <c:v>NUNCA</c:v>
                </c:pt>
              </c:strCache>
            </c:strRef>
          </c:cat>
          <c:val>
            <c:numRef>
              <c:f>CONVIVENCIA!$E$64:$E$66</c:f>
              <c:numCache>
                <c:formatCode>0</c:formatCode>
                <c:ptCount val="3"/>
                <c:pt idx="0">
                  <c:v>46</c:v>
                </c:pt>
                <c:pt idx="1">
                  <c:v>50.549450549450547</c:v>
                </c:pt>
                <c:pt idx="2">
                  <c:v>3</c:v>
                </c:pt>
              </c:numCache>
            </c:numRef>
          </c:val>
          <c:extLst>
            <c:ext xmlns:c16="http://schemas.microsoft.com/office/drawing/2014/chart" uri="{C3380CC4-5D6E-409C-BE32-E72D297353CC}">
              <c16:uniqueId val="{00000000-6613-4C88-A198-3AEB82FBBF2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372147184388419E-3"/>
                  <c:y val="0.10621304496909786"/>
                </c:manualLayout>
              </c:layout>
              <c:tx>
                <c:rich>
                  <a:bodyPr/>
                  <a:lstStyle/>
                  <a:p>
                    <a:fld id="{E207A2B7-6177-4BBF-9527-4943FA25E9DA}"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C1E-4FA1-A465-9C4FEE70A044}"/>
                </c:ext>
              </c:extLst>
            </c:dLbl>
            <c:dLbl>
              <c:idx val="1"/>
              <c:layout>
                <c:manualLayout>
                  <c:x val="-5.8116441553164189E-3"/>
                  <c:y val="9.3717392619792173E-2"/>
                </c:manualLayout>
              </c:layout>
              <c:tx>
                <c:rich>
                  <a:bodyPr/>
                  <a:lstStyle/>
                  <a:p>
                    <a:fld id="{00666E40-E990-4793-A7C9-991B9B9314AB}"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1E-4FA1-A465-9C4FEE70A044}"/>
                </c:ext>
              </c:extLst>
            </c:dLbl>
            <c:dLbl>
              <c:idx val="2"/>
              <c:tx>
                <c:rich>
                  <a:bodyPr/>
                  <a:lstStyle/>
                  <a:p>
                    <a:fld id="{DD222D96-BA73-430F-82A3-92376E02414F}"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1E-4FA1-A465-9C4FEE70A0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MANDOS!$B$3:$B$5</c:f>
              <c:strCache>
                <c:ptCount val="3"/>
                <c:pt idx="0">
                  <c:v>SIEMPRE</c:v>
                </c:pt>
                <c:pt idx="1">
                  <c:v>ALGUNAS VECES</c:v>
                </c:pt>
                <c:pt idx="2">
                  <c:v>NUNCA</c:v>
                </c:pt>
              </c:strCache>
            </c:strRef>
          </c:cat>
          <c:val>
            <c:numRef>
              <c:f>MANDOS!$E$3:$E$5</c:f>
              <c:numCache>
                <c:formatCode>0</c:formatCode>
                <c:ptCount val="3"/>
                <c:pt idx="0">
                  <c:v>52</c:v>
                </c:pt>
                <c:pt idx="1">
                  <c:v>46.153846153846153</c:v>
                </c:pt>
                <c:pt idx="2">
                  <c:v>2</c:v>
                </c:pt>
              </c:numCache>
            </c:numRef>
          </c:val>
          <c:extLst>
            <c:ext xmlns:c16="http://schemas.microsoft.com/office/drawing/2014/chart" uri="{C3380CC4-5D6E-409C-BE32-E72D297353CC}">
              <c16:uniqueId val="{00000000-954F-4C48-BEB0-7FBF60EC3004}"/>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71193607030722E-3"/>
                  <c:y val="9.0065944019724078E-2"/>
                </c:manualLayout>
              </c:layout>
              <c:tx>
                <c:rich>
                  <a:bodyPr/>
                  <a:lstStyle/>
                  <a:p>
                    <a:fld id="{4D3B6257-E831-49E0-B4D7-27DC36AB4610}"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DE-4C48-8630-2BEC82204F23}"/>
                </c:ext>
              </c:extLst>
            </c:dLbl>
            <c:dLbl>
              <c:idx val="1"/>
              <c:layout>
                <c:manualLayout>
                  <c:x val="-3.9142387214062165E-3"/>
                  <c:y val="9.3171666227300665E-2"/>
                </c:manualLayout>
              </c:layout>
              <c:tx>
                <c:rich>
                  <a:bodyPr/>
                  <a:lstStyle/>
                  <a:p>
                    <a:fld id="{E5094F5F-3948-46B4-BBDC-E6B45D99582F}"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DE-4C48-8630-2BEC82204F23}"/>
                </c:ext>
              </c:extLst>
            </c:dLbl>
            <c:dLbl>
              <c:idx val="2"/>
              <c:tx>
                <c:rich>
                  <a:bodyPr/>
                  <a:lstStyle/>
                  <a:p>
                    <a:fld id="{8E87B43A-2968-4C0F-8B03-99594EF4468B}"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DE-4C48-8630-2BEC82204F2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MANDOS!$B$10:$B$12</c:f>
              <c:strCache>
                <c:ptCount val="3"/>
                <c:pt idx="0">
                  <c:v>SIEMPRE</c:v>
                </c:pt>
                <c:pt idx="1">
                  <c:v>ALGUNAS VECES</c:v>
                </c:pt>
                <c:pt idx="2">
                  <c:v>NUNCA</c:v>
                </c:pt>
              </c:strCache>
            </c:strRef>
          </c:cat>
          <c:val>
            <c:numRef>
              <c:f>MANDOS!$E$10:$E$12</c:f>
              <c:numCache>
                <c:formatCode>0</c:formatCode>
                <c:ptCount val="3"/>
                <c:pt idx="0">
                  <c:v>52</c:v>
                </c:pt>
                <c:pt idx="1">
                  <c:v>47.252747252747248</c:v>
                </c:pt>
                <c:pt idx="2">
                  <c:v>1</c:v>
                </c:pt>
              </c:numCache>
            </c:numRef>
          </c:val>
          <c:extLst>
            <c:ext xmlns:c16="http://schemas.microsoft.com/office/drawing/2014/chart" uri="{C3380CC4-5D6E-409C-BE32-E72D297353CC}">
              <c16:uniqueId val="{00000000-1DFB-4ECE-9612-65DDCAE25296}"/>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810396936226514E-3"/>
                  <c:y val="0.1129570814973484"/>
                </c:manualLayout>
              </c:layout>
              <c:tx>
                <c:rich>
                  <a:bodyPr/>
                  <a:lstStyle/>
                  <a:p>
                    <a:fld id="{BB436EC2-E8A6-41A9-8201-41DFEE79E87E}"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E2B-43DB-9452-123DBBF432A7}"/>
                </c:ext>
              </c:extLst>
            </c:dLbl>
            <c:dLbl>
              <c:idx val="1"/>
              <c:layout>
                <c:manualLayout>
                  <c:x val="-6.9318260279290709E-17"/>
                  <c:y val="0.10354399137256937"/>
                </c:manualLayout>
              </c:layout>
              <c:tx>
                <c:rich>
                  <a:bodyPr/>
                  <a:lstStyle/>
                  <a:p>
                    <a:fld id="{5350B591-78BE-4C0C-BB60-7517593AE244}"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E2B-43DB-9452-123DBBF432A7}"/>
                </c:ext>
              </c:extLst>
            </c:dLbl>
            <c:dLbl>
              <c:idx val="2"/>
              <c:tx>
                <c:rich>
                  <a:bodyPr/>
                  <a:lstStyle/>
                  <a:p>
                    <a:fld id="{DD4F6062-7C1F-4A37-8E62-299337E25CA8}"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2B-43DB-9452-123DBBF432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MANDOS!$B$17:$B$19</c:f>
              <c:strCache>
                <c:ptCount val="3"/>
                <c:pt idx="0">
                  <c:v>SIEMPRE</c:v>
                </c:pt>
                <c:pt idx="1">
                  <c:v>ALGUNAS VECES</c:v>
                </c:pt>
                <c:pt idx="2">
                  <c:v>NUNCA</c:v>
                </c:pt>
              </c:strCache>
            </c:strRef>
          </c:cat>
          <c:val>
            <c:numRef>
              <c:f>MANDOS!$E$17:$E$19</c:f>
              <c:numCache>
                <c:formatCode>0</c:formatCode>
                <c:ptCount val="3"/>
                <c:pt idx="0">
                  <c:v>46</c:v>
                </c:pt>
                <c:pt idx="1">
                  <c:v>51.648351648351657</c:v>
                </c:pt>
                <c:pt idx="2">
                  <c:v>2</c:v>
                </c:pt>
              </c:numCache>
            </c:numRef>
          </c:val>
          <c:extLst>
            <c:ext xmlns:c16="http://schemas.microsoft.com/office/drawing/2014/chart" uri="{C3380CC4-5D6E-409C-BE32-E72D297353CC}">
              <c16:uniqueId val="{00000000-0204-4DA0-B7DD-33CA4C64E92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4929792317534067E-3"/>
                  <c:y val="0.12799835434379064"/>
                </c:manualLayout>
              </c:layout>
              <c:tx>
                <c:rich>
                  <a:bodyPr/>
                  <a:lstStyle/>
                  <a:p>
                    <a:fld id="{C94E868D-4629-45AF-BC79-26D0B902FFC0}"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C5-4C1F-93E2-E25BCECCD63A}"/>
                </c:ext>
              </c:extLst>
            </c:dLbl>
            <c:dLbl>
              <c:idx val="1"/>
              <c:layout>
                <c:manualLayout>
                  <c:x val="7.5943833854026982E-3"/>
                  <c:y val="0.13128036342952881"/>
                </c:manualLayout>
              </c:layout>
              <c:tx>
                <c:rich>
                  <a:bodyPr/>
                  <a:lstStyle/>
                  <a:p>
                    <a:fld id="{5C249E72-7A30-4906-9F50-3B455D58E0B2}"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C5-4C1F-93E2-E25BCECCD63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MANDOS!$B$24:$B$25</c:f>
              <c:strCache>
                <c:ptCount val="2"/>
                <c:pt idx="0">
                  <c:v>SI</c:v>
                </c:pt>
                <c:pt idx="1">
                  <c:v>NO</c:v>
                </c:pt>
              </c:strCache>
            </c:strRef>
          </c:cat>
          <c:val>
            <c:numRef>
              <c:f>MANDOS!$E$24:$E$25</c:f>
              <c:numCache>
                <c:formatCode>0</c:formatCode>
                <c:ptCount val="2"/>
                <c:pt idx="0">
                  <c:v>76.923076923076934</c:v>
                </c:pt>
                <c:pt idx="1">
                  <c:v>23.076923076923077</c:v>
                </c:pt>
              </c:numCache>
            </c:numRef>
          </c:val>
          <c:extLst>
            <c:ext xmlns:c16="http://schemas.microsoft.com/office/drawing/2014/chart" uri="{C3380CC4-5D6E-409C-BE32-E72D297353CC}">
              <c16:uniqueId val="{00000000-11A3-44DA-A3CE-915FB4B0EAF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4438549236953005E-3"/>
                  <c:y val="0.10185185185185185"/>
                </c:manualLayout>
              </c:layout>
              <c:tx>
                <c:rich>
                  <a:bodyPr/>
                  <a:lstStyle/>
                  <a:p>
                    <a:fld id="{4102E41B-D4E9-49D4-9D98-D56295115809}"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E2B-4769-A343-2D0D7E08D942}"/>
                </c:ext>
              </c:extLst>
            </c:dLbl>
            <c:dLbl>
              <c:idx val="1"/>
              <c:layout>
                <c:manualLayout>
                  <c:x val="-6.6535236002218592E-17"/>
                  <c:y val="8.9506172839506168E-2"/>
                </c:manualLayout>
              </c:layout>
              <c:tx>
                <c:rich>
                  <a:bodyPr/>
                  <a:lstStyle/>
                  <a:p>
                    <a:fld id="{50ECBDF3-81A0-4678-87AB-8FEE4F7A2C14}"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E2B-4769-A343-2D0D7E08D942}"/>
                </c:ext>
              </c:extLst>
            </c:dLbl>
            <c:dLbl>
              <c:idx val="2"/>
              <c:layout>
                <c:manualLayout>
                  <c:x val="-1.8146183078985665E-3"/>
                  <c:y val="9.5679012345678896E-2"/>
                </c:manualLayout>
              </c:layout>
              <c:tx>
                <c:rich>
                  <a:bodyPr/>
                  <a:lstStyle/>
                  <a:p>
                    <a:fld id="{0BBDD591-5D4C-43CD-AEB2-CD54689A618A}"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2B-4769-A343-2D0D7E08D9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MANDOS!$B$30:$B$32</c:f>
              <c:strCache>
                <c:ptCount val="3"/>
                <c:pt idx="0">
                  <c:v>SIEMPRE</c:v>
                </c:pt>
                <c:pt idx="1">
                  <c:v>ALGUNAS VECES</c:v>
                </c:pt>
                <c:pt idx="2">
                  <c:v>NUNCA</c:v>
                </c:pt>
              </c:strCache>
            </c:strRef>
          </c:cat>
          <c:val>
            <c:numRef>
              <c:f>MANDOS!$E$30:$E$32</c:f>
              <c:numCache>
                <c:formatCode>0</c:formatCode>
                <c:ptCount val="3"/>
                <c:pt idx="0">
                  <c:v>59</c:v>
                </c:pt>
                <c:pt idx="1">
                  <c:v>29.670329670329672</c:v>
                </c:pt>
                <c:pt idx="2">
                  <c:v>11</c:v>
                </c:pt>
              </c:numCache>
            </c:numRef>
          </c:val>
          <c:extLst>
            <c:ext xmlns:c16="http://schemas.microsoft.com/office/drawing/2014/chart" uri="{C3380CC4-5D6E-409C-BE32-E72D297353CC}">
              <c16:uniqueId val="{00000000-4DDD-4FFB-88F8-697FEAA5834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381816569067551E-3"/>
                  <c:y val="9.3607745709276394E-2"/>
                </c:manualLayout>
              </c:layout>
              <c:tx>
                <c:rich>
                  <a:bodyPr/>
                  <a:lstStyle/>
                  <a:p>
                    <a:fld id="{7E4B91AA-D2DF-4B3C-8594-C51A5E1AAE53}"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6D2-42D1-ABA3-9F17D11CBB0F}"/>
                </c:ext>
              </c:extLst>
            </c:dLbl>
            <c:dLbl>
              <c:idx val="1"/>
              <c:layout>
                <c:manualLayout>
                  <c:x val="0"/>
                  <c:y val="0.10920903666082242"/>
                </c:manualLayout>
              </c:layout>
              <c:tx>
                <c:rich>
                  <a:bodyPr/>
                  <a:lstStyle/>
                  <a:p>
                    <a:fld id="{A1293757-C84B-4868-A5AD-6C471E0D9335}"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D2-42D1-ABA3-9F17D11CBB0F}"/>
                </c:ext>
              </c:extLst>
            </c:dLbl>
            <c:dLbl>
              <c:idx val="2"/>
              <c:layout>
                <c:manualLayout>
                  <c:x val="0"/>
                  <c:y val="9.984826208989489E-2"/>
                </c:manualLayout>
              </c:layout>
              <c:tx>
                <c:rich>
                  <a:bodyPr/>
                  <a:lstStyle/>
                  <a:p>
                    <a:fld id="{07E0B132-A681-4F82-9FBA-8113EC0F0991}"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D2-42D1-ABA3-9F17D11CBB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MANDOS!$B$37:$B$39</c:f>
              <c:strCache>
                <c:ptCount val="3"/>
                <c:pt idx="0">
                  <c:v>SIEMPRE</c:v>
                </c:pt>
                <c:pt idx="1">
                  <c:v>ALGUNAS VECES</c:v>
                </c:pt>
                <c:pt idx="2">
                  <c:v>NUNCA</c:v>
                </c:pt>
              </c:strCache>
            </c:strRef>
          </c:cat>
          <c:val>
            <c:numRef>
              <c:f>MANDOS!$E$37:$E$39</c:f>
              <c:numCache>
                <c:formatCode>0</c:formatCode>
                <c:ptCount val="3"/>
                <c:pt idx="0">
                  <c:v>48</c:v>
                </c:pt>
                <c:pt idx="1">
                  <c:v>40.659340659340657</c:v>
                </c:pt>
                <c:pt idx="2">
                  <c:v>11</c:v>
                </c:pt>
              </c:numCache>
            </c:numRef>
          </c:val>
          <c:extLst>
            <c:ext xmlns:c16="http://schemas.microsoft.com/office/drawing/2014/chart" uri="{C3380CC4-5D6E-409C-BE32-E72D297353CC}">
              <c16:uniqueId val="{00000000-0145-475C-B3AB-7E8632F1ECA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72811659481897"/>
                </c:manualLayout>
              </c:layout>
              <c:tx>
                <c:rich>
                  <a:bodyPr/>
                  <a:lstStyle/>
                  <a:p>
                    <a:fld id="{7BB5CAFD-07D8-492B-8368-96099995AD5D}"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2A-4593-BDE5-867240AE2D24}"/>
                </c:ext>
              </c:extLst>
            </c:dLbl>
            <c:dLbl>
              <c:idx val="1"/>
              <c:layout>
                <c:manualLayout>
                  <c:x val="1.885370931885339E-3"/>
                  <c:y val="9.0276223674235004E-2"/>
                </c:manualLayout>
              </c:layout>
              <c:tx>
                <c:rich>
                  <a:bodyPr/>
                  <a:lstStyle/>
                  <a:p>
                    <a:fld id="{28B353E3-59F3-4C23-A70D-61E0D6C8BCF7}"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2A-4593-BDE5-867240AE2D24}"/>
                </c:ext>
              </c:extLst>
            </c:dLbl>
            <c:dLbl>
              <c:idx val="2"/>
              <c:layout>
                <c:manualLayout>
                  <c:x val="-1.885370931885408E-3"/>
                  <c:y val="0.105841089824965"/>
                </c:manualLayout>
              </c:layout>
              <c:tx>
                <c:rich>
                  <a:bodyPr/>
                  <a:lstStyle/>
                  <a:p>
                    <a:fld id="{32DF4B8F-FF76-4084-87BC-CB5BDCFB86E3}"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2A-4593-BDE5-867240AE2D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MANDOS!$B$44:$B$46</c:f>
              <c:strCache>
                <c:ptCount val="3"/>
                <c:pt idx="0">
                  <c:v>SIEMPRE</c:v>
                </c:pt>
                <c:pt idx="1">
                  <c:v>ALGUNAS VECES</c:v>
                </c:pt>
                <c:pt idx="2">
                  <c:v>NUNCA</c:v>
                </c:pt>
              </c:strCache>
            </c:strRef>
          </c:cat>
          <c:val>
            <c:numRef>
              <c:f>MANDOS!$E$44:$E$46</c:f>
              <c:numCache>
                <c:formatCode>0</c:formatCode>
                <c:ptCount val="3"/>
                <c:pt idx="0">
                  <c:v>32</c:v>
                </c:pt>
                <c:pt idx="1">
                  <c:v>56.043956043956044</c:v>
                </c:pt>
                <c:pt idx="2">
                  <c:v>12</c:v>
                </c:pt>
              </c:numCache>
            </c:numRef>
          </c:val>
          <c:extLst>
            <c:ext xmlns:c16="http://schemas.microsoft.com/office/drawing/2014/chart" uri="{C3380CC4-5D6E-409C-BE32-E72D297353CC}">
              <c16:uniqueId val="{00000000-6077-49FA-A4ED-419CB9BAA97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789979422574676"/>
                </c:manualLayout>
              </c:layout>
              <c:tx>
                <c:rich>
                  <a:bodyPr/>
                  <a:lstStyle/>
                  <a:p>
                    <a:r>
                      <a:rPr lang="en-US"/>
                      <a:t>91</a:t>
                    </a:r>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64-4F21-ABFB-A032033E7C1B}"/>
                </c:ext>
              </c:extLst>
            </c:dLbl>
            <c:dLbl>
              <c:idx val="1"/>
              <c:tx>
                <c:rich>
                  <a:bodyPr/>
                  <a:lstStyle/>
                  <a:p>
                    <a:r>
                      <a:rPr lang="en-US"/>
                      <a:t>9</a:t>
                    </a:r>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64-4F21-ABFB-A032033E7C1B}"/>
                </c:ext>
              </c:extLst>
            </c:dLbl>
            <c:dLbl>
              <c:idx val="2"/>
              <c:tx>
                <c:rich>
                  <a:bodyPr/>
                  <a:lstStyle/>
                  <a:p>
                    <a:fld id="{B0E9FD05-DFF5-4033-9DC1-66705C2C2A15}"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9-4223-906B-4A15D7A061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(PUESTO!$B$3:$B$4,PUESTO!$B$5)</c:f>
              <c:strCache>
                <c:ptCount val="3"/>
                <c:pt idx="0">
                  <c:v>SIEMPRE</c:v>
                </c:pt>
                <c:pt idx="1">
                  <c:v>ALGUNAS VECES</c:v>
                </c:pt>
                <c:pt idx="2">
                  <c:v>NUNCA</c:v>
                </c:pt>
              </c:strCache>
            </c:strRef>
          </c:cat>
          <c:val>
            <c:numRef>
              <c:f>(PUESTO!$E$3:$E$4,PUESTO!$E$5)</c:f>
              <c:numCache>
                <c:formatCode>0</c:formatCode>
                <c:ptCount val="3"/>
                <c:pt idx="0">
                  <c:v>91</c:v>
                </c:pt>
                <c:pt idx="1">
                  <c:v>9</c:v>
                </c:pt>
                <c:pt idx="2">
                  <c:v>0</c:v>
                </c:pt>
              </c:numCache>
            </c:numRef>
          </c:val>
          <c:extLst>
            <c:ext xmlns:c16="http://schemas.microsoft.com/office/drawing/2014/chart" uri="{C3380CC4-5D6E-409C-BE32-E72D297353CC}">
              <c16:uniqueId val="{00000002-C264-4F21-ABFB-A032033E7C1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415145704699214E-17"/>
                  <c:y val="0.11304495552463026"/>
                </c:manualLayout>
              </c:layout>
              <c:tx>
                <c:rich>
                  <a:bodyPr/>
                  <a:lstStyle/>
                  <a:p>
                    <a:fld id="{EB75CFD7-AC83-4288-B864-F68576DB3D40}"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385-4672-8DC4-B6B485E37A3C}"/>
                </c:ext>
              </c:extLst>
            </c:dLbl>
            <c:dLbl>
              <c:idx val="1"/>
              <c:layout>
                <c:manualLayout>
                  <c:x val="-1.3766058281879686E-16"/>
                  <c:y val="0.10981509965249803"/>
                </c:manualLayout>
              </c:layout>
              <c:tx>
                <c:rich>
                  <a:bodyPr/>
                  <a:lstStyle/>
                  <a:p>
                    <a:fld id="{017D4B59-19A4-4E4C-865A-9D71993712B7}"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85-4672-8DC4-B6B485E37A3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PUESTO!$B$9:$B$10</c:f>
              <c:strCache>
                <c:ptCount val="2"/>
                <c:pt idx="0">
                  <c:v>SI</c:v>
                </c:pt>
                <c:pt idx="1">
                  <c:v>NO</c:v>
                </c:pt>
              </c:strCache>
            </c:strRef>
          </c:cat>
          <c:val>
            <c:numRef>
              <c:f>PUESTO!$E$9:$E$10</c:f>
              <c:numCache>
                <c:formatCode>0</c:formatCode>
                <c:ptCount val="2"/>
                <c:pt idx="0">
                  <c:v>46</c:v>
                </c:pt>
                <c:pt idx="1">
                  <c:v>54</c:v>
                </c:pt>
              </c:numCache>
            </c:numRef>
          </c:val>
          <c:extLst>
            <c:ext xmlns:c16="http://schemas.microsoft.com/office/drawing/2014/chart" uri="{C3380CC4-5D6E-409C-BE32-E72D297353CC}">
              <c16:uniqueId val="{00000000-16CA-4428-950D-9A14061E1BEC}"/>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2291561776403E-3"/>
                  <c:y val="0.1050598558942764"/>
                </c:manualLayout>
              </c:layout>
              <c:tx>
                <c:rich>
                  <a:bodyPr/>
                  <a:lstStyle/>
                  <a:p>
                    <a:fld id="{1320616B-4D9A-4D83-B419-09F3F1EBC6EF}"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3C1-4A40-A087-0C9F1F24B4CF}"/>
                </c:ext>
              </c:extLst>
            </c:dLbl>
            <c:dLbl>
              <c:idx val="1"/>
              <c:layout>
                <c:manualLayout>
                  <c:x val="-6.7916572687091543E-17"/>
                  <c:y val="0.10814985165587276"/>
                </c:manualLayout>
              </c:layout>
              <c:tx>
                <c:rich>
                  <a:bodyPr/>
                  <a:lstStyle/>
                  <a:p>
                    <a:fld id="{35D03766-0560-45D3-BD00-35760967455D}"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3C1-4A40-A087-0C9F1F24B4CF}"/>
                </c:ext>
              </c:extLst>
            </c:dLbl>
            <c:dLbl>
              <c:idx val="2"/>
              <c:tx>
                <c:rich>
                  <a:bodyPr/>
                  <a:lstStyle/>
                  <a:p>
                    <a:fld id="{1B3C5F55-1A6D-436A-ADE7-718A6D9ADE20}"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C1-4A40-A087-0C9F1F24B4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PUESTO!$B$15:$B$17</c:f>
              <c:strCache>
                <c:ptCount val="3"/>
                <c:pt idx="0">
                  <c:v>SIEMPRE</c:v>
                </c:pt>
                <c:pt idx="1">
                  <c:v>ALGUNAS VECES</c:v>
                </c:pt>
                <c:pt idx="2">
                  <c:v>NUNCA</c:v>
                </c:pt>
              </c:strCache>
            </c:strRef>
          </c:cat>
          <c:val>
            <c:numRef>
              <c:f>PUESTO!$E$15:$E$17</c:f>
              <c:numCache>
                <c:formatCode>0</c:formatCode>
                <c:ptCount val="3"/>
                <c:pt idx="0">
                  <c:v>57</c:v>
                </c:pt>
                <c:pt idx="1">
                  <c:v>39.560439560439562</c:v>
                </c:pt>
                <c:pt idx="2">
                  <c:v>3</c:v>
                </c:pt>
              </c:numCache>
            </c:numRef>
          </c:val>
          <c:extLst>
            <c:ext xmlns:c16="http://schemas.microsoft.com/office/drawing/2014/chart" uri="{C3380CC4-5D6E-409C-BE32-E72D297353CC}">
              <c16:uniqueId val="{00000000-881D-48F1-A2A1-E4D4DF55CF47}"/>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9550036175474736E-3"/>
                  <c:y val="8.9046793639314406E-2"/>
                </c:manualLayout>
              </c:layout>
              <c:tx>
                <c:rich>
                  <a:bodyPr/>
                  <a:lstStyle/>
                  <a:p>
                    <a:fld id="{ACA505D2-6945-4133-A298-C8D3527453CE}"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FD-4562-A58D-D5D30C227A33}"/>
                </c:ext>
              </c:extLst>
            </c:dLbl>
            <c:dLbl>
              <c:idx val="1"/>
              <c:tx>
                <c:rich>
                  <a:bodyPr/>
                  <a:lstStyle/>
                  <a:p>
                    <a:fld id="{981F2738-883E-420B-A4FB-AF3B06950B2A}"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FD-4562-A58D-D5D30C227A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PUESTO!$B$22:$B$23</c:f>
              <c:strCache>
                <c:ptCount val="2"/>
                <c:pt idx="0">
                  <c:v>SI</c:v>
                </c:pt>
                <c:pt idx="1">
                  <c:v>NO</c:v>
                </c:pt>
              </c:strCache>
            </c:strRef>
          </c:cat>
          <c:val>
            <c:numRef>
              <c:f>PUESTO!$E$22:$E$23</c:f>
              <c:numCache>
                <c:formatCode>0</c:formatCode>
                <c:ptCount val="2"/>
                <c:pt idx="0">
                  <c:v>98</c:v>
                </c:pt>
                <c:pt idx="1">
                  <c:v>2</c:v>
                </c:pt>
              </c:numCache>
            </c:numRef>
          </c:val>
          <c:extLst>
            <c:ext xmlns:c16="http://schemas.microsoft.com/office/drawing/2014/chart" uri="{C3380CC4-5D6E-409C-BE32-E72D297353CC}">
              <c16:uniqueId val="{00000000-2A1B-4119-91CE-81700D3BCD4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360495916044746E-2"/>
          <c:y val="4.1649166395535703E-2"/>
          <c:w val="0.91324855544652161"/>
          <c:h val="0.87161948987942062"/>
        </c:manualLayout>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2686130170152765E-3"/>
                  <c:y val="9.0779575458211331E-2"/>
                </c:manualLayout>
              </c:layout>
              <c:tx>
                <c:rich>
                  <a:bodyPr/>
                  <a:lstStyle/>
                  <a:p>
                    <a:fld id="{25123C6D-606F-48CD-BF83-31D24FF45556}"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8C3-411B-82AD-D53DECC81DB5}"/>
                </c:ext>
              </c:extLst>
            </c:dLbl>
            <c:dLbl>
              <c:idx val="1"/>
              <c:layout>
                <c:manualLayout>
                  <c:x val="-6.7969043607253583E-17"/>
                  <c:y val="8.7649245269997025E-2"/>
                </c:manualLayout>
              </c:layout>
              <c:tx>
                <c:rich>
                  <a:bodyPr/>
                  <a:lstStyle/>
                  <a:p>
                    <a:fld id="{00788098-5681-4714-8E56-7EBD9E3E676D}"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C3-411B-82AD-D53DECC81DB5}"/>
                </c:ext>
              </c:extLst>
            </c:dLbl>
            <c:dLbl>
              <c:idx val="2"/>
              <c:tx>
                <c:rich>
                  <a:bodyPr/>
                  <a:lstStyle/>
                  <a:p>
                    <a:fld id="{3A468424-6039-4DC6-A7C0-DD907BD4BCEA}"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8C3-411B-82AD-D53DECC81DB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PUESTO!$B$28:$B$30</c:f>
              <c:strCache>
                <c:ptCount val="3"/>
                <c:pt idx="0">
                  <c:v>SIEMPRE</c:v>
                </c:pt>
                <c:pt idx="1">
                  <c:v>ALGUNAS VECES</c:v>
                </c:pt>
                <c:pt idx="2">
                  <c:v>NUNCA</c:v>
                </c:pt>
              </c:strCache>
            </c:strRef>
          </c:cat>
          <c:val>
            <c:numRef>
              <c:f>PUESTO!$E$28:$E$30</c:f>
              <c:numCache>
                <c:formatCode>0</c:formatCode>
                <c:ptCount val="3"/>
                <c:pt idx="0">
                  <c:v>76</c:v>
                </c:pt>
                <c:pt idx="1">
                  <c:v>17.582417582417584</c:v>
                </c:pt>
                <c:pt idx="2">
                  <c:v>6</c:v>
                </c:pt>
              </c:numCache>
            </c:numRef>
          </c:val>
          <c:extLst>
            <c:ext xmlns:c16="http://schemas.microsoft.com/office/drawing/2014/chart" uri="{C3380CC4-5D6E-409C-BE32-E72D297353CC}">
              <c16:uniqueId val="{00000000-8257-4EF9-BFE8-59F355256A8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4020285184994168E-2"/>
                </c:manualLayout>
              </c:layout>
              <c:tx>
                <c:rich>
                  <a:bodyPr/>
                  <a:lstStyle/>
                  <a:p>
                    <a:fld id="{4676FDDF-D6D9-47D5-B43F-4E7DD58A17AD}"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64-4463-BFF1-835A1749B5F9}"/>
                </c:ext>
              </c:extLst>
            </c:dLbl>
            <c:dLbl>
              <c:idx val="1"/>
              <c:tx>
                <c:rich>
                  <a:bodyPr/>
                  <a:lstStyle/>
                  <a:p>
                    <a:fld id="{36FFB28D-A778-4678-8C2B-DF1FEE438B42}"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64-4463-BFF1-835A1749B5F9}"/>
                </c:ext>
              </c:extLst>
            </c:dLbl>
            <c:dLbl>
              <c:idx val="2"/>
              <c:tx>
                <c:rich>
                  <a:bodyPr/>
                  <a:lstStyle/>
                  <a:p>
                    <a:fld id="{27CC7C20-F8C7-4E0F-B05F-5D159329E0D6}"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064-4463-BFF1-835A1749B5F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PUESTO!$B$35:$B$37</c:f>
              <c:strCache>
                <c:ptCount val="3"/>
                <c:pt idx="0">
                  <c:v>SIEMPRE</c:v>
                </c:pt>
                <c:pt idx="1">
                  <c:v>ALGUNAS VECES</c:v>
                </c:pt>
                <c:pt idx="2">
                  <c:v>NUNCA</c:v>
                </c:pt>
              </c:strCache>
            </c:strRef>
          </c:cat>
          <c:val>
            <c:numRef>
              <c:f>PUESTO!$E$35:$E$37</c:f>
              <c:numCache>
                <c:formatCode>0</c:formatCode>
                <c:ptCount val="3"/>
                <c:pt idx="0">
                  <c:v>97</c:v>
                </c:pt>
                <c:pt idx="1">
                  <c:v>2.197802197802198</c:v>
                </c:pt>
                <c:pt idx="2">
                  <c:v>1</c:v>
                </c:pt>
              </c:numCache>
            </c:numRef>
          </c:val>
          <c:extLst>
            <c:ext xmlns:c16="http://schemas.microsoft.com/office/drawing/2014/chart" uri="{C3380CC4-5D6E-409C-BE32-E72D297353CC}">
              <c16:uniqueId val="{00000000-7AC0-4B6A-9682-3107D41F70EF}"/>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737979562061149E-3"/>
                  <c:y val="0.10797380822471354"/>
                </c:manualLayout>
              </c:layout>
              <c:tx>
                <c:rich>
                  <a:bodyPr/>
                  <a:lstStyle/>
                  <a:p>
                    <a:fld id="{3333A312-871C-40A6-93D4-0A1F8EE914E6}"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57A-47D6-9E7F-1F12E851A3AC}"/>
                </c:ext>
              </c:extLst>
            </c:dLbl>
            <c:dLbl>
              <c:idx val="1"/>
              <c:layout>
                <c:manualLayout>
                  <c:x val="0"/>
                  <c:y val="0.11750090895042357"/>
                </c:manualLayout>
              </c:layout>
              <c:tx>
                <c:rich>
                  <a:bodyPr/>
                  <a:lstStyle/>
                  <a:p>
                    <a:fld id="{6950B6F8-3E3A-458E-BAFB-CE87E6F0C930}"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7A-47D6-9E7F-1F12E851A3A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PUESTO!$B$42:$B$43</c:f>
              <c:strCache>
                <c:ptCount val="2"/>
                <c:pt idx="0">
                  <c:v>SI</c:v>
                </c:pt>
                <c:pt idx="1">
                  <c:v>NO</c:v>
                </c:pt>
              </c:strCache>
            </c:strRef>
          </c:cat>
          <c:val>
            <c:numRef>
              <c:f>PUESTO!$E$42:$E$43</c:f>
              <c:numCache>
                <c:formatCode>0</c:formatCode>
                <c:ptCount val="2"/>
                <c:pt idx="0">
                  <c:v>55</c:v>
                </c:pt>
                <c:pt idx="1">
                  <c:v>45</c:v>
                </c:pt>
              </c:numCache>
            </c:numRef>
          </c:val>
          <c:extLst>
            <c:ext xmlns:c16="http://schemas.microsoft.com/office/drawing/2014/chart" uri="{C3380CC4-5D6E-409C-BE32-E72D297353CC}">
              <c16:uniqueId val="{00000000-DA0C-4502-BA74-D41B6593718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11208781147754E-17"/>
                  <c:y val="9.503865037633108E-2"/>
                </c:manualLayout>
              </c:layout>
              <c:tx>
                <c:rich>
                  <a:bodyPr/>
                  <a:lstStyle/>
                  <a:p>
                    <a:fld id="{EA095E84-29CC-4F38-A463-2BD986B619C3}"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A0A-4A5B-B96D-0D5C10472303}"/>
                </c:ext>
              </c:extLst>
            </c:dLbl>
            <c:dLbl>
              <c:idx val="1"/>
              <c:layout>
                <c:manualLayout>
                  <c:x val="0"/>
                  <c:y val="8.909873472781038E-2"/>
                </c:manualLayout>
              </c:layout>
              <c:tx>
                <c:rich>
                  <a:bodyPr/>
                  <a:lstStyle/>
                  <a:p>
                    <a:fld id="{B65C3A3D-F187-4FD1-8300-6D7DBF8C40BA}"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A0A-4A5B-B96D-0D5C10472303}"/>
                </c:ext>
              </c:extLst>
            </c:dLbl>
            <c:dLbl>
              <c:idx val="2"/>
              <c:tx>
                <c:rich>
                  <a:bodyPr/>
                  <a:lstStyle/>
                  <a:p>
                    <a:fld id="{91FCE39E-9E97-42A0-84E8-61AA4E2C9649}"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A0A-4A5B-B96D-0D5C10472303}"/>
                </c:ext>
              </c:extLst>
            </c:dLbl>
            <c:dLbl>
              <c:idx val="3"/>
              <c:layout>
                <c:manualLayout>
                  <c:x val="-7.4667955423819918E-3"/>
                  <c:y val="8.9098734727810269E-2"/>
                </c:manualLayout>
              </c:layout>
              <c:tx>
                <c:rich>
                  <a:bodyPr/>
                  <a:lstStyle/>
                  <a:p>
                    <a:fld id="{420D2CE5-8996-4C33-B4CF-C8924C552EC8}"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A0A-4A5B-B96D-0D5C1047230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PUESTO!$B$48:$B$51</c:f>
              <c:strCache>
                <c:ptCount val="4"/>
                <c:pt idx="0">
                  <c:v>SIEMPRE</c:v>
                </c:pt>
                <c:pt idx="1">
                  <c:v>ALGUNAS VECES</c:v>
                </c:pt>
                <c:pt idx="2">
                  <c:v>NUNCA</c:v>
                </c:pt>
                <c:pt idx="3">
                  <c:v>NO HE SIDO CONVOCADO</c:v>
                </c:pt>
              </c:strCache>
            </c:strRef>
          </c:cat>
          <c:val>
            <c:numRef>
              <c:f>PUESTO!$E$48:$E$51</c:f>
              <c:numCache>
                <c:formatCode>0</c:formatCode>
                <c:ptCount val="4"/>
                <c:pt idx="0">
                  <c:v>62</c:v>
                </c:pt>
                <c:pt idx="1">
                  <c:v>23.076923076923077</c:v>
                </c:pt>
                <c:pt idx="2">
                  <c:v>2</c:v>
                </c:pt>
                <c:pt idx="3">
                  <c:v>13.186813186813188</c:v>
                </c:pt>
              </c:numCache>
            </c:numRef>
          </c:val>
          <c:extLst>
            <c:ext xmlns:c16="http://schemas.microsoft.com/office/drawing/2014/chart" uri="{C3380CC4-5D6E-409C-BE32-E72D297353CC}">
              <c16:uniqueId val="{00000000-C1B4-452F-BD51-582224BFA15E}"/>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698730834953E-2"/>
          <c:y val="3.8564110359579469E-2"/>
          <c:w val="0.90627741862640532"/>
          <c:h val="0.87146859438686564"/>
        </c:manualLayout>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0080498406368723E-3"/>
                  <c:y val="0.10655632320965999"/>
                </c:manualLayout>
              </c:layout>
              <c:tx>
                <c:rich>
                  <a:bodyPr/>
                  <a:lstStyle/>
                  <a:p>
                    <a:fld id="{47F37B8E-4F31-4883-86D3-67FDB762B2CB}"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03-4C29-B7B7-74C7005AA394}"/>
                </c:ext>
              </c:extLst>
            </c:dLbl>
            <c:dLbl>
              <c:idx val="1"/>
              <c:layout>
                <c:manualLayout>
                  <c:x val="2.0026832802122175E-3"/>
                  <c:y val="9.7154294691160631E-2"/>
                </c:manualLayout>
              </c:layout>
              <c:tx>
                <c:rich>
                  <a:bodyPr/>
                  <a:lstStyle/>
                  <a:p>
                    <a:fld id="{EE173DC6-108B-4660-94BB-4BCFA1E0491D}"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03-4C29-B7B7-74C7005AA394}"/>
                </c:ext>
              </c:extLst>
            </c:dLbl>
            <c:dLbl>
              <c:idx val="2"/>
              <c:tx>
                <c:rich>
                  <a:bodyPr/>
                  <a:lstStyle/>
                  <a:p>
                    <a:fld id="{0068C441-678D-447C-8735-137B0192FE57}"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03-4C29-B7B7-74C7005AA3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PUESTO!$B$56:$B$58</c:f>
              <c:strCache>
                <c:ptCount val="3"/>
                <c:pt idx="0">
                  <c:v>SIEMPRE</c:v>
                </c:pt>
                <c:pt idx="1">
                  <c:v>ALGUNAS VECES</c:v>
                </c:pt>
                <c:pt idx="2">
                  <c:v>NUNCA</c:v>
                </c:pt>
              </c:strCache>
            </c:strRef>
          </c:cat>
          <c:val>
            <c:numRef>
              <c:f>PUESTO!$E$56:$E$58</c:f>
              <c:numCache>
                <c:formatCode>0</c:formatCode>
                <c:ptCount val="3"/>
                <c:pt idx="0">
                  <c:v>55</c:v>
                </c:pt>
                <c:pt idx="1">
                  <c:v>37.362637362637365</c:v>
                </c:pt>
                <c:pt idx="2">
                  <c:v>8</c:v>
                </c:pt>
              </c:numCache>
            </c:numRef>
          </c:val>
          <c:extLst>
            <c:ext xmlns:c16="http://schemas.microsoft.com/office/drawing/2014/chart" uri="{C3380CC4-5D6E-409C-BE32-E72D297353CC}">
              <c16:uniqueId val="{00000000-B8C9-407A-B0D8-DA3BE970DCF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046C-4E66-947C-7200C84FB392}"/>
              </c:ext>
            </c:extLst>
          </c:dPt>
          <c:dPt>
            <c:idx val="1"/>
            <c:invertIfNegative val="0"/>
            <c:bubble3D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046C-4E66-947C-7200C84FB392}"/>
              </c:ext>
            </c:extLst>
          </c:dPt>
          <c:dLbls>
            <c:dLbl>
              <c:idx val="0"/>
              <c:layout>
                <c:manualLayout>
                  <c:x val="-3.3757475710121417E-17"/>
                  <c:y val="0.10237672288958845"/>
                </c:manualLayout>
              </c:layout>
              <c:tx>
                <c:rich>
                  <a:bodyPr/>
                  <a:lstStyle/>
                  <a:p>
                    <a:fld id="{2173A380-44A9-4598-BDEF-0EEEE003405A}"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6C-4E66-947C-7200C84FB392}"/>
                </c:ext>
              </c:extLst>
            </c:dLbl>
            <c:dLbl>
              <c:idx val="1"/>
              <c:layout>
                <c:manualLayout>
                  <c:x val="1.8413381279650356E-3"/>
                  <c:y val="0.10237672288958861"/>
                </c:manualLayout>
              </c:layout>
              <c:tx>
                <c:rich>
                  <a:bodyPr/>
                  <a:lstStyle/>
                  <a:p>
                    <a:fld id="{FC3C9584-D039-4FB4-BDD2-ED93B77BA0AC}" type="VALUE">
                      <a:rPr lang="en-US" smtClean="0"/>
                      <a:pPr/>
                      <a:t>[VALOR]</a:t>
                    </a:fld>
                    <a:r>
                      <a:rPr lang="en-US" sz="1800" b="1" i="0" u="none" strike="noStrike" kern="1200" baseline="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6C-4E66-947C-7200C84FB3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(AMBIENTE!$B$3,AMBIENTE!$B$4)</c:f>
              <c:strCache>
                <c:ptCount val="2"/>
                <c:pt idx="0">
                  <c:v>SI</c:v>
                </c:pt>
                <c:pt idx="1">
                  <c:v>NO</c:v>
                </c:pt>
              </c:strCache>
            </c:strRef>
          </c:cat>
          <c:val>
            <c:numRef>
              <c:f>(AMBIENTE!$E$3,AMBIENTE!$E$4)</c:f>
              <c:numCache>
                <c:formatCode>0</c:formatCode>
                <c:ptCount val="2"/>
                <c:pt idx="0">
                  <c:v>55</c:v>
                </c:pt>
                <c:pt idx="1">
                  <c:v>45</c:v>
                </c:pt>
              </c:numCache>
            </c:numRef>
          </c:val>
          <c:extLst>
            <c:ext xmlns:c16="http://schemas.microsoft.com/office/drawing/2014/chart" uri="{C3380CC4-5D6E-409C-BE32-E72D297353CC}">
              <c16:uniqueId val="{00000002-046C-4E66-947C-7200C84FB392}"/>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79210270925135E-3"/>
                  <c:y val="0.11165098780354238"/>
                </c:manualLayout>
              </c:layout>
              <c:tx>
                <c:rich>
                  <a:bodyPr/>
                  <a:lstStyle/>
                  <a:p>
                    <a:fld id="{C7F6FE47-42EA-4C02-BC1C-C514E9988415}"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825-47C5-98EE-2F9F8D1DD110}"/>
                </c:ext>
              </c:extLst>
            </c:dLbl>
            <c:dLbl>
              <c:idx val="1"/>
              <c:layout>
                <c:manualLayout>
                  <c:x val="-1.9079210270926184E-3"/>
                  <c:y val="0.10846095958058402"/>
                </c:manualLayout>
              </c:layout>
              <c:tx>
                <c:rich>
                  <a:bodyPr/>
                  <a:lstStyle/>
                  <a:p>
                    <a:fld id="{8BD37056-5E1A-48D1-B5DB-98FBA0A3482A}"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825-47C5-98EE-2F9F8D1DD11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AMBIENTE!$B$9:$B$10</c:f>
              <c:strCache>
                <c:ptCount val="2"/>
                <c:pt idx="0">
                  <c:v>SI</c:v>
                </c:pt>
                <c:pt idx="1">
                  <c:v>NO</c:v>
                </c:pt>
              </c:strCache>
            </c:strRef>
          </c:cat>
          <c:val>
            <c:numRef>
              <c:f>AMBIENTE!$E$9:$E$10</c:f>
              <c:numCache>
                <c:formatCode>0</c:formatCode>
                <c:ptCount val="2"/>
                <c:pt idx="0">
                  <c:v>56</c:v>
                </c:pt>
                <c:pt idx="1">
                  <c:v>44</c:v>
                </c:pt>
              </c:numCache>
            </c:numRef>
          </c:val>
          <c:extLst>
            <c:ext xmlns:c16="http://schemas.microsoft.com/office/drawing/2014/chart" uri="{C3380CC4-5D6E-409C-BE32-E72D297353CC}">
              <c16:uniqueId val="{00000000-07DF-40D1-B4CC-5126AEC32D3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8192742909291E-17"/>
                  <c:y val="0.12135727017055399"/>
                </c:manualLayout>
              </c:layout>
              <c:tx>
                <c:rich>
                  <a:bodyPr/>
                  <a:lstStyle/>
                  <a:p>
                    <a:fld id="{EEB97977-612D-41F5-8716-77AC8D777B9D}"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E4-44A8-BBDB-D569F18CCDF3}"/>
                </c:ext>
              </c:extLst>
            </c:dLbl>
            <c:dLbl>
              <c:idx val="1"/>
              <c:layout>
                <c:manualLayout>
                  <c:x val="-1.8691957424723763E-3"/>
                  <c:y val="0.10538920830600741"/>
                </c:manualLayout>
              </c:layout>
              <c:tx>
                <c:rich>
                  <a:bodyPr/>
                  <a:lstStyle/>
                  <a:p>
                    <a:fld id="{A13E7308-1847-4E4A-A2BA-360E2CE3B85D}"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E4-44A8-BBDB-D569F18CCDF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AMBIENTE!$B$15:$B$16</c:f>
              <c:strCache>
                <c:ptCount val="2"/>
                <c:pt idx="0">
                  <c:v>SI</c:v>
                </c:pt>
                <c:pt idx="1">
                  <c:v>NO</c:v>
                </c:pt>
              </c:strCache>
            </c:strRef>
          </c:cat>
          <c:val>
            <c:numRef>
              <c:f>AMBIENTE!$E$15:$E$16</c:f>
              <c:numCache>
                <c:formatCode>0</c:formatCode>
                <c:ptCount val="2"/>
                <c:pt idx="0">
                  <c:v>57</c:v>
                </c:pt>
                <c:pt idx="1">
                  <c:v>43</c:v>
                </c:pt>
              </c:numCache>
            </c:numRef>
          </c:val>
          <c:extLst>
            <c:ext xmlns:c16="http://schemas.microsoft.com/office/drawing/2014/chart" uri="{C3380CC4-5D6E-409C-BE32-E72D297353CC}">
              <c16:uniqueId val="{00000000-DE51-4A8F-ABB6-F9B519785FEB}"/>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675435869001617E-3"/>
                  <c:y val="0.11310760435012954"/>
                </c:manualLayout>
              </c:layout>
              <c:tx>
                <c:rich>
                  <a:bodyPr/>
                  <a:lstStyle/>
                  <a:p>
                    <a:fld id="{4719DA4F-9F16-463C-9F52-5E0368D5D5A4}"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90-43A0-BCCA-FA27146EF6DC}"/>
                </c:ext>
              </c:extLst>
            </c:dLbl>
            <c:dLbl>
              <c:idx val="1"/>
              <c:layout>
                <c:manualLayout>
                  <c:x val="-1.9675435869002701E-3"/>
                  <c:y val="0.11310760435012943"/>
                </c:manualLayout>
              </c:layout>
              <c:tx>
                <c:rich>
                  <a:bodyPr/>
                  <a:lstStyle/>
                  <a:p>
                    <a:fld id="{E6E90334-995F-4CAB-B8CB-28D2E723AB47}"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90-43A0-BCCA-FA27146EF6D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AMBIENTE!$B$21:$B$22</c:f>
              <c:strCache>
                <c:ptCount val="2"/>
                <c:pt idx="0">
                  <c:v>SI</c:v>
                </c:pt>
                <c:pt idx="1">
                  <c:v>NO</c:v>
                </c:pt>
              </c:strCache>
            </c:strRef>
          </c:cat>
          <c:val>
            <c:numRef>
              <c:f>AMBIENTE!$E$21:$E$22</c:f>
              <c:numCache>
                <c:formatCode>0</c:formatCode>
                <c:ptCount val="2"/>
                <c:pt idx="0">
                  <c:v>62</c:v>
                </c:pt>
                <c:pt idx="1">
                  <c:v>38</c:v>
                </c:pt>
              </c:numCache>
            </c:numRef>
          </c:val>
          <c:extLst>
            <c:ext xmlns:c16="http://schemas.microsoft.com/office/drawing/2014/chart" uri="{C3380CC4-5D6E-409C-BE32-E72D297353CC}">
              <c16:uniqueId val="{00000000-F175-4C76-92B0-579EE3E54A3A}"/>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55187075983529E-2"/>
          <c:y val="3.9791704277314113E-2"/>
          <c:w val="0.90732144391431746"/>
          <c:h val="0.86737711216940083"/>
        </c:manualLayout>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306443382402896E-17"/>
                  <c:y val="0.11318205556436844"/>
                </c:manualLayout>
              </c:layout>
              <c:tx>
                <c:rich>
                  <a:bodyPr/>
                  <a:lstStyle/>
                  <a:p>
                    <a:fld id="{2A280E21-4713-4B40-8606-FDB2792AF189}"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8B-40D1-B439-9A3DF1FE9D6B}"/>
                </c:ext>
              </c:extLst>
            </c:dLbl>
            <c:dLbl>
              <c:idx val="1"/>
              <c:layout>
                <c:manualLayout>
                  <c:x val="1.9803743344110002E-3"/>
                  <c:y val="0.11641582858049332"/>
                </c:manualLayout>
              </c:layout>
              <c:tx>
                <c:rich>
                  <a:bodyPr/>
                  <a:lstStyle/>
                  <a:p>
                    <a:fld id="{FAE938F6-3D32-4E00-B59C-A292D0EB6220}"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8B-40D1-B439-9A3DF1FE9D6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AMBIENTE!$B$27:$B$28</c:f>
              <c:strCache>
                <c:ptCount val="2"/>
                <c:pt idx="0">
                  <c:v>SI</c:v>
                </c:pt>
                <c:pt idx="1">
                  <c:v>NO</c:v>
                </c:pt>
              </c:strCache>
            </c:strRef>
          </c:cat>
          <c:val>
            <c:numRef>
              <c:f>AMBIENTE!$E$27:$E$28</c:f>
              <c:numCache>
                <c:formatCode>0</c:formatCode>
                <c:ptCount val="2"/>
                <c:pt idx="0">
                  <c:v>54</c:v>
                </c:pt>
                <c:pt idx="1">
                  <c:v>46</c:v>
                </c:pt>
              </c:numCache>
            </c:numRef>
          </c:val>
          <c:extLst>
            <c:ext xmlns:c16="http://schemas.microsoft.com/office/drawing/2014/chart" uri="{C3380CC4-5D6E-409C-BE32-E72D297353CC}">
              <c16:uniqueId val="{00000000-AAAB-4AFA-B844-AA39175B37F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8124479728433277E-3"/>
                  <c:y val="0.12288337461274294"/>
                </c:manualLayout>
              </c:layout>
              <c:tx>
                <c:rich>
                  <a:bodyPr/>
                  <a:lstStyle/>
                  <a:p>
                    <a:fld id="{24C07637-C5E3-4E42-AB8B-1C44E3134233}"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9D4-4FA9-B25D-86B21E320EAE}"/>
                </c:ext>
              </c:extLst>
            </c:dLbl>
            <c:dLbl>
              <c:idx val="1"/>
              <c:layout>
                <c:manualLayout>
                  <c:x val="-3.8124479728433628E-3"/>
                  <c:y val="0.1131820555643685"/>
                </c:manualLayout>
              </c:layout>
              <c:tx>
                <c:rich>
                  <a:bodyPr/>
                  <a:lstStyle/>
                  <a:p>
                    <a:fld id="{8CBA7951-292F-4C50-B797-2387E30F0266}"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9D4-4FA9-B25D-86B21E320E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AMBIENTE!$B$33:$B$34</c:f>
              <c:strCache>
                <c:ptCount val="2"/>
                <c:pt idx="0">
                  <c:v>SI</c:v>
                </c:pt>
                <c:pt idx="1">
                  <c:v>NO</c:v>
                </c:pt>
              </c:strCache>
            </c:strRef>
          </c:cat>
          <c:val>
            <c:numRef>
              <c:f>AMBIENTE!$E$33:$E$34</c:f>
              <c:numCache>
                <c:formatCode>0</c:formatCode>
                <c:ptCount val="2"/>
                <c:pt idx="0">
                  <c:v>68</c:v>
                </c:pt>
                <c:pt idx="1">
                  <c:v>32</c:v>
                </c:pt>
              </c:numCache>
            </c:numRef>
          </c:val>
          <c:extLst>
            <c:ext xmlns:c16="http://schemas.microsoft.com/office/drawing/2014/chart" uri="{C3380CC4-5D6E-409C-BE32-E72D297353CC}">
              <c16:uniqueId val="{00000000-8D04-4BD5-807F-DCA6AF95413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551601754621317E-3"/>
                  <c:y val="0.10459050398519673"/>
                </c:manualLayout>
              </c:layout>
              <c:tx>
                <c:rich>
                  <a:bodyPr/>
                  <a:lstStyle/>
                  <a:p>
                    <a:fld id="{EA70F0CE-9B25-42FD-8E90-EC3BA8FBFAB5}"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E4-463E-BDB7-6F69900D729A}"/>
                </c:ext>
              </c:extLst>
            </c:dLbl>
            <c:dLbl>
              <c:idx val="1"/>
              <c:layout>
                <c:manualLayout>
                  <c:x val="-2.0551601754621317E-3"/>
                  <c:y val="0.12093277023288372"/>
                </c:manualLayout>
              </c:layout>
              <c:tx>
                <c:rich>
                  <a:bodyPr/>
                  <a:lstStyle/>
                  <a:p>
                    <a:fld id="{56419D1B-AE5C-4432-97B6-96C3BEA7E94A}"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E4-463E-BDB7-6F69900D72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AMBIENTE!$B$39:$B$40</c:f>
              <c:strCache>
                <c:ptCount val="2"/>
                <c:pt idx="0">
                  <c:v>SI</c:v>
                </c:pt>
                <c:pt idx="1">
                  <c:v>NO</c:v>
                </c:pt>
              </c:strCache>
            </c:strRef>
          </c:cat>
          <c:val>
            <c:numRef>
              <c:f>AMBIENTE!$E$39:$E$40</c:f>
              <c:numCache>
                <c:formatCode>0</c:formatCode>
                <c:ptCount val="2"/>
                <c:pt idx="0">
                  <c:v>68</c:v>
                </c:pt>
                <c:pt idx="1">
                  <c:v>32</c:v>
                </c:pt>
              </c:numCache>
            </c:numRef>
          </c:val>
          <c:extLst>
            <c:ext xmlns:c16="http://schemas.microsoft.com/office/drawing/2014/chart" uri="{C3380CC4-5D6E-409C-BE32-E72D297353CC}">
              <c16:uniqueId val="{00000000-A7C7-41C6-A1C2-133DE1C494F8}"/>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a:t>
            </a:r>
            <a:r>
              <a:rPr lang="en-US" baseline="0"/>
              <a:t> ADMINISTRATIVA</a:t>
            </a:r>
            <a:endParaRPr lang="en-US"/>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412-47EB-A3ED-C6CC202BBCB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412-47EB-A3ED-C6CC202BBCB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Hoja2!$H$1:$H$2</c:f>
              <c:strCache>
                <c:ptCount val="2"/>
                <c:pt idx="0">
                  <c:v>ENCUESTADOS</c:v>
                </c:pt>
                <c:pt idx="1">
                  <c:v>NO ADMINISTRATIVOS</c:v>
                </c:pt>
              </c:strCache>
            </c:strRef>
          </c:cat>
          <c:val>
            <c:numRef>
              <c:f>Hoja2!$I$1:$I$2</c:f>
              <c:numCache>
                <c:formatCode>#,##0</c:formatCode>
                <c:ptCount val="2"/>
                <c:pt idx="0">
                  <c:v>65.164835164835168</c:v>
                </c:pt>
                <c:pt idx="1">
                  <c:v>138.83516483516485</c:v>
                </c:pt>
              </c:numCache>
            </c:numRef>
          </c:val>
          <c:extLst>
            <c:ext xmlns:c16="http://schemas.microsoft.com/office/drawing/2014/chart" uri="{C3380CC4-5D6E-409C-BE32-E72D297353CC}">
              <c16:uniqueId val="{00000004-4412-47EB-A3ED-C6CC202BBCB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33366707352089E-2"/>
          <c:y val="3.9647461975360697E-2"/>
          <c:w val="0.90634774466953261"/>
          <c:h val="0.86785786138534482"/>
        </c:manualLayout>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2.0011805389447065E-3"/>
                  <c:y val="0.1127717780823926"/>
                </c:manualLayout>
              </c:layout>
              <c:tx>
                <c:rich>
                  <a:bodyPr/>
                  <a:lstStyle/>
                  <a:p>
                    <a:fld id="{477FE010-698B-48C1-B0D3-7451AFA20C76}"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BA-4DA8-8503-52BB7A68D7E9}"/>
                </c:ext>
              </c:extLst>
            </c:dLbl>
            <c:dLbl>
              <c:idx val="1"/>
              <c:layout>
                <c:manualLayout>
                  <c:x val="4.0023610778894131E-3"/>
                  <c:y val="0.10954972728003859"/>
                </c:manualLayout>
              </c:layout>
              <c:tx>
                <c:rich>
                  <a:bodyPr/>
                  <a:lstStyle/>
                  <a:p>
                    <a:fld id="{9FFC76E4-D383-4F02-8E04-364F3D52B196}"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BA-4DA8-8503-52BB7A68D7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AMBIENTE!$B$45:$B$46</c:f>
              <c:strCache>
                <c:ptCount val="2"/>
                <c:pt idx="0">
                  <c:v>SI</c:v>
                </c:pt>
                <c:pt idx="1">
                  <c:v>NO</c:v>
                </c:pt>
              </c:strCache>
            </c:strRef>
          </c:cat>
          <c:val>
            <c:numRef>
              <c:f>AMBIENTE!$E$45:$E$46</c:f>
              <c:numCache>
                <c:formatCode>0</c:formatCode>
                <c:ptCount val="2"/>
                <c:pt idx="0">
                  <c:v>65</c:v>
                </c:pt>
                <c:pt idx="1">
                  <c:v>35</c:v>
                </c:pt>
              </c:numCache>
            </c:numRef>
          </c:val>
          <c:extLst>
            <c:ext xmlns:c16="http://schemas.microsoft.com/office/drawing/2014/chart" uri="{C3380CC4-5D6E-409C-BE32-E72D297353CC}">
              <c16:uniqueId val="{00000000-58D9-417A-8B0C-8CB816637481}"/>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976233001523752E-3"/>
                  <c:y val="0.10363903087185435"/>
                </c:manualLayout>
              </c:layout>
              <c:tx>
                <c:rich>
                  <a:bodyPr/>
                  <a:lstStyle/>
                  <a:p>
                    <a:fld id="{58E944C6-D6AD-4BC3-8179-2EC03ACC1ED4}"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CD-4339-B9C8-03AD06D05A8E}"/>
                </c:ext>
              </c:extLst>
            </c:dLbl>
            <c:dLbl>
              <c:idx val="1"/>
              <c:layout>
                <c:manualLayout>
                  <c:x val="-1.4649068307163343E-16"/>
                  <c:y val="0.10668723766220312"/>
                </c:manualLayout>
              </c:layout>
              <c:tx>
                <c:rich>
                  <a:bodyPr/>
                  <a:lstStyle/>
                  <a:p>
                    <a:fld id="{9181296B-88A9-4C15-9E04-38A6DF8B8B11}"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CD-4339-B9C8-03AD06D05A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AMBIENTE!$B$51:$B$52</c:f>
              <c:strCache>
                <c:ptCount val="2"/>
                <c:pt idx="0">
                  <c:v>SI</c:v>
                </c:pt>
                <c:pt idx="1">
                  <c:v>NO</c:v>
                </c:pt>
              </c:strCache>
            </c:strRef>
          </c:cat>
          <c:val>
            <c:numRef>
              <c:f>AMBIENTE!$E$51:$E$52</c:f>
              <c:numCache>
                <c:formatCode>0</c:formatCode>
                <c:ptCount val="2"/>
                <c:pt idx="0">
                  <c:v>87</c:v>
                </c:pt>
                <c:pt idx="1">
                  <c:v>13</c:v>
                </c:pt>
              </c:numCache>
            </c:numRef>
          </c:val>
          <c:extLst>
            <c:ext xmlns:c16="http://schemas.microsoft.com/office/drawing/2014/chart" uri="{C3380CC4-5D6E-409C-BE32-E72D297353CC}">
              <c16:uniqueId val="{00000000-49B8-40EF-920D-62FBE88F5B6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9450987420938059E-3"/>
                  <c:y val="0.10207336523125997"/>
                </c:manualLayout>
              </c:layout>
              <c:tx>
                <c:rich>
                  <a:bodyPr/>
                  <a:lstStyle/>
                  <a:p>
                    <a:fld id="{2CBAD26C-95A1-49D0-B11A-2EA8EB982691}"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9A-4F1A-A6DB-82A709763615}"/>
                </c:ext>
              </c:extLst>
            </c:dLbl>
            <c:dLbl>
              <c:idx val="1"/>
              <c:layout>
                <c:manualLayout>
                  <c:x val="-1.9862746855234515E-3"/>
                  <c:y val="0.10526315789473684"/>
                </c:manualLayout>
              </c:layout>
              <c:tx>
                <c:rich>
                  <a:bodyPr/>
                  <a:lstStyle/>
                  <a:p>
                    <a:fld id="{7DEB3901-7DD0-4F47-8017-88C9F3A0F087}" type="VALUE">
                      <a:rPr lang="en-US" smtClean="0"/>
                      <a:pPr/>
                      <a:t>[VALOR]</a:t>
                    </a:fld>
                    <a:r>
                      <a:rPr lang="en-US" dirty="0"/>
                      <a:t> </a:t>
                    </a:r>
                    <a:r>
                      <a:rPr lang="en-US" sz="1800" b="1" i="0" u="none" strike="noStrike" kern="1200" baseline="0" dirty="0">
                        <a:solidFill>
                          <a:prstClr val="black"/>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59A-4F1A-A6DB-82A70976361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AMBIENTE!$B$57:$B$58</c:f>
              <c:strCache>
                <c:ptCount val="2"/>
                <c:pt idx="0">
                  <c:v>SI</c:v>
                </c:pt>
                <c:pt idx="1">
                  <c:v>NO</c:v>
                </c:pt>
              </c:strCache>
            </c:strRef>
          </c:cat>
          <c:val>
            <c:numRef>
              <c:f>AMBIENTE!$E$57:$E$58</c:f>
              <c:numCache>
                <c:formatCode>0</c:formatCode>
                <c:ptCount val="2"/>
                <c:pt idx="0">
                  <c:v>88</c:v>
                </c:pt>
                <c:pt idx="1">
                  <c:v>12</c:v>
                </c:pt>
              </c:numCache>
            </c:numRef>
          </c:val>
          <c:extLst>
            <c:ext xmlns:c16="http://schemas.microsoft.com/office/drawing/2014/chart" uri="{C3380CC4-5D6E-409C-BE32-E72D297353CC}">
              <c16:uniqueId val="{00000000-817A-482A-81A5-F72280B0E6E3}"/>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PARTICIPACIÓN</a:t>
            </a:r>
            <a:r>
              <a:rPr lang="en-US" baseline="0"/>
              <a:t> DOCENTE</a:t>
            </a:r>
            <a:endParaRPr lang="en-US"/>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248-4E96-8436-B8A56D50B9E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248-4E96-8436-B8A56D50B9E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Hoja2!$H$4:$H$5</c:f>
              <c:strCache>
                <c:ptCount val="2"/>
                <c:pt idx="0">
                  <c:v>ENCUESTADOS</c:v>
                </c:pt>
                <c:pt idx="1">
                  <c:v>NO DOCENTES</c:v>
                </c:pt>
              </c:strCache>
            </c:strRef>
          </c:cat>
          <c:val>
            <c:numRef>
              <c:f>Hoja2!$I$4:$I$5</c:f>
              <c:numCache>
                <c:formatCode>#,##0</c:formatCode>
                <c:ptCount val="2"/>
                <c:pt idx="0">
                  <c:v>138.83516483516485</c:v>
                </c:pt>
                <c:pt idx="1">
                  <c:v>65.164835164835168</c:v>
                </c:pt>
              </c:numCache>
            </c:numRef>
          </c:val>
          <c:extLst>
            <c:ext xmlns:c16="http://schemas.microsoft.com/office/drawing/2014/chart" uri="{C3380CC4-5D6E-409C-BE32-E72D297353CC}">
              <c16:uniqueId val="{00000004-E248-4E96-8436-B8A56D50B9E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6852663412983269E-3"/>
                  <c:y val="7.1657652291602703E-2"/>
                </c:manualLayout>
              </c:layout>
              <c:tx>
                <c:rich>
                  <a:bodyPr/>
                  <a:lstStyle/>
                  <a:p>
                    <a:r>
                      <a:rPr lang="en-US" sz="1800" b="1" i="1">
                        <a:solidFill>
                          <a:schemeClr val="tx1"/>
                        </a:solidFill>
                      </a:rPr>
                      <a:t>100</a:t>
                    </a:r>
                    <a:r>
                      <a:rPr lang="en-US" sz="1800" b="1" i="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F4-4844-9274-480B350688E5}"/>
                </c:ext>
              </c:extLst>
            </c:dLbl>
            <c:dLbl>
              <c:idx val="1"/>
              <c:tx>
                <c:rich>
                  <a:bodyPr/>
                  <a:lstStyle/>
                  <a:p>
                    <a:fld id="{4AFA2320-81D5-4A58-914D-C95F3099EDEF}"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01-4E54-99D6-E656C807EB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(IDENTIDAD!$B$3,IDENTIDAD!$B$4)</c:f>
              <c:strCache>
                <c:ptCount val="2"/>
                <c:pt idx="0">
                  <c:v>SI SE SIENTE ORGULLOSO</c:v>
                </c:pt>
                <c:pt idx="1">
                  <c:v>NO SE SIENTE ORGULLOSO</c:v>
                </c:pt>
              </c:strCache>
            </c:strRef>
          </c:cat>
          <c:val>
            <c:numRef>
              <c:f>(IDENTIDAD!$E$3,IDENTIDAD!$E$4)</c:f>
              <c:numCache>
                <c:formatCode>0</c:formatCode>
                <c:ptCount val="2"/>
                <c:pt idx="0">
                  <c:v>100</c:v>
                </c:pt>
                <c:pt idx="1">
                  <c:v>0</c:v>
                </c:pt>
              </c:numCache>
            </c:numRef>
          </c:val>
          <c:extLst>
            <c:ext xmlns:c16="http://schemas.microsoft.com/office/drawing/2014/chart" uri="{C3380CC4-5D6E-409C-BE32-E72D297353CC}">
              <c16:uniqueId val="{00000001-51F4-4844-9274-480B350688E5}"/>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94229401982799E-2"/>
          <c:y val="3.9478125025262122E-2"/>
          <c:w val="0.9109279103867407"/>
          <c:h val="0.86842224925830414"/>
        </c:manualLayout>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587354389141729"/>
                </c:manualLayout>
              </c:layout>
              <c:tx>
                <c:rich>
                  <a:bodyPr/>
                  <a:lstStyle/>
                  <a:p>
                    <a:fld id="{32EAAB30-D323-4708-82D3-0BEFDF4F790A}"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539-4FF0-84AE-13D0412309F0}"/>
                </c:ext>
              </c:extLst>
            </c:dLbl>
            <c:dLbl>
              <c:idx val="1"/>
              <c:layout>
                <c:manualLayout>
                  <c:x val="1.9033106214922937E-3"/>
                  <c:y val="0.10908183310024817"/>
                </c:manualLayout>
              </c:layout>
              <c:tx>
                <c:rich>
                  <a:bodyPr/>
                  <a:lstStyle/>
                  <a:p>
                    <a:fld id="{0084E552-E4E1-4658-917E-9324008FA17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539-4FF0-84AE-13D0412309F0}"/>
                </c:ext>
              </c:extLst>
            </c:dLbl>
            <c:dLbl>
              <c:idx val="2"/>
              <c:layout>
                <c:manualLayout>
                  <c:x val="0"/>
                  <c:y val="9.6248676264924865E-2"/>
                </c:manualLayout>
              </c:layout>
              <c:tx>
                <c:rich>
                  <a:bodyPr/>
                  <a:lstStyle/>
                  <a:p>
                    <a:fld id="{CF7FBBFF-E4A6-4BCE-B0EC-4FCA2417515A}"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539-4FF0-84AE-13D0412309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IDENTIDAD!$I$7:$I$9</c:f>
              <c:strCache>
                <c:ptCount val="3"/>
                <c:pt idx="0">
                  <c:v>ESCUDO</c:v>
                </c:pt>
                <c:pt idx="1">
                  <c:v>HISTORIA</c:v>
                </c:pt>
                <c:pt idx="2">
                  <c:v>LEMA</c:v>
                </c:pt>
              </c:strCache>
            </c:strRef>
          </c:cat>
          <c:val>
            <c:numRef>
              <c:f>IDENTIDAD!$L$7:$L$9</c:f>
              <c:numCache>
                <c:formatCode>0</c:formatCode>
                <c:ptCount val="3"/>
                <c:pt idx="0">
                  <c:v>72.527472527472526</c:v>
                </c:pt>
                <c:pt idx="1">
                  <c:v>65</c:v>
                </c:pt>
                <c:pt idx="2">
                  <c:v>47</c:v>
                </c:pt>
              </c:numCache>
            </c:numRef>
          </c:val>
          <c:extLst>
            <c:ext xmlns:c16="http://schemas.microsoft.com/office/drawing/2014/chart" uri="{C3380CC4-5D6E-409C-BE32-E72D297353CC}">
              <c16:uniqueId val="{00000000-1539-4FF0-84AE-13D0412309F0}"/>
            </c:ext>
          </c:extLst>
        </c:ser>
        <c:dLbls>
          <c:showLegendKey val="0"/>
          <c:showVal val="0"/>
          <c:showCatName val="0"/>
          <c:showSerName val="0"/>
          <c:showPercent val="0"/>
          <c:showBubbleSize val="0"/>
        </c:dLbls>
        <c:gapWidth val="100"/>
        <c:overlap val="-24"/>
        <c:axId val="2037807328"/>
        <c:axId val="2037808576"/>
      </c:barChart>
      <c:catAx>
        <c:axId val="2037807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37808576"/>
        <c:crosses val="autoZero"/>
        <c:auto val="1"/>
        <c:lblAlgn val="ctr"/>
        <c:lblOffset val="100"/>
        <c:noMultiLvlLbl val="0"/>
      </c:catAx>
      <c:valAx>
        <c:axId val="2037808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7807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withinLinear" id="14">
  <a:schemeClr val="accent1"/>
</cs:colorStyle>
</file>

<file path=ppt/charts/colors5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4061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68554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573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615964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92769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6742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8241422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07374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9794908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320331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923522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6167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5" name="24 CuadroTexto"/>
          <p:cNvSpPr txBox="1"/>
          <p:nvPr/>
        </p:nvSpPr>
        <p:spPr>
          <a:xfrm>
            <a:off x="7033681" y="6021288"/>
            <a:ext cx="1463286" cy="338554"/>
          </a:xfrm>
          <a:prstGeom prst="rect">
            <a:avLst/>
          </a:prstGeom>
          <a:noFill/>
        </p:spPr>
        <p:txBody>
          <a:bodyPr wrap="none" rtlCol="0">
            <a:spAutoFit/>
          </a:bodyPr>
          <a:lstStyle/>
          <a:p>
            <a:r>
              <a:rPr lang="es-MX" sz="1600" b="1"/>
              <a:t>OCTUBRE 2021</a:t>
            </a:r>
            <a:endParaRPr lang="es-MX" sz="1600" b="1" dirty="0"/>
          </a:p>
        </p:txBody>
      </p:sp>
      <p:sp>
        <p:nvSpPr>
          <p:cNvPr id="13" name="23 CuadroTexto"/>
          <p:cNvSpPr txBox="1"/>
          <p:nvPr/>
        </p:nvSpPr>
        <p:spPr>
          <a:xfrm>
            <a:off x="3266474" y="4257092"/>
            <a:ext cx="3222611" cy="1200329"/>
          </a:xfrm>
          <a:prstGeom prst="rect">
            <a:avLst/>
          </a:prstGeom>
          <a:noFill/>
        </p:spPr>
        <p:txBody>
          <a:bodyPr wrap="square" rtlCol="0">
            <a:spAutoFit/>
          </a:bodyPr>
          <a:lstStyle/>
          <a:p>
            <a:pPr algn="ctr"/>
            <a:r>
              <a:rPr lang="es-MX" b="1" dirty="0"/>
              <a:t>RESULTADOS EVALUACIÓN DE </a:t>
            </a:r>
          </a:p>
          <a:p>
            <a:pPr algn="ctr"/>
            <a:r>
              <a:rPr lang="es-MX" b="1" dirty="0"/>
              <a:t>AMBIENTE DE TRABAJO 2019 DE LA UNIDAD ACADÉMICA PREPARATORIA NO. </a:t>
            </a:r>
            <a:r>
              <a:rPr lang="es-MX" b="1"/>
              <a:t>13</a:t>
            </a:r>
            <a:endParaRPr lang="es-MX" b="1" dirty="0"/>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4"/>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86629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4"/>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221288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4"/>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143495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4"/>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3931469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p:cNvGraphicFramePr>
            <a:graphicFrameLocks/>
          </p:cNvGraphicFramePr>
          <p:nvPr>
            <p:extLst>
              <p:ext uri="{D42A27DB-BD31-4B8C-83A1-F6EECF244321}">
                <p14:modId xmlns:p14="http://schemas.microsoft.com/office/powerpoint/2010/main" val="3751682717"/>
              </p:ext>
            </p:extLst>
          </p:nvPr>
        </p:nvGraphicFramePr>
        <p:xfrm>
          <a:off x="1657262" y="1512297"/>
          <a:ext cx="6701533" cy="39218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5" name="Gráfico 24"/>
          <p:cNvGraphicFramePr>
            <a:graphicFrameLocks/>
          </p:cNvGraphicFramePr>
          <p:nvPr>
            <p:extLst>
              <p:ext uri="{D42A27DB-BD31-4B8C-83A1-F6EECF244321}">
                <p14:modId xmlns:p14="http://schemas.microsoft.com/office/powerpoint/2010/main" val="1731027492"/>
              </p:ext>
            </p:extLst>
          </p:nvPr>
        </p:nvGraphicFramePr>
        <p:xfrm>
          <a:off x="1536884" y="1546910"/>
          <a:ext cx="6672584" cy="39584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5" name="Gráfico 24"/>
          <p:cNvGraphicFramePr>
            <a:graphicFrameLocks/>
          </p:cNvGraphicFramePr>
          <p:nvPr>
            <p:extLst>
              <p:ext uri="{D42A27DB-BD31-4B8C-83A1-F6EECF244321}">
                <p14:modId xmlns:p14="http://schemas.microsoft.com/office/powerpoint/2010/main" val="1808185353"/>
              </p:ext>
            </p:extLst>
          </p:nvPr>
        </p:nvGraphicFramePr>
        <p:xfrm>
          <a:off x="1740208" y="1367680"/>
          <a:ext cx="6512260" cy="40394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5" name="Gráfico 24"/>
          <p:cNvGraphicFramePr>
            <a:graphicFrameLocks/>
          </p:cNvGraphicFramePr>
          <p:nvPr>
            <p:extLst>
              <p:ext uri="{D42A27DB-BD31-4B8C-83A1-F6EECF244321}">
                <p14:modId xmlns:p14="http://schemas.microsoft.com/office/powerpoint/2010/main" val="1474753571"/>
              </p:ext>
            </p:extLst>
          </p:nvPr>
        </p:nvGraphicFramePr>
        <p:xfrm>
          <a:off x="963690" y="1512110"/>
          <a:ext cx="7933845" cy="3894999"/>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1">
            <a:extLst>
              <a:ext uri="{FF2B5EF4-FFF2-40B4-BE49-F238E27FC236}">
                <a16:creationId xmlns:a16="http://schemas.microsoft.com/office/drawing/2014/main" id="{EE587A25-57AD-4F07-B951-78CCEE5D3665}"/>
              </a:ext>
            </a:extLst>
          </p:cNvPr>
          <p:cNvSpPr txBox="1"/>
          <p:nvPr/>
        </p:nvSpPr>
        <p:spPr>
          <a:xfrm>
            <a:off x="1731928" y="3392996"/>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1</a:t>
            </a:r>
            <a:endParaRPr lang="es-MX" sz="1050" b="1" dirty="0">
              <a:solidFill>
                <a:schemeClr val="tx1"/>
              </a:solidFill>
            </a:endParaRPr>
          </a:p>
        </p:txBody>
      </p:sp>
      <p:sp>
        <p:nvSpPr>
          <p:cNvPr id="27" name="CuadroTexto 1">
            <a:extLst>
              <a:ext uri="{FF2B5EF4-FFF2-40B4-BE49-F238E27FC236}">
                <a16:creationId xmlns:a16="http://schemas.microsoft.com/office/drawing/2014/main" id="{EE587A25-57AD-4F07-B951-78CCEE5D3665}"/>
              </a:ext>
            </a:extLst>
          </p:cNvPr>
          <p:cNvSpPr txBox="1"/>
          <p:nvPr/>
        </p:nvSpPr>
        <p:spPr>
          <a:xfrm>
            <a:off x="2591900" y="3392995"/>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2</a:t>
            </a:r>
            <a:endParaRPr lang="es-MX" sz="1050" b="1" dirty="0">
              <a:solidFill>
                <a:schemeClr val="tx1"/>
              </a:solidFill>
            </a:endParaRPr>
          </a:p>
        </p:txBody>
      </p:sp>
      <p:sp>
        <p:nvSpPr>
          <p:cNvPr id="28" name="CuadroTexto 1">
            <a:extLst>
              <a:ext uri="{FF2B5EF4-FFF2-40B4-BE49-F238E27FC236}">
                <a16:creationId xmlns:a16="http://schemas.microsoft.com/office/drawing/2014/main" id="{EE587A25-57AD-4F07-B951-78CCEE5D3665}"/>
              </a:ext>
            </a:extLst>
          </p:cNvPr>
          <p:cNvSpPr txBox="1"/>
          <p:nvPr/>
        </p:nvSpPr>
        <p:spPr>
          <a:xfrm>
            <a:off x="3571163" y="3373282"/>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3</a:t>
            </a:r>
            <a:endParaRPr lang="es-MX" sz="1050" b="1" dirty="0">
              <a:solidFill>
                <a:schemeClr val="tx1"/>
              </a:solidFill>
            </a:endParaRPr>
          </a:p>
        </p:txBody>
      </p:sp>
      <p:sp>
        <p:nvSpPr>
          <p:cNvPr id="31" name="CuadroTexto 1">
            <a:extLst>
              <a:ext uri="{FF2B5EF4-FFF2-40B4-BE49-F238E27FC236}">
                <a16:creationId xmlns:a16="http://schemas.microsoft.com/office/drawing/2014/main" id="{EE587A25-57AD-4F07-B951-78CCEE5D3665}"/>
              </a:ext>
            </a:extLst>
          </p:cNvPr>
          <p:cNvSpPr txBox="1"/>
          <p:nvPr/>
        </p:nvSpPr>
        <p:spPr>
          <a:xfrm>
            <a:off x="4493316" y="3373282"/>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4</a:t>
            </a:r>
            <a:endParaRPr lang="es-MX" sz="1050" b="1" dirty="0">
              <a:solidFill>
                <a:schemeClr val="tx1"/>
              </a:solidFill>
            </a:endParaRPr>
          </a:p>
        </p:txBody>
      </p:sp>
      <p:sp>
        <p:nvSpPr>
          <p:cNvPr id="32" name="CuadroTexto 1">
            <a:extLst>
              <a:ext uri="{FF2B5EF4-FFF2-40B4-BE49-F238E27FC236}">
                <a16:creationId xmlns:a16="http://schemas.microsoft.com/office/drawing/2014/main" id="{EE587A25-57AD-4F07-B951-78CCEE5D3665}"/>
              </a:ext>
            </a:extLst>
          </p:cNvPr>
          <p:cNvSpPr txBox="1"/>
          <p:nvPr/>
        </p:nvSpPr>
        <p:spPr>
          <a:xfrm>
            <a:off x="5387005" y="3387797"/>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33" name="CuadroTexto 1">
            <a:extLst>
              <a:ext uri="{FF2B5EF4-FFF2-40B4-BE49-F238E27FC236}">
                <a16:creationId xmlns:a16="http://schemas.microsoft.com/office/drawing/2014/main" id="{EE587A25-57AD-4F07-B951-78CCEE5D3665}"/>
              </a:ext>
            </a:extLst>
          </p:cNvPr>
          <p:cNvSpPr txBox="1"/>
          <p:nvPr/>
        </p:nvSpPr>
        <p:spPr>
          <a:xfrm>
            <a:off x="6331893" y="3358767"/>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6</a:t>
            </a:r>
            <a:endParaRPr lang="es-MX" sz="1050" b="1" dirty="0">
              <a:solidFill>
                <a:schemeClr val="tx1"/>
              </a:solidFill>
            </a:endParaRPr>
          </a:p>
        </p:txBody>
      </p:sp>
      <p:sp>
        <p:nvSpPr>
          <p:cNvPr id="43" name="CuadroTexto 1">
            <a:extLst>
              <a:ext uri="{FF2B5EF4-FFF2-40B4-BE49-F238E27FC236}">
                <a16:creationId xmlns:a16="http://schemas.microsoft.com/office/drawing/2014/main" id="{EE587A25-57AD-4F07-B951-78CCEE5D3665}"/>
              </a:ext>
            </a:extLst>
          </p:cNvPr>
          <p:cNvSpPr txBox="1"/>
          <p:nvPr/>
        </p:nvSpPr>
        <p:spPr>
          <a:xfrm>
            <a:off x="7239533" y="3345736"/>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endParaRPr lang="es-MX" sz="1050" b="1" dirty="0">
              <a:solidFill>
                <a:schemeClr val="tx1"/>
              </a:solidFill>
            </a:endParaRPr>
          </a:p>
        </p:txBody>
      </p:sp>
      <p:sp>
        <p:nvSpPr>
          <p:cNvPr id="44" name="CuadroTexto 1">
            <a:extLst>
              <a:ext uri="{FF2B5EF4-FFF2-40B4-BE49-F238E27FC236}">
                <a16:creationId xmlns:a16="http://schemas.microsoft.com/office/drawing/2014/main" id="{EE587A25-57AD-4F07-B951-78CCEE5D3665}"/>
              </a:ext>
            </a:extLst>
          </p:cNvPr>
          <p:cNvSpPr txBox="1"/>
          <p:nvPr/>
        </p:nvSpPr>
        <p:spPr>
          <a:xfrm>
            <a:off x="8161685" y="3346299"/>
            <a:ext cx="238760" cy="28806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endParaRPr lang="es-MX" sz="1050" b="1" dirty="0">
              <a:solidFill>
                <a:schemeClr val="tx1"/>
              </a:solidFill>
            </a:endParaRPr>
          </a:p>
        </p:txBody>
      </p:sp>
    </p:spTree>
    <p:extLst>
      <p:ext uri="{BB962C8B-B14F-4D97-AF65-F5344CB8AC3E}">
        <p14:creationId xmlns:p14="http://schemas.microsoft.com/office/powerpoint/2010/main" val="1112764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todos los encuestados afirman sentirse </a:t>
            </a:r>
            <a:r>
              <a:rPr lang="es-MX" b="1" dirty="0"/>
              <a:t>orgullosos</a:t>
            </a:r>
            <a:r>
              <a:rPr lang="es-MX" dirty="0"/>
              <a:t> por la institución, además de identificarse con los siguientes </a:t>
            </a:r>
            <a:r>
              <a:rPr lang="es-MX" b="1" dirty="0"/>
              <a:t>elementos</a:t>
            </a:r>
            <a:r>
              <a:rPr lang="es-MX" dirty="0"/>
              <a:t>: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3.-Historia</a:t>
            </a:r>
          </a:p>
          <a:p>
            <a:pPr algn="just"/>
            <a:r>
              <a:rPr lang="es-MX" dirty="0"/>
              <a:t>Se manifiesta poco más del 30% de los trabajadores que contestaron la encuesta desconoce el </a:t>
            </a:r>
            <a:r>
              <a:rPr lang="es-MX" b="1" dirty="0"/>
              <a:t>código de ética.</a:t>
            </a:r>
          </a:p>
          <a:p>
            <a:pPr algn="just"/>
            <a:r>
              <a:rPr lang="es-MX" dirty="0"/>
              <a:t>Dentro de los </a:t>
            </a:r>
            <a:r>
              <a:rPr lang="es-MX" b="1" dirty="0"/>
              <a:t>valores</a:t>
            </a:r>
            <a:r>
              <a:rPr lang="es-MX" dirty="0"/>
              <a:t> que conforman al código de ética, se considera el siguiente listado de importancia.</a:t>
            </a:r>
          </a:p>
          <a:p>
            <a:pPr marL="742950" lvl="1" indent="-285750" algn="just">
              <a:buFont typeface="Arial" panose="020B0604020202020204" pitchFamily="34" charset="0"/>
              <a:buChar char="•"/>
            </a:pPr>
            <a:r>
              <a:rPr lang="es-MX" dirty="0"/>
              <a:t> 1.-Responsabilidad</a:t>
            </a:r>
          </a:p>
          <a:p>
            <a:pPr marL="742950" lvl="1" indent="-285750" algn="just">
              <a:buFont typeface="Arial" panose="020B0604020202020204" pitchFamily="34" charset="0"/>
              <a:buChar char="•"/>
            </a:pPr>
            <a:r>
              <a:rPr lang="es-MX" dirty="0"/>
              <a:t> 2.-Transparencia y rendición de cuentas </a:t>
            </a:r>
          </a:p>
          <a:p>
            <a:pPr marL="742950" lvl="1" indent="-285750" algn="just">
              <a:buFont typeface="Arial" panose="020B0604020202020204" pitchFamily="34" charset="0"/>
              <a:buChar char="•"/>
            </a:pPr>
            <a:r>
              <a:rPr lang="es-MX" dirty="0"/>
              <a:t> 3.- Equidad </a:t>
            </a:r>
          </a:p>
          <a:p>
            <a:pPr marL="742950" lvl="1" indent="-285750" algn="just">
              <a:buFont typeface="Arial" panose="020B0604020202020204" pitchFamily="34" charset="0"/>
              <a:buChar char="•"/>
            </a:pPr>
            <a:r>
              <a:rPr lang="es-MX" dirty="0"/>
              <a:t>4.-Lealtad y compromiso</a:t>
            </a:r>
          </a:p>
          <a:p>
            <a:pPr marL="742950" lvl="1" indent="-285750" algn="just">
              <a:buFont typeface="Arial" panose="020B0604020202020204" pitchFamily="34" charset="0"/>
              <a:buChar char="•"/>
            </a:pPr>
            <a:r>
              <a:rPr lang="es-MX" dirty="0"/>
              <a:t> 5.-Justicia</a:t>
            </a:r>
          </a:p>
          <a:p>
            <a:pPr marL="742950" lvl="1" indent="-285750" algn="just">
              <a:buFont typeface="Arial" panose="020B0604020202020204" pitchFamily="34" charset="0"/>
              <a:buChar char="•"/>
            </a:pPr>
            <a:r>
              <a:rPr lang="es-MX" dirty="0"/>
              <a:t> 6.-Conciencia ecológica</a:t>
            </a:r>
            <a:endParaRPr lang="es-MX" b="1" dirty="0"/>
          </a:p>
          <a:p>
            <a:pPr marL="742950" lvl="1" indent="-285750" algn="just">
              <a:buFont typeface="Arial" panose="020B0604020202020204" pitchFamily="34" charset="0"/>
              <a:buChar char="•"/>
            </a:pPr>
            <a:r>
              <a:rPr lang="es-MX" dirty="0"/>
              <a:t> 7.-Tolerancia</a:t>
            </a:r>
          </a:p>
          <a:p>
            <a:pPr marL="742950" lvl="1" indent="-285750" algn="just">
              <a:buFont typeface="Arial" panose="020B0604020202020204" pitchFamily="34" charset="0"/>
              <a:buChar char="•"/>
            </a:pPr>
            <a:r>
              <a:rPr lang="es-MX" dirty="0"/>
              <a:t> 8.-Profesionalismo e integridad</a:t>
            </a:r>
          </a:p>
          <a:p>
            <a:pPr marL="742950" lvl="1" indent="-285750" algn="just">
              <a:buFont typeface="Arial" panose="020B0604020202020204" pitchFamily="34" charset="0"/>
              <a:buChar char="•"/>
            </a:pP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6 Rectángulo"/>
          <p:cNvSpPr/>
          <p:nvPr/>
        </p:nvSpPr>
        <p:spPr>
          <a:xfrm>
            <a:off x="1011273" y="826031"/>
            <a:ext cx="7704856" cy="338554"/>
          </a:xfrm>
          <a:prstGeom prst="rect">
            <a:avLst/>
          </a:prstGeom>
        </p:spPr>
        <p:txBody>
          <a:bodyPr wrap="square">
            <a:spAutoFit/>
          </a:bodyPr>
          <a:lstStyle/>
          <a:p>
            <a:pPr algn="ctr"/>
            <a:r>
              <a:rPr lang="es-MX" sz="1600" b="1" dirty="0"/>
              <a:t>DATOS GENERALES</a:t>
            </a:r>
            <a:endParaRPr lang="es-MX" sz="1600" dirty="0"/>
          </a:p>
        </p:txBody>
      </p:sp>
      <p:graphicFrame>
        <p:nvGraphicFramePr>
          <p:cNvPr id="24" name="Tabla 23"/>
          <p:cNvGraphicFramePr>
            <a:graphicFrameLocks noGrp="1"/>
          </p:cNvGraphicFramePr>
          <p:nvPr>
            <p:extLst>
              <p:ext uri="{D42A27DB-BD31-4B8C-83A1-F6EECF244321}">
                <p14:modId xmlns:p14="http://schemas.microsoft.com/office/powerpoint/2010/main" val="1714023697"/>
              </p:ext>
            </p:extLst>
          </p:nvPr>
        </p:nvGraphicFramePr>
        <p:xfrm>
          <a:off x="2478051" y="1667779"/>
          <a:ext cx="4799458" cy="3512275"/>
        </p:xfrm>
        <a:graphic>
          <a:graphicData uri="http://schemas.openxmlformats.org/drawingml/2006/table">
            <a:tbl>
              <a:tblPr firstRow="1" firstCol="1" bandRow="1"/>
              <a:tblGrid>
                <a:gridCol w="2414984">
                  <a:extLst>
                    <a:ext uri="{9D8B030D-6E8A-4147-A177-3AD203B41FA5}">
                      <a16:colId xmlns:a16="http://schemas.microsoft.com/office/drawing/2014/main" val="3614306147"/>
                    </a:ext>
                  </a:extLst>
                </a:gridCol>
                <a:gridCol w="2384474">
                  <a:extLst>
                    <a:ext uri="{9D8B030D-6E8A-4147-A177-3AD203B41FA5}">
                      <a16:colId xmlns:a16="http://schemas.microsoft.com/office/drawing/2014/main" val="2558443314"/>
                    </a:ext>
                  </a:extLst>
                </a:gridCol>
              </a:tblGrid>
              <a:tr h="536872">
                <a:tc gridSpan="2">
                  <a:txBody>
                    <a:bodyPr/>
                    <a:lstStyle/>
                    <a:p>
                      <a:pPr marL="457200" algn="ctr">
                        <a:lnSpc>
                          <a:spcPct val="115000"/>
                        </a:lnSpc>
                        <a:spcAft>
                          <a:spcPts val="0"/>
                        </a:spcAft>
                      </a:pPr>
                      <a:r>
                        <a:rPr lang="es-MX"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ÁREA : UNIDAD ACADÉMICA PREPARATORIA #13 TEPIC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es-MX"/>
                    </a:p>
                  </a:txBody>
                  <a:tcPr/>
                </a:tc>
                <a:extLst>
                  <a:ext uri="{0D108BD9-81ED-4DB2-BD59-A6C34878D82A}">
                    <a16:rowId xmlns:a16="http://schemas.microsoft.com/office/drawing/2014/main" val="2721080275"/>
                  </a:ext>
                </a:extLst>
              </a:tr>
              <a:tr h="285057">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104</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718501178"/>
                  </a:ext>
                </a:extLst>
              </a:tr>
              <a:tr h="504627">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91</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80757423"/>
                  </a:ext>
                </a:extLst>
              </a:tr>
              <a:tr h="268437">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87.50</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597539938"/>
                  </a:ext>
                </a:extLst>
              </a:tr>
              <a:tr h="826914">
                <a:tc gridSpan="2">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471103822"/>
                  </a:ext>
                </a:extLst>
              </a:tr>
              <a:tr h="268437">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576233000"/>
                  </a:ext>
                </a:extLst>
              </a:tr>
              <a:tr h="268437">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79042959"/>
                  </a:ext>
                </a:extLst>
              </a:tr>
              <a:tr h="268437">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a:effectLst/>
                          <a:latin typeface="Calibri" panose="020F0502020204030204" pitchFamily="34" charset="0"/>
                          <a:ea typeface="Calibri" panose="020F0502020204030204" pitchFamily="34" charset="0"/>
                          <a:cs typeface="Times New Roman" panose="02020603050405020304" pitchFamily="18" charset="0"/>
                        </a:rPr>
                        <a:t>54</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429248690"/>
                  </a:ext>
                </a:extLst>
              </a:tr>
              <a:tr h="285057">
                <a:tc>
                  <a:txBody>
                    <a:bodyPr/>
                    <a:lstStyle/>
                    <a:p>
                      <a:pPr marL="457200" algn="ctr">
                        <a:lnSpc>
                          <a:spcPct val="115000"/>
                        </a:lnSpc>
                        <a:spcAft>
                          <a:spcPts val="0"/>
                        </a:spcAft>
                      </a:pPr>
                      <a:r>
                        <a:rPr lang="es-MX" sz="1100" b="1">
                          <a:effectLst/>
                          <a:latin typeface="Calibri" panose="020F0502020204030204" pitchFamily="34" charset="0"/>
                          <a:ea typeface="Calibri" panose="020F0502020204030204" pitchFamily="34" charset="0"/>
                          <a:cs typeface="Times New Roman" panose="02020603050405020304" pitchFamily="18" charset="0"/>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457200" algn="ctr">
                        <a:lnSpc>
                          <a:spcPct val="115000"/>
                        </a:lnSpc>
                        <a:spcAft>
                          <a:spcPts val="0"/>
                        </a:spcAft>
                      </a:pPr>
                      <a:r>
                        <a:rPr lang="es-MX" sz="11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062453308"/>
                  </a:ext>
                </a:extLst>
              </a:tr>
            </a:tbl>
          </a:graphicData>
        </a:graphic>
      </p:graphicFrame>
    </p:spTree>
    <p:extLst>
      <p:ext uri="{BB962C8B-B14F-4D97-AF65-F5344CB8AC3E}">
        <p14:creationId xmlns:p14="http://schemas.microsoft.com/office/powerpoint/2010/main" val="368342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977109133"/>
              </p:ext>
            </p:extLst>
          </p:nvPr>
        </p:nvGraphicFramePr>
        <p:xfrm>
          <a:off x="1661199" y="1331714"/>
          <a:ext cx="6733923" cy="41225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p:cNvGraphicFramePr>
            <a:graphicFrameLocks/>
          </p:cNvGraphicFramePr>
          <p:nvPr>
            <p:extLst>
              <p:ext uri="{D42A27DB-BD31-4B8C-83A1-F6EECF244321}">
                <p14:modId xmlns:p14="http://schemas.microsoft.com/office/powerpoint/2010/main" val="2330053869"/>
              </p:ext>
            </p:extLst>
          </p:nvPr>
        </p:nvGraphicFramePr>
        <p:xfrm>
          <a:off x="1648550" y="1341239"/>
          <a:ext cx="6602476" cy="41035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p:cNvGraphicFramePr>
            <a:graphicFrameLocks/>
          </p:cNvGraphicFramePr>
          <p:nvPr>
            <p:extLst>
              <p:ext uri="{D42A27DB-BD31-4B8C-83A1-F6EECF244321}">
                <p14:modId xmlns:p14="http://schemas.microsoft.com/office/powerpoint/2010/main" val="2263350520"/>
              </p:ext>
            </p:extLst>
          </p:nvPr>
        </p:nvGraphicFramePr>
        <p:xfrm>
          <a:off x="1659947" y="1331714"/>
          <a:ext cx="6688201" cy="41225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926000555"/>
              </p:ext>
            </p:extLst>
          </p:nvPr>
        </p:nvGraphicFramePr>
        <p:xfrm>
          <a:off x="1499300" y="1341239"/>
          <a:ext cx="7017767" cy="41035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p:cNvGraphicFramePr>
            <a:graphicFrameLocks/>
          </p:cNvGraphicFramePr>
          <p:nvPr>
            <p:extLst>
              <p:ext uri="{D42A27DB-BD31-4B8C-83A1-F6EECF244321}">
                <p14:modId xmlns:p14="http://schemas.microsoft.com/office/powerpoint/2010/main" val="2298025027"/>
              </p:ext>
            </p:extLst>
          </p:nvPr>
        </p:nvGraphicFramePr>
        <p:xfrm>
          <a:off x="1488021" y="1414985"/>
          <a:ext cx="7032054" cy="41576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5" name="Gráfico 24"/>
          <p:cNvGraphicFramePr>
            <a:graphicFrameLocks/>
          </p:cNvGraphicFramePr>
          <p:nvPr>
            <p:extLst>
              <p:ext uri="{D42A27DB-BD31-4B8C-83A1-F6EECF244321}">
                <p14:modId xmlns:p14="http://schemas.microsoft.com/office/powerpoint/2010/main" val="1218587055"/>
              </p:ext>
            </p:extLst>
          </p:nvPr>
        </p:nvGraphicFramePr>
        <p:xfrm>
          <a:off x="1602321" y="1423799"/>
          <a:ext cx="6803454" cy="41273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5" name="Gráfico 24"/>
          <p:cNvGraphicFramePr>
            <a:graphicFrameLocks/>
          </p:cNvGraphicFramePr>
          <p:nvPr>
            <p:extLst>
              <p:ext uri="{D42A27DB-BD31-4B8C-83A1-F6EECF244321}">
                <p14:modId xmlns:p14="http://schemas.microsoft.com/office/powerpoint/2010/main" val="3088435176"/>
              </p:ext>
            </p:extLst>
          </p:nvPr>
        </p:nvGraphicFramePr>
        <p:xfrm>
          <a:off x="1619672" y="1397130"/>
          <a:ext cx="6909419" cy="41082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5" name="Gráfico 24"/>
          <p:cNvGraphicFramePr>
            <a:graphicFrameLocks/>
          </p:cNvGraphicFramePr>
          <p:nvPr>
            <p:extLst>
              <p:ext uri="{D42A27DB-BD31-4B8C-83A1-F6EECF244321}">
                <p14:modId xmlns:p14="http://schemas.microsoft.com/office/powerpoint/2010/main" val="2123728050"/>
              </p:ext>
            </p:extLst>
          </p:nvPr>
        </p:nvGraphicFramePr>
        <p:xfrm>
          <a:off x="1488436" y="1514380"/>
          <a:ext cx="6778688" cy="40367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5" name="Gráfico 24"/>
          <p:cNvGraphicFramePr>
            <a:graphicFrameLocks/>
          </p:cNvGraphicFramePr>
          <p:nvPr>
            <p:extLst>
              <p:ext uri="{D42A27DB-BD31-4B8C-83A1-F6EECF244321}">
                <p14:modId xmlns:p14="http://schemas.microsoft.com/office/powerpoint/2010/main" val="2458636739"/>
              </p:ext>
            </p:extLst>
          </p:nvPr>
        </p:nvGraphicFramePr>
        <p:xfrm>
          <a:off x="1768217" y="1606217"/>
          <a:ext cx="6598667" cy="39046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70420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5" name="Gráfico 24"/>
          <p:cNvGraphicFramePr>
            <a:graphicFrameLocks/>
          </p:cNvGraphicFramePr>
          <p:nvPr>
            <p:extLst>
              <p:ext uri="{D42A27DB-BD31-4B8C-83A1-F6EECF244321}">
                <p14:modId xmlns:p14="http://schemas.microsoft.com/office/powerpoint/2010/main" val="2337172215"/>
              </p:ext>
            </p:extLst>
          </p:nvPr>
        </p:nvGraphicFramePr>
        <p:xfrm>
          <a:off x="1714431" y="1520757"/>
          <a:ext cx="6579233" cy="39862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416320"/>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se tiene que la</a:t>
            </a:r>
            <a:r>
              <a:rPr lang="es-MX" b="1" dirty="0"/>
              <a:t> iluminación </a:t>
            </a:r>
            <a:r>
              <a:rPr lang="es-MX" dirty="0"/>
              <a:t>en las áreas de trabajo es buena, así también como el </a:t>
            </a:r>
            <a:r>
              <a:rPr lang="es-MX" b="1" dirty="0"/>
              <a:t>clima</a:t>
            </a:r>
            <a:r>
              <a:rPr lang="es-MX" dirty="0"/>
              <a:t> de las áreas de trabajo, el nivel </a:t>
            </a:r>
            <a:r>
              <a:rPr lang="es-MX" b="1" dirty="0"/>
              <a:t>ruido</a:t>
            </a:r>
            <a:r>
              <a:rPr lang="es-MX" dirty="0"/>
              <a:t> es adecuado presenta algunos inconvenientes para la realización de las labores, además de expresarse que el </a:t>
            </a:r>
            <a:r>
              <a:rPr lang="es-MX" b="1" dirty="0"/>
              <a:t>mobiliario </a:t>
            </a:r>
            <a:r>
              <a:rPr lang="es-MX" dirty="0"/>
              <a:t>es bueno para desempeñar las actividades, el </a:t>
            </a:r>
            <a:r>
              <a:rPr lang="es-MX" b="1" dirty="0"/>
              <a:t>espacio</a:t>
            </a:r>
            <a:r>
              <a:rPr lang="es-MX" dirty="0"/>
              <a:t> permite realizar las actividades de forma normal, la </a:t>
            </a:r>
            <a:r>
              <a:rPr lang="es-MX" b="1" dirty="0"/>
              <a:t>higiene</a:t>
            </a:r>
            <a:r>
              <a:rPr lang="es-MX" dirty="0"/>
              <a:t> del área de trabajo es buena, pero se tiene un porcentaje malo con respecto a la </a:t>
            </a:r>
            <a:r>
              <a:rPr lang="es-MX" b="1" dirty="0"/>
              <a:t>higiene en sanitario</a:t>
            </a:r>
            <a:r>
              <a:rPr lang="es-MX" dirty="0"/>
              <a:t>, de igual manera, la respuesta de solicitud de </a:t>
            </a:r>
            <a:r>
              <a:rPr lang="es-MX" b="1" dirty="0"/>
              <a:t>mantenimiento</a:t>
            </a:r>
            <a:r>
              <a:rPr lang="es-MX" dirty="0"/>
              <a:t> de infraestructura se expresa que es insuficiente, se conoce a los </a:t>
            </a:r>
            <a:r>
              <a:rPr lang="es-MX" b="1" dirty="0"/>
              <a:t>integrantes</a:t>
            </a:r>
            <a:r>
              <a:rPr lang="es-MX" dirty="0"/>
              <a:t> </a:t>
            </a:r>
            <a:r>
              <a:rPr lang="es-MX" b="1" dirty="0"/>
              <a:t>de las comisiones de seguridad e higiene </a:t>
            </a:r>
            <a:r>
              <a:rPr lang="es-MX" dirty="0"/>
              <a:t>en un buen porcentaje, pero no existe tanto conocimiento acerca de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p:cNvGraphicFramePr>
            <a:graphicFrameLocks/>
          </p:cNvGraphicFramePr>
          <p:nvPr>
            <p:extLst>
              <p:ext uri="{D42A27DB-BD31-4B8C-83A1-F6EECF244321}">
                <p14:modId xmlns:p14="http://schemas.microsoft.com/office/powerpoint/2010/main" val="2201251225"/>
              </p:ext>
            </p:extLst>
          </p:nvPr>
        </p:nvGraphicFramePr>
        <p:xfrm>
          <a:off x="1558565" y="1448749"/>
          <a:ext cx="6822203" cy="41904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p:cNvGraphicFramePr>
            <a:graphicFrameLocks/>
          </p:cNvGraphicFramePr>
          <p:nvPr>
            <p:extLst>
              <p:ext uri="{D42A27DB-BD31-4B8C-83A1-F6EECF244321}">
                <p14:modId xmlns:p14="http://schemas.microsoft.com/office/powerpoint/2010/main" val="259136818"/>
              </p:ext>
            </p:extLst>
          </p:nvPr>
        </p:nvGraphicFramePr>
        <p:xfrm>
          <a:off x="1592219" y="1594755"/>
          <a:ext cx="6561915" cy="3956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3" name="Gráfico 22"/>
          <p:cNvGraphicFramePr>
            <a:graphicFrameLocks/>
          </p:cNvGraphicFramePr>
          <p:nvPr>
            <p:extLst>
              <p:ext uri="{D42A27DB-BD31-4B8C-83A1-F6EECF244321}">
                <p14:modId xmlns:p14="http://schemas.microsoft.com/office/powerpoint/2010/main" val="1540293369"/>
              </p:ext>
            </p:extLst>
          </p:nvPr>
        </p:nvGraphicFramePr>
        <p:xfrm>
          <a:off x="1450549" y="1298369"/>
          <a:ext cx="6845254" cy="418142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p:cNvGraphicFramePr>
            <a:graphicFrameLocks/>
          </p:cNvGraphicFramePr>
          <p:nvPr>
            <p:extLst>
              <p:ext uri="{D42A27DB-BD31-4B8C-83A1-F6EECF244321}">
                <p14:modId xmlns:p14="http://schemas.microsoft.com/office/powerpoint/2010/main" val="403712490"/>
              </p:ext>
            </p:extLst>
          </p:nvPr>
        </p:nvGraphicFramePr>
        <p:xfrm>
          <a:off x="1375445" y="1391870"/>
          <a:ext cx="7004669" cy="40652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p:cNvGraphicFramePr>
            <a:graphicFrameLocks/>
          </p:cNvGraphicFramePr>
          <p:nvPr>
            <p:extLst>
              <p:ext uri="{D42A27DB-BD31-4B8C-83A1-F6EECF244321}">
                <p14:modId xmlns:p14="http://schemas.microsoft.com/office/powerpoint/2010/main" val="2138055588"/>
              </p:ext>
            </p:extLst>
          </p:nvPr>
        </p:nvGraphicFramePr>
        <p:xfrm>
          <a:off x="1595550" y="1305130"/>
          <a:ext cx="6758309" cy="42178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3" name="Gráfico 22"/>
          <p:cNvGraphicFramePr>
            <a:graphicFrameLocks/>
          </p:cNvGraphicFramePr>
          <p:nvPr>
            <p:extLst>
              <p:ext uri="{D42A27DB-BD31-4B8C-83A1-F6EECF244321}">
                <p14:modId xmlns:p14="http://schemas.microsoft.com/office/powerpoint/2010/main" val="605650429"/>
              </p:ext>
            </p:extLst>
          </p:nvPr>
        </p:nvGraphicFramePr>
        <p:xfrm>
          <a:off x="1475346" y="1314047"/>
          <a:ext cx="6998717" cy="42654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3" name="Gráfico 22"/>
          <p:cNvGraphicFramePr>
            <a:graphicFrameLocks/>
          </p:cNvGraphicFramePr>
          <p:nvPr>
            <p:extLst>
              <p:ext uri="{D42A27DB-BD31-4B8C-83A1-F6EECF244321}">
                <p14:modId xmlns:p14="http://schemas.microsoft.com/office/powerpoint/2010/main" val="2692435910"/>
              </p:ext>
            </p:extLst>
          </p:nvPr>
        </p:nvGraphicFramePr>
        <p:xfrm>
          <a:off x="1698405" y="1331999"/>
          <a:ext cx="6773168" cy="41219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532925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3" name="Gráfico 22"/>
          <p:cNvGraphicFramePr>
            <a:graphicFrameLocks/>
          </p:cNvGraphicFramePr>
          <p:nvPr>
            <p:extLst>
              <p:ext uri="{D42A27DB-BD31-4B8C-83A1-F6EECF244321}">
                <p14:modId xmlns:p14="http://schemas.microsoft.com/office/powerpoint/2010/main" val="1283900389"/>
              </p:ext>
            </p:extLst>
          </p:nvPr>
        </p:nvGraphicFramePr>
        <p:xfrm>
          <a:off x="1698691" y="1391870"/>
          <a:ext cx="677259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pero 7% dice que nunca se le entrega.</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 aunque se cuenta con un 2% diciendo que existen con condiciones pésimas.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aunque 50% menciona que no es siempre.</a:t>
            </a:r>
          </a:p>
          <a:p>
            <a:pPr marL="285750" indent="-285750" algn="just">
              <a:buFont typeface="Arial" panose="020B0604020202020204" pitchFamily="34" charset="0"/>
              <a:buChar char="•"/>
            </a:pPr>
            <a:r>
              <a:rPr lang="es-MX" dirty="0"/>
              <a:t>Se proporciona de manera regular </a:t>
            </a:r>
            <a:r>
              <a:rPr lang="es-MX" b="1" dirty="0"/>
              <a:t>el equipo o herramientas necesarias para realizar sus funciones.</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pero 30% menciona que no es siempre.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Se cuenta con el </a:t>
            </a:r>
            <a:r>
              <a:rPr lang="es-MX" b="1" dirty="0"/>
              <a:t>material necesario para la realización de funciones</a:t>
            </a:r>
            <a:r>
              <a:rPr lang="es-MX" dirty="0"/>
              <a:t> en la mayoría de veces.</a:t>
            </a:r>
          </a:p>
          <a:p>
            <a:pPr marL="285750" indent="-285750" algn="just">
              <a:buFont typeface="Arial" panose="020B0604020202020204" pitchFamily="34" charset="0"/>
              <a:buChar char="•"/>
            </a:pPr>
            <a:r>
              <a:rPr lang="es-MX" dirty="0"/>
              <a:t>Regularmente se proporciona en tiempo y forma el </a:t>
            </a:r>
            <a:r>
              <a:rPr lang="es-MX" b="1" dirty="0"/>
              <a:t>equipo o herramientas necesarias para realizar sus funciones.</a:t>
            </a: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5" name="Gráfico 24"/>
          <p:cNvGraphicFramePr>
            <a:graphicFrameLocks/>
          </p:cNvGraphicFramePr>
          <p:nvPr>
            <p:extLst>
              <p:ext uri="{D42A27DB-BD31-4B8C-83A1-F6EECF244321}">
                <p14:modId xmlns:p14="http://schemas.microsoft.com/office/powerpoint/2010/main" val="4103140759"/>
              </p:ext>
            </p:extLst>
          </p:nvPr>
        </p:nvGraphicFramePr>
        <p:xfrm>
          <a:off x="1659449" y="1460708"/>
          <a:ext cx="6851079" cy="40904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5" name="Gráfico 24"/>
          <p:cNvGraphicFramePr>
            <a:graphicFrameLocks/>
          </p:cNvGraphicFramePr>
          <p:nvPr>
            <p:extLst>
              <p:ext uri="{D42A27DB-BD31-4B8C-83A1-F6EECF244321}">
                <p14:modId xmlns:p14="http://schemas.microsoft.com/office/powerpoint/2010/main" val="1555602925"/>
              </p:ext>
            </p:extLst>
          </p:nvPr>
        </p:nvGraphicFramePr>
        <p:xfrm>
          <a:off x="1616587" y="1395412"/>
          <a:ext cx="6936804" cy="39951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5" name="Gráfico 24"/>
          <p:cNvGraphicFramePr>
            <a:graphicFrameLocks/>
          </p:cNvGraphicFramePr>
          <p:nvPr>
            <p:extLst>
              <p:ext uri="{D42A27DB-BD31-4B8C-83A1-F6EECF244321}">
                <p14:modId xmlns:p14="http://schemas.microsoft.com/office/powerpoint/2010/main" val="2400467424"/>
              </p:ext>
            </p:extLst>
          </p:nvPr>
        </p:nvGraphicFramePr>
        <p:xfrm>
          <a:off x="1439157" y="1391870"/>
          <a:ext cx="7103492" cy="40177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5" name="Gráfico 24"/>
          <p:cNvGraphicFramePr>
            <a:graphicFrameLocks/>
          </p:cNvGraphicFramePr>
          <p:nvPr>
            <p:extLst>
              <p:ext uri="{D42A27DB-BD31-4B8C-83A1-F6EECF244321}">
                <p14:modId xmlns:p14="http://schemas.microsoft.com/office/powerpoint/2010/main" val="4150605687"/>
              </p:ext>
            </p:extLst>
          </p:nvPr>
        </p:nvGraphicFramePr>
        <p:xfrm>
          <a:off x="1738781" y="1592316"/>
          <a:ext cx="6692416" cy="39463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p:cNvGraphicFramePr>
            <a:graphicFrameLocks/>
          </p:cNvGraphicFramePr>
          <p:nvPr>
            <p:extLst>
              <p:ext uri="{D42A27DB-BD31-4B8C-83A1-F6EECF244321}">
                <p14:modId xmlns:p14="http://schemas.microsoft.com/office/powerpoint/2010/main" val="3913238367"/>
              </p:ext>
            </p:extLst>
          </p:nvPr>
        </p:nvGraphicFramePr>
        <p:xfrm>
          <a:off x="1668974" y="1467819"/>
          <a:ext cx="6832029" cy="40624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UNIDAD ACADÉMICA </a:t>
            </a:r>
            <a:r>
              <a:rPr lang="es-MX" sz="4000" b="1">
                <a:effectLst>
                  <a:outerShdw blurRad="38100" dist="38100" dir="2700000" algn="tl">
                    <a:srgbClr val="000000">
                      <a:alpha val="43137"/>
                    </a:srgbClr>
                  </a:outerShdw>
                </a:effectLst>
              </a:rPr>
              <a:t>PREPARATORIA No.13</a:t>
            </a:r>
            <a:endParaRPr lang="es-MX" sz="4000" b="1" dirty="0">
              <a:effectLst>
                <a:outerShdw blurRad="38100" dist="38100" dir="2700000" algn="tl">
                  <a:srgbClr val="000000">
                    <a:alpha val="43137"/>
                  </a:srgbClr>
                </a:outerShdw>
              </a:effectLst>
            </a:endParaRPr>
          </a:p>
          <a:p>
            <a:pPr algn="ctr"/>
            <a:r>
              <a:rPr lang="es-MX" sz="4000" b="1" dirty="0">
                <a:effectLst>
                  <a:outerShdw blurRad="38100" dist="38100" dir="2700000" algn="tl">
                    <a:srgbClr val="000000">
                      <a:alpha val="43137"/>
                    </a:srgbClr>
                  </a:outerShdw>
                </a:effectLst>
              </a:rPr>
              <a:t>TEPIC</a:t>
            </a:r>
          </a:p>
        </p:txBody>
      </p:sp>
    </p:spTree>
    <p:extLst>
      <p:ext uri="{BB962C8B-B14F-4D97-AF65-F5344CB8AC3E}">
        <p14:creationId xmlns:p14="http://schemas.microsoft.com/office/powerpoint/2010/main" val="1366458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3" name="Gráfico 22"/>
          <p:cNvGraphicFramePr>
            <a:graphicFrameLocks/>
          </p:cNvGraphicFramePr>
          <p:nvPr>
            <p:extLst>
              <p:ext uri="{D42A27DB-BD31-4B8C-83A1-F6EECF244321}">
                <p14:modId xmlns:p14="http://schemas.microsoft.com/office/powerpoint/2010/main" val="1955430877"/>
              </p:ext>
            </p:extLst>
          </p:nvPr>
        </p:nvGraphicFramePr>
        <p:xfrm>
          <a:off x="1668974" y="1502184"/>
          <a:ext cx="6832029" cy="39904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p:cNvGraphicFramePr>
            <a:graphicFrameLocks/>
          </p:cNvGraphicFramePr>
          <p:nvPr>
            <p:extLst>
              <p:ext uri="{D42A27DB-BD31-4B8C-83A1-F6EECF244321}">
                <p14:modId xmlns:p14="http://schemas.microsoft.com/office/powerpoint/2010/main" val="1985546315"/>
              </p:ext>
            </p:extLst>
          </p:nvPr>
        </p:nvGraphicFramePr>
        <p:xfrm>
          <a:off x="1707426" y="1390650"/>
          <a:ext cx="6755125" cy="4076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139321"/>
          </a:xfrm>
          <a:prstGeom prst="rect">
            <a:avLst/>
          </a:prstGeom>
          <a:noFill/>
        </p:spPr>
        <p:txBody>
          <a:bodyPr wrap="square" rtlCol="0">
            <a:spAutoFit/>
          </a:bodyPr>
          <a:lstStyle/>
          <a:p>
            <a:pPr algn="just"/>
            <a:r>
              <a:rPr lang="es-MX" dirty="0"/>
              <a:t>Con respecto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regularmente se fomenta el </a:t>
            </a:r>
            <a:r>
              <a:rPr lang="es-MX" b="1" dirty="0"/>
              <a:t>trabajo en equipo</a:t>
            </a:r>
            <a:r>
              <a:rPr lang="es-MX" dirty="0"/>
              <a:t>, se manifiesta que se les permite expresar su </a:t>
            </a:r>
            <a:r>
              <a:rPr lang="es-MX" b="1" dirty="0"/>
              <a:t>punto de vista </a:t>
            </a:r>
            <a:r>
              <a:rPr lang="es-MX" dirty="0"/>
              <a:t>en algunas ocasiones, se menciona que si se presentan </a:t>
            </a:r>
            <a:r>
              <a:rPr lang="es-MX" b="1" dirty="0"/>
              <a:t>situaciones de conflicto </a:t>
            </a:r>
            <a:r>
              <a:rPr lang="es-MX" dirty="0"/>
              <a:t>, y estas situaciones de </a:t>
            </a:r>
            <a:r>
              <a:rPr lang="es-MX" b="1" dirty="0"/>
              <a:t>conflicto han afectado el ambiente </a:t>
            </a:r>
            <a:r>
              <a:rPr lang="es-MX" dirty="0"/>
              <a:t>de trabajo, con relación a la </a:t>
            </a:r>
            <a:r>
              <a:rPr lang="es-MX" b="1" dirty="0"/>
              <a:t>tipificación</a:t>
            </a:r>
            <a:r>
              <a:rPr lang="es-MX" dirty="0"/>
              <a:t> de conflictos se tiene de la siguiente manera: 1.-conflictos con compañeros, 2.-conflictos con estudiantes, 3.-conflictos institucionales, además se dice que regularmente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5" name="Gráfico 24"/>
          <p:cNvGraphicFramePr>
            <a:graphicFrameLocks/>
          </p:cNvGraphicFramePr>
          <p:nvPr>
            <p:extLst>
              <p:ext uri="{D42A27DB-BD31-4B8C-83A1-F6EECF244321}">
                <p14:modId xmlns:p14="http://schemas.microsoft.com/office/powerpoint/2010/main" val="3431768332"/>
              </p:ext>
            </p:extLst>
          </p:nvPr>
        </p:nvGraphicFramePr>
        <p:xfrm>
          <a:off x="1595274" y="1423677"/>
          <a:ext cx="6555804" cy="40654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p:cNvGraphicFramePr>
            <a:graphicFrameLocks/>
          </p:cNvGraphicFramePr>
          <p:nvPr>
            <p:extLst>
              <p:ext uri="{D42A27DB-BD31-4B8C-83A1-F6EECF244321}">
                <p14:modId xmlns:p14="http://schemas.microsoft.com/office/powerpoint/2010/main" val="525378951"/>
              </p:ext>
            </p:extLst>
          </p:nvPr>
        </p:nvGraphicFramePr>
        <p:xfrm>
          <a:off x="1840424" y="1348383"/>
          <a:ext cx="6489129" cy="40892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p:cNvGraphicFramePr>
            <a:graphicFrameLocks/>
          </p:cNvGraphicFramePr>
          <p:nvPr>
            <p:extLst>
              <p:ext uri="{D42A27DB-BD31-4B8C-83A1-F6EECF244321}">
                <p14:modId xmlns:p14="http://schemas.microsoft.com/office/powerpoint/2010/main" val="1438319853"/>
              </p:ext>
            </p:extLst>
          </p:nvPr>
        </p:nvGraphicFramePr>
        <p:xfrm>
          <a:off x="1726124" y="1457851"/>
          <a:ext cx="6717729" cy="40475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5" name="Gráfico 24"/>
          <p:cNvGraphicFramePr>
            <a:graphicFrameLocks/>
          </p:cNvGraphicFramePr>
          <p:nvPr>
            <p:extLst>
              <p:ext uri="{D42A27DB-BD31-4B8C-83A1-F6EECF244321}">
                <p14:modId xmlns:p14="http://schemas.microsoft.com/office/powerpoint/2010/main" val="2703108828"/>
              </p:ext>
            </p:extLst>
          </p:nvPr>
        </p:nvGraphicFramePr>
        <p:xfrm>
          <a:off x="1740412" y="1500703"/>
          <a:ext cx="6689154" cy="38695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5" name="Gráfico 24"/>
          <p:cNvGraphicFramePr>
            <a:graphicFrameLocks/>
          </p:cNvGraphicFramePr>
          <p:nvPr>
            <p:extLst>
              <p:ext uri="{D42A27DB-BD31-4B8C-83A1-F6EECF244321}">
                <p14:modId xmlns:p14="http://schemas.microsoft.com/office/powerpoint/2010/main" val="4022790519"/>
              </p:ext>
            </p:extLst>
          </p:nvPr>
        </p:nvGraphicFramePr>
        <p:xfrm>
          <a:off x="1585630" y="1533903"/>
          <a:ext cx="6998717" cy="411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p:cNvGraphicFramePr>
            <a:graphicFrameLocks/>
          </p:cNvGraphicFramePr>
          <p:nvPr>
            <p:extLst>
              <p:ext uri="{D42A27DB-BD31-4B8C-83A1-F6EECF244321}">
                <p14:modId xmlns:p14="http://schemas.microsoft.com/office/powerpoint/2010/main" val="2447888089"/>
              </p:ext>
            </p:extLst>
          </p:nvPr>
        </p:nvGraphicFramePr>
        <p:xfrm>
          <a:off x="1776130" y="1480949"/>
          <a:ext cx="6617717" cy="40701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084044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p:cNvGraphicFramePr>
            <a:graphicFrameLocks/>
          </p:cNvGraphicFramePr>
          <p:nvPr>
            <p:extLst>
              <p:ext uri="{D42A27DB-BD31-4B8C-83A1-F6EECF244321}">
                <p14:modId xmlns:p14="http://schemas.microsoft.com/office/powerpoint/2010/main" val="3627481749"/>
              </p:ext>
            </p:extLst>
          </p:nvPr>
        </p:nvGraphicFramePr>
        <p:xfrm>
          <a:off x="1600352" y="1353145"/>
          <a:ext cx="6736075" cy="40797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2862322"/>
          </a:xfrm>
          <a:prstGeom prst="rect">
            <a:avLst/>
          </a:prstGeom>
          <a:noFill/>
        </p:spPr>
        <p:txBody>
          <a:bodyPr wrap="square" rtlCol="0">
            <a:spAutoFit/>
          </a:bodyPr>
          <a:lstStyle/>
          <a:p>
            <a:pPr algn="just"/>
            <a:r>
              <a:rPr lang="es-MX" dirty="0"/>
              <a:t>En el rubro de </a:t>
            </a:r>
            <a:r>
              <a:rPr lang="es-MX" b="1" dirty="0"/>
              <a:t>“Relación con Mandos Medios y Superiores” </a:t>
            </a:r>
            <a:r>
              <a:rPr lang="es-MX" dirty="0"/>
              <a:t>se expresa que las </a:t>
            </a:r>
            <a:r>
              <a:rPr lang="es-MX" b="1" dirty="0"/>
              <a:t>líneas de autoridad </a:t>
            </a:r>
            <a:r>
              <a:rPr lang="es-MX" dirty="0"/>
              <a:t>en el desempeño del trabajo están bien definidas, regularmente se reciben las </a:t>
            </a:r>
            <a:r>
              <a:rPr lang="es-MX" b="1" dirty="0"/>
              <a:t>instrucciones</a:t>
            </a:r>
            <a:r>
              <a:rPr lang="es-MX" dirty="0"/>
              <a:t> de trabajo en tiempo y forma, se dice que las </a:t>
            </a:r>
            <a:r>
              <a:rPr lang="es-MX" b="1" dirty="0"/>
              <a:t>actividades se distribuyen de manera equilibrada</a:t>
            </a:r>
            <a:r>
              <a:rPr lang="es-MX" dirty="0"/>
              <a:t>, se manifiesta que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además de que regularmente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p:cNvGraphicFramePr>
            <a:graphicFrameLocks/>
          </p:cNvGraphicFramePr>
          <p:nvPr>
            <p:extLst>
              <p:ext uri="{D42A27DB-BD31-4B8C-83A1-F6EECF244321}">
                <p14:modId xmlns:p14="http://schemas.microsoft.com/office/powerpoint/2010/main" val="4123611903"/>
              </p:ext>
            </p:extLst>
          </p:nvPr>
        </p:nvGraphicFramePr>
        <p:xfrm>
          <a:off x="1412488" y="1341769"/>
          <a:ext cx="6921376" cy="41195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5" name="Gráfico 24"/>
          <p:cNvGraphicFramePr>
            <a:graphicFrameLocks/>
          </p:cNvGraphicFramePr>
          <p:nvPr>
            <p:extLst>
              <p:ext uri="{D42A27DB-BD31-4B8C-83A1-F6EECF244321}">
                <p14:modId xmlns:p14="http://schemas.microsoft.com/office/powerpoint/2010/main" val="3552357496"/>
              </p:ext>
            </p:extLst>
          </p:nvPr>
        </p:nvGraphicFramePr>
        <p:xfrm>
          <a:off x="1490499" y="1426964"/>
          <a:ext cx="6765354" cy="39320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5" name="Gráfico 24"/>
          <p:cNvGraphicFramePr>
            <a:graphicFrameLocks/>
          </p:cNvGraphicFramePr>
          <p:nvPr>
            <p:extLst>
              <p:ext uri="{D42A27DB-BD31-4B8C-83A1-F6EECF244321}">
                <p14:modId xmlns:p14="http://schemas.microsoft.com/office/powerpoint/2010/main" val="4043474042"/>
              </p:ext>
            </p:extLst>
          </p:nvPr>
        </p:nvGraphicFramePr>
        <p:xfrm>
          <a:off x="1403649" y="1380474"/>
          <a:ext cx="6856372" cy="4110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p:cNvGraphicFramePr>
            <a:graphicFrameLocks/>
          </p:cNvGraphicFramePr>
          <p:nvPr>
            <p:extLst>
              <p:ext uri="{D42A27DB-BD31-4B8C-83A1-F6EECF244321}">
                <p14:modId xmlns:p14="http://schemas.microsoft.com/office/powerpoint/2010/main" val="2597240222"/>
              </p:ext>
            </p:extLst>
          </p:nvPr>
        </p:nvGraphicFramePr>
        <p:xfrm>
          <a:off x="1674186" y="1432297"/>
          <a:ext cx="6397981" cy="39934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5" name="Gráfico 24"/>
          <p:cNvGraphicFramePr>
            <a:graphicFrameLocks/>
          </p:cNvGraphicFramePr>
          <p:nvPr>
            <p:extLst>
              <p:ext uri="{D42A27DB-BD31-4B8C-83A1-F6EECF244321}">
                <p14:modId xmlns:p14="http://schemas.microsoft.com/office/powerpoint/2010/main" val="1386305378"/>
              </p:ext>
            </p:extLst>
          </p:nvPr>
        </p:nvGraphicFramePr>
        <p:xfrm>
          <a:off x="1659449" y="1378196"/>
          <a:ext cx="6851079" cy="40570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5" name="Gráfico 24"/>
          <p:cNvGraphicFramePr>
            <a:graphicFrameLocks/>
          </p:cNvGraphicFramePr>
          <p:nvPr>
            <p:extLst>
              <p:ext uri="{D42A27DB-BD31-4B8C-83A1-F6EECF244321}">
                <p14:modId xmlns:p14="http://schemas.microsoft.com/office/powerpoint/2010/main" val="3903503214"/>
              </p:ext>
            </p:extLst>
          </p:nvPr>
        </p:nvGraphicFramePr>
        <p:xfrm>
          <a:off x="1501540" y="1296885"/>
          <a:ext cx="6946329" cy="40523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5" name="Gráfico 24"/>
          <p:cNvGraphicFramePr>
            <a:graphicFrameLocks/>
          </p:cNvGraphicFramePr>
          <p:nvPr>
            <p:extLst>
              <p:ext uri="{D42A27DB-BD31-4B8C-83A1-F6EECF244321}">
                <p14:modId xmlns:p14="http://schemas.microsoft.com/office/powerpoint/2010/main" val="3774633057"/>
              </p:ext>
            </p:extLst>
          </p:nvPr>
        </p:nvGraphicFramePr>
        <p:xfrm>
          <a:off x="1513301" y="1525718"/>
          <a:ext cx="6730620" cy="3999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Gráfico 22">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3111054809"/>
              </p:ext>
            </p:extLst>
          </p:nvPr>
        </p:nvGraphicFramePr>
        <p:xfrm>
          <a:off x="873303" y="3474491"/>
          <a:ext cx="4466373"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Gráfico 23">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1275674445"/>
              </p:ext>
            </p:extLst>
          </p:nvPr>
        </p:nvGraphicFramePr>
        <p:xfrm>
          <a:off x="4974705" y="3474491"/>
          <a:ext cx="3643064" cy="266351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37580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5" name="Gráfico 24"/>
          <p:cNvGraphicFramePr>
            <a:graphicFrameLocks/>
          </p:cNvGraphicFramePr>
          <p:nvPr>
            <p:extLst>
              <p:ext uri="{D42A27DB-BD31-4B8C-83A1-F6EECF244321}">
                <p14:modId xmlns:p14="http://schemas.microsoft.com/office/powerpoint/2010/main" val="1323099787"/>
              </p:ext>
            </p:extLst>
          </p:nvPr>
        </p:nvGraphicFramePr>
        <p:xfrm>
          <a:off x="1683262" y="1290922"/>
          <a:ext cx="6803454" cy="42761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5" name="Gráfico 24"/>
          <p:cNvGraphicFramePr>
            <a:graphicFrameLocks/>
          </p:cNvGraphicFramePr>
          <p:nvPr>
            <p:extLst>
              <p:ext uri="{D42A27DB-BD31-4B8C-83A1-F6EECF244321}">
                <p14:modId xmlns:p14="http://schemas.microsoft.com/office/powerpoint/2010/main" val="641601916"/>
              </p:ext>
            </p:extLst>
          </p:nvPr>
        </p:nvGraphicFramePr>
        <p:xfrm>
          <a:off x="1707034" y="1402841"/>
          <a:ext cx="6341492" cy="40523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afirma que realiza las </a:t>
            </a:r>
            <a:r>
              <a:rPr lang="es-MX" b="1" dirty="0"/>
              <a:t>actividades asignadas con agrado</a:t>
            </a:r>
            <a:r>
              <a:rPr lang="es-MX" dirty="0"/>
              <a:t>, 46%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la adecuada, se expresa que si existe relación sobre  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un  45% de los encuestados denota que no ha recibido </a:t>
            </a:r>
            <a:r>
              <a:rPr lang="es-MX" b="1" dirty="0"/>
              <a:t>capacitación el ultimo año</a:t>
            </a:r>
            <a:r>
              <a:rPr lang="es-MX" dirty="0"/>
              <a:t>  por parte de la UAN,  pero si se les </a:t>
            </a:r>
            <a:r>
              <a:rPr lang="es-MX" b="1" dirty="0"/>
              <a:t>permite asistir a  los cursos de capacitación </a:t>
            </a:r>
            <a:r>
              <a:rPr lang="es-MX" dirty="0"/>
              <a:t>aunque un 13% no ha sido convocado, en un porcentaje alto se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5" name="Gráfico 24"/>
          <p:cNvGraphicFramePr>
            <a:graphicFrameLocks/>
          </p:cNvGraphicFramePr>
          <p:nvPr>
            <p:extLst>
              <p:ext uri="{D42A27DB-BD31-4B8C-83A1-F6EECF244321}">
                <p14:modId xmlns:p14="http://schemas.microsoft.com/office/powerpoint/2010/main" val="4135701948"/>
              </p:ext>
            </p:extLst>
          </p:nvPr>
        </p:nvGraphicFramePr>
        <p:xfrm>
          <a:off x="1430032" y="1411702"/>
          <a:ext cx="6897158" cy="40937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p:cNvGraphicFramePr>
            <a:graphicFrameLocks/>
          </p:cNvGraphicFramePr>
          <p:nvPr>
            <p:extLst>
              <p:ext uri="{D42A27DB-BD31-4B8C-83A1-F6EECF244321}">
                <p14:modId xmlns:p14="http://schemas.microsoft.com/office/powerpoint/2010/main" val="691023079"/>
              </p:ext>
            </p:extLst>
          </p:nvPr>
        </p:nvGraphicFramePr>
        <p:xfrm>
          <a:off x="1549550" y="1332466"/>
          <a:ext cx="6656460" cy="39811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p:cNvGraphicFramePr>
            <a:graphicFrameLocks/>
          </p:cNvGraphicFramePr>
          <p:nvPr>
            <p:extLst>
              <p:ext uri="{D42A27DB-BD31-4B8C-83A1-F6EECF244321}">
                <p14:modId xmlns:p14="http://schemas.microsoft.com/office/powerpoint/2010/main" val="3003870362"/>
              </p:ext>
            </p:extLst>
          </p:nvPr>
        </p:nvGraphicFramePr>
        <p:xfrm>
          <a:off x="1577522" y="1574437"/>
          <a:ext cx="6794366" cy="39766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5" name="Gráfico 24"/>
          <p:cNvGraphicFramePr>
            <a:graphicFrameLocks/>
          </p:cNvGraphicFramePr>
          <p:nvPr>
            <p:extLst>
              <p:ext uri="{D42A27DB-BD31-4B8C-83A1-F6EECF244321}">
                <p14:modId xmlns:p14="http://schemas.microsoft.com/office/powerpoint/2010/main" val="2534190922"/>
              </p:ext>
            </p:extLst>
          </p:nvPr>
        </p:nvGraphicFramePr>
        <p:xfrm>
          <a:off x="1700439" y="1315770"/>
          <a:ext cx="6454749" cy="41544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p:cNvGraphicFramePr>
            <a:graphicFrameLocks/>
          </p:cNvGraphicFramePr>
          <p:nvPr>
            <p:extLst>
              <p:ext uri="{D42A27DB-BD31-4B8C-83A1-F6EECF244321}">
                <p14:modId xmlns:p14="http://schemas.microsoft.com/office/powerpoint/2010/main" val="4190349871"/>
              </p:ext>
            </p:extLst>
          </p:nvPr>
        </p:nvGraphicFramePr>
        <p:xfrm>
          <a:off x="1743323" y="1587820"/>
          <a:ext cx="6412929" cy="39273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427284006"/>
              </p:ext>
            </p:extLst>
          </p:nvPr>
        </p:nvGraphicFramePr>
        <p:xfrm>
          <a:off x="1647743" y="1578105"/>
          <a:ext cx="6662386" cy="39273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4"/>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41921634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p:cNvGraphicFramePr>
            <a:graphicFrameLocks/>
          </p:cNvGraphicFramePr>
          <p:nvPr>
            <p:extLst>
              <p:ext uri="{D42A27DB-BD31-4B8C-83A1-F6EECF244321}">
                <p14:modId xmlns:p14="http://schemas.microsoft.com/office/powerpoint/2010/main" val="2468433517"/>
              </p:ext>
            </p:extLst>
          </p:nvPr>
        </p:nvGraphicFramePr>
        <p:xfrm>
          <a:off x="1928704" y="1611707"/>
          <a:ext cx="6179567" cy="388563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5" name="Gráfico 24"/>
          <p:cNvGraphicFramePr>
            <a:graphicFrameLocks/>
          </p:cNvGraphicFramePr>
          <p:nvPr>
            <p:extLst>
              <p:ext uri="{D42A27DB-BD31-4B8C-83A1-F6EECF244321}">
                <p14:modId xmlns:p14="http://schemas.microsoft.com/office/powerpoint/2010/main" val="3302264608"/>
              </p:ext>
            </p:extLst>
          </p:nvPr>
        </p:nvGraphicFramePr>
        <p:xfrm>
          <a:off x="1782363" y="1465520"/>
          <a:ext cx="6346254" cy="39415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p:cNvGraphicFramePr>
            <a:graphicFrameLocks/>
          </p:cNvGraphicFramePr>
          <p:nvPr>
            <p:extLst>
              <p:ext uri="{D42A27DB-BD31-4B8C-83A1-F6EECF244321}">
                <p14:modId xmlns:p14="http://schemas.microsoft.com/office/powerpoint/2010/main" val="1328260768"/>
              </p:ext>
            </p:extLst>
          </p:nvPr>
        </p:nvGraphicFramePr>
        <p:xfrm>
          <a:off x="1839710" y="1322143"/>
          <a:ext cx="6357555" cy="416638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p:cNvGraphicFramePr>
            <a:graphicFrameLocks/>
          </p:cNvGraphicFramePr>
          <p:nvPr>
            <p:extLst>
              <p:ext uri="{D42A27DB-BD31-4B8C-83A1-F6EECF244321}">
                <p14:modId xmlns:p14="http://schemas.microsoft.com/office/powerpoint/2010/main" val="459281275"/>
              </p:ext>
            </p:extLst>
          </p:nvPr>
        </p:nvGraphicFramePr>
        <p:xfrm>
          <a:off x="1896864" y="1523956"/>
          <a:ext cx="6393879" cy="3981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obtuvieron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55%</a:t>
            </a:r>
          </a:p>
          <a:p>
            <a:pPr marL="742950" lvl="1" indent="-285750" algn="just">
              <a:buFont typeface="Arial" panose="020B0604020202020204" pitchFamily="34" charset="0"/>
              <a:buChar char="•"/>
            </a:pPr>
            <a:r>
              <a:rPr lang="es-MX" b="1" dirty="0"/>
              <a:t>Olores desagradables </a:t>
            </a:r>
            <a:r>
              <a:rPr lang="es-MX" dirty="0"/>
              <a:t>en un </a:t>
            </a:r>
            <a:r>
              <a:rPr lang="es-MX" b="1" dirty="0"/>
              <a:t>56%</a:t>
            </a:r>
          </a:p>
          <a:p>
            <a:pPr marL="742950" lvl="1" indent="-285750" algn="just">
              <a:buFont typeface="Arial" panose="020B0604020202020204" pitchFamily="34" charset="0"/>
              <a:buChar char="•"/>
            </a:pPr>
            <a:r>
              <a:rPr lang="es-MX" b="1" dirty="0"/>
              <a:t>Plagas</a:t>
            </a:r>
            <a:r>
              <a:rPr lang="es-MX" dirty="0"/>
              <a:t> en un </a:t>
            </a:r>
            <a:r>
              <a:rPr lang="es-MX" b="1" dirty="0"/>
              <a:t>57%</a:t>
            </a:r>
          </a:p>
          <a:p>
            <a:pPr marL="742950" lvl="1" indent="-285750" algn="just">
              <a:buFont typeface="Arial" panose="020B0604020202020204" pitchFamily="34" charset="0"/>
              <a:buChar char="•"/>
            </a:pPr>
            <a:r>
              <a:rPr lang="es-MX" b="1" dirty="0"/>
              <a:t>Agua estancada </a:t>
            </a:r>
            <a:r>
              <a:rPr lang="es-MX" dirty="0"/>
              <a:t>en un </a:t>
            </a:r>
            <a:r>
              <a:rPr lang="es-MX" b="1" dirty="0"/>
              <a:t>62%</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54%</a:t>
            </a:r>
          </a:p>
          <a:p>
            <a:pPr marL="742950" lvl="1" indent="-285750" algn="just">
              <a:buFont typeface="Arial" panose="020B0604020202020204" pitchFamily="34" charset="0"/>
              <a:buChar char="•"/>
            </a:pPr>
            <a:r>
              <a:rPr lang="es-MX" b="1" dirty="0"/>
              <a:t>Insumos</a:t>
            </a:r>
            <a:r>
              <a:rPr lang="es-MX" dirty="0"/>
              <a:t> en un </a:t>
            </a:r>
            <a:r>
              <a:rPr lang="es-MX" b="1" dirty="0"/>
              <a:t>68%</a:t>
            </a:r>
          </a:p>
          <a:p>
            <a:pPr marL="742950" lvl="1" indent="-285750" algn="just">
              <a:buFont typeface="Arial" panose="020B0604020202020204" pitchFamily="34" charset="0"/>
              <a:buChar char="•"/>
            </a:pPr>
            <a:r>
              <a:rPr lang="es-MX" b="1" dirty="0"/>
              <a:t>Energía eléctrica </a:t>
            </a:r>
            <a:r>
              <a:rPr lang="es-MX" dirty="0"/>
              <a:t>en un </a:t>
            </a:r>
            <a:r>
              <a:rPr lang="es-MX" b="1" dirty="0"/>
              <a:t>68%</a:t>
            </a:r>
          </a:p>
          <a:p>
            <a:pPr marL="742950" lvl="1" indent="-285750" algn="just">
              <a:buFont typeface="Arial" panose="020B0604020202020204" pitchFamily="34" charset="0"/>
              <a:buChar char="•"/>
            </a:pPr>
            <a:r>
              <a:rPr lang="es-MX" b="1" dirty="0"/>
              <a:t>Desechos</a:t>
            </a:r>
            <a:r>
              <a:rPr lang="es-MX" dirty="0"/>
              <a:t> en un </a:t>
            </a:r>
            <a:r>
              <a:rPr lang="es-MX" b="1" dirty="0"/>
              <a:t>65%</a:t>
            </a:r>
          </a:p>
          <a:p>
            <a:pPr marL="742950" lvl="1" indent="-285750" algn="just">
              <a:buFont typeface="Arial" panose="020B0604020202020204" pitchFamily="34" charset="0"/>
              <a:buChar char="•"/>
            </a:pPr>
            <a:r>
              <a:rPr lang="es-MX" b="1" dirty="0"/>
              <a:t>Áreas verdes </a:t>
            </a:r>
            <a:r>
              <a:rPr lang="es-MX" dirty="0"/>
              <a:t>en un </a:t>
            </a:r>
            <a:r>
              <a:rPr lang="es-MX" b="1" dirty="0"/>
              <a:t>87%</a:t>
            </a:r>
          </a:p>
          <a:p>
            <a:pPr marL="285750" indent="-285750" algn="just">
              <a:buFont typeface="Arial" panose="020B0604020202020204" pitchFamily="34" charset="0"/>
              <a:buChar char="•"/>
            </a:pPr>
            <a:endParaRPr lang="es-MX" b="1" dirty="0"/>
          </a:p>
          <a:p>
            <a:pPr algn="just"/>
            <a:r>
              <a:rPr lang="es-MX" dirty="0"/>
              <a:t>Por ultimo un alto porcentaje muestra interés en que si la UAN ofreciera cursos de capacitación en </a:t>
            </a:r>
            <a:r>
              <a:rPr lang="es-MX" b="1" dirty="0"/>
              <a:t>materia de medio ambiente </a:t>
            </a:r>
            <a:r>
              <a:rPr lang="es-MX" dirty="0"/>
              <a:t>ellos asistirían.</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4"/>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048372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6585</TotalTime>
  <Words>4326</Words>
  <Application>Microsoft Office PowerPoint</Application>
  <PresentationFormat>Presentación en pantalla (4:3)</PresentationFormat>
  <Paragraphs>692</Paragraphs>
  <Slides>84</Slides>
  <Notes>84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84</vt:i4>
      </vt:variant>
    </vt:vector>
  </HeadingPairs>
  <TitlesOfParts>
    <vt:vector size="8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594</cp:revision>
  <dcterms:created xsi:type="dcterms:W3CDTF">2019-02-18T18:05:13Z</dcterms:created>
  <dcterms:modified xsi:type="dcterms:W3CDTF">2021-10-22T18:13:33Z</dcterms:modified>
</cp:coreProperties>
</file>