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5.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9.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0.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6.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8.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9.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0.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1.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5.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6.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7.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8.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9.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0.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1.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2.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3.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6"/>
  </p:notesMasterIdLst>
  <p:handoutMasterIdLst>
    <p:handoutMasterId r:id="rId87"/>
  </p:handoutMasterIdLst>
  <p:sldIdLst>
    <p:sldId id="262" r:id="rId2"/>
    <p:sldId id="424" r:id="rId3"/>
    <p:sldId id="412" r:id="rId4"/>
    <p:sldId id="413" r:id="rId5"/>
    <p:sldId id="414" r:id="rId6"/>
    <p:sldId id="416" r:id="rId7"/>
    <p:sldId id="423" r:id="rId8"/>
    <p:sldId id="417" r:id="rId9"/>
    <p:sldId id="418" r:id="rId10"/>
    <p:sldId id="419" r:id="rId11"/>
    <p:sldId id="420" r:id="rId12"/>
    <p:sldId id="421" r:id="rId13"/>
    <p:sldId id="422" r:id="rId14"/>
    <p:sldId id="321" r:id="rId15"/>
    <p:sldId id="336" r:id="rId16"/>
    <p:sldId id="337" r:id="rId17"/>
    <p:sldId id="338" r:id="rId18"/>
    <p:sldId id="340" r:id="rId19"/>
    <p:sldId id="339" r:id="rId20"/>
    <p:sldId id="398" r:id="rId21"/>
    <p:sldId id="341" r:id="rId22"/>
    <p:sldId id="342" r:id="rId23"/>
    <p:sldId id="343" r:id="rId24"/>
    <p:sldId id="344" r:id="rId25"/>
    <p:sldId id="345" r:id="rId26"/>
    <p:sldId id="346" r:id="rId27"/>
    <p:sldId id="347" r:id="rId28"/>
    <p:sldId id="349" r:id="rId29"/>
    <p:sldId id="350" r:id="rId30"/>
    <p:sldId id="351" r:id="rId31"/>
    <p:sldId id="348" r:id="rId32"/>
    <p:sldId id="399" r:id="rId33"/>
    <p:sldId id="352" r:id="rId34"/>
    <p:sldId id="353" r:id="rId35"/>
    <p:sldId id="354" r:id="rId36"/>
    <p:sldId id="355" r:id="rId37"/>
    <p:sldId id="356" r:id="rId38"/>
    <p:sldId id="357" r:id="rId39"/>
    <p:sldId id="358" r:id="rId40"/>
    <p:sldId id="359" r:id="rId41"/>
    <p:sldId id="360" r:id="rId42"/>
    <p:sldId id="410" r:id="rId43"/>
    <p:sldId id="411" r:id="rId44"/>
    <p:sldId id="400" r:id="rId45"/>
    <p:sldId id="361" r:id="rId46"/>
    <p:sldId id="362" r:id="rId47"/>
    <p:sldId id="363" r:id="rId48"/>
    <p:sldId id="364" r:id="rId49"/>
    <p:sldId id="365" r:id="rId50"/>
    <p:sldId id="366" r:id="rId51"/>
    <p:sldId id="367" r:id="rId52"/>
    <p:sldId id="368" r:id="rId53"/>
    <p:sldId id="401" r:id="rId54"/>
    <p:sldId id="369" r:id="rId55"/>
    <p:sldId id="370" r:id="rId56"/>
    <p:sldId id="371" r:id="rId57"/>
    <p:sldId id="372" r:id="rId58"/>
    <p:sldId id="373" r:id="rId59"/>
    <p:sldId id="374" r:id="rId60"/>
    <p:sldId id="397" r:id="rId61"/>
    <p:sldId id="382" r:id="rId62"/>
    <p:sldId id="402" r:id="rId63"/>
    <p:sldId id="375" r:id="rId64"/>
    <p:sldId id="376" r:id="rId65"/>
    <p:sldId id="377" r:id="rId66"/>
    <p:sldId id="378" r:id="rId67"/>
    <p:sldId id="379" r:id="rId68"/>
    <p:sldId id="380" r:id="rId69"/>
    <p:sldId id="384" r:id="rId70"/>
    <p:sldId id="381" r:id="rId71"/>
    <p:sldId id="383" r:id="rId72"/>
    <p:sldId id="385" r:id="rId73"/>
    <p:sldId id="403" r:id="rId74"/>
    <p:sldId id="386" r:id="rId75"/>
    <p:sldId id="389" r:id="rId76"/>
    <p:sldId id="388" r:id="rId77"/>
    <p:sldId id="387" r:id="rId78"/>
    <p:sldId id="390" r:id="rId79"/>
    <p:sldId id="391" r:id="rId80"/>
    <p:sldId id="393" r:id="rId81"/>
    <p:sldId id="392" r:id="rId82"/>
    <p:sldId id="395" r:id="rId83"/>
    <p:sldId id="396" r:id="rId84"/>
    <p:sldId id="409"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2" autoAdjust="0"/>
    <p:restoredTop sz="94364" autoAdjust="0"/>
  </p:normalViewPr>
  <p:slideViewPr>
    <p:cSldViewPr>
      <p:cViewPr varScale="1">
        <p:scale>
          <a:sx n="71" d="100"/>
          <a:sy n="71" d="100"/>
        </p:scale>
        <p:origin x="60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arco\Documents\IBM\Bloque%202\Excel\Marco_12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1"/>
          <c:order val="0"/>
          <c:spPr>
            <a:gradFill rotWithShape="1">
              <a:gsLst>
                <a:gs pos="0">
                  <a:schemeClr val="accent6">
                    <a:shade val="76000"/>
                    <a:shade val="51000"/>
                    <a:satMod val="130000"/>
                  </a:schemeClr>
                </a:gs>
                <a:gs pos="80000">
                  <a:schemeClr val="accent6">
                    <a:shade val="76000"/>
                    <a:shade val="93000"/>
                    <a:satMod val="130000"/>
                  </a:schemeClr>
                </a:gs>
                <a:gs pos="100000">
                  <a:schemeClr val="accent6">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358082921796596E-3"/>
                  <c:y val="0.11749685441492118"/>
                </c:manualLayout>
              </c:layout>
              <c:tx>
                <c:rich>
                  <a:bodyPr/>
                  <a:lstStyle/>
                  <a:p>
                    <a:fld id="{2875AD71-79B9-4E1E-95B9-2FA3FAA00D2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36F-4BAB-A7A3-CAFC06A18ACF}"/>
                </c:ext>
              </c:extLst>
            </c:dLbl>
            <c:dLbl>
              <c:idx val="1"/>
              <c:layout>
                <c:manualLayout>
                  <c:x val="-1.4195763485312756E-16"/>
                  <c:y val="0.10406864248178732"/>
                </c:manualLayout>
              </c:layout>
              <c:tx>
                <c:rich>
                  <a:bodyPr/>
                  <a:lstStyle/>
                  <a:p>
                    <a:fld id="{D5373729-43FC-4965-841E-4687E5226EF1}"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36F-4BAB-A7A3-CAFC06A18A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IDENTIDAD!$B$31:$B$32</c:f>
              <c:strCache>
                <c:ptCount val="2"/>
                <c:pt idx="0">
                  <c:v>SI LO CONOCE</c:v>
                </c:pt>
                <c:pt idx="1">
                  <c:v>NO LO CONOCE</c:v>
                </c:pt>
              </c:strCache>
            </c:strRef>
          </c:cat>
          <c:val>
            <c:numRef>
              <c:f>IDENTIDAD!$E$31:$E$32</c:f>
              <c:numCache>
                <c:formatCode>0</c:formatCode>
                <c:ptCount val="2"/>
                <c:pt idx="0">
                  <c:v>78</c:v>
                </c:pt>
                <c:pt idx="1">
                  <c:v>22</c:v>
                </c:pt>
              </c:numCache>
            </c:numRef>
          </c:val>
          <c:extLst>
            <c:ext xmlns:c16="http://schemas.microsoft.com/office/drawing/2014/chart" uri="{C3380CC4-5D6E-409C-BE32-E72D297353CC}">
              <c16:uniqueId val="{00000000-2BEB-47D7-A8AB-34911475E110}"/>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1"/>
          <c:order val="0"/>
          <c:spPr>
            <a:gradFill rotWithShape="1">
              <a:gsLst>
                <a:gs pos="0">
                  <a:schemeClr val="accent6">
                    <a:shade val="76000"/>
                    <a:shade val="51000"/>
                    <a:satMod val="130000"/>
                  </a:schemeClr>
                </a:gs>
                <a:gs pos="80000">
                  <a:schemeClr val="accent6">
                    <a:shade val="76000"/>
                    <a:shade val="93000"/>
                    <a:satMod val="130000"/>
                  </a:schemeClr>
                </a:gs>
                <a:gs pos="100000">
                  <a:schemeClr val="accent6">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2194788194400343E-2"/>
                </c:manualLayout>
              </c:layout>
              <c:tx>
                <c:rich>
                  <a:bodyPr/>
                  <a:lstStyle/>
                  <a:p>
                    <a:fld id="{AC58BC52-82B9-4B9B-A554-0B1FB1D47DB9}"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106-4570-BB26-125126D37DF5}"/>
                </c:ext>
              </c:extLst>
            </c:dLbl>
            <c:dLbl>
              <c:idx val="1"/>
              <c:layout>
                <c:manualLayout>
                  <c:x val="-1.6478664994579557E-3"/>
                  <c:y val="9.2194788194400329E-2"/>
                </c:manualLayout>
              </c:layout>
              <c:tx>
                <c:rich>
                  <a:bodyPr/>
                  <a:lstStyle/>
                  <a:p>
                    <a:fld id="{51EC4220-01FB-4A07-B599-EA3A92AA7011}"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106-4570-BB26-125126D37DF5}"/>
                </c:ext>
              </c:extLst>
            </c:dLbl>
            <c:dLbl>
              <c:idx val="2"/>
              <c:layout>
                <c:manualLayout>
                  <c:x val="0"/>
                  <c:y val="9.2194788194400329E-2"/>
                </c:manualLayout>
              </c:layout>
              <c:tx>
                <c:rich>
                  <a:bodyPr/>
                  <a:lstStyle/>
                  <a:p>
                    <a:fld id="{FF651320-8D00-4D30-8ED7-482D60BB7B81}"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106-4570-BB26-125126D37DF5}"/>
                </c:ext>
              </c:extLst>
            </c:dLbl>
            <c:dLbl>
              <c:idx val="3"/>
              <c:layout>
                <c:manualLayout>
                  <c:x val="0"/>
                  <c:y val="8.5609446180514623E-2"/>
                </c:manualLayout>
              </c:layout>
              <c:tx>
                <c:rich>
                  <a:bodyPr/>
                  <a:lstStyle/>
                  <a:p>
                    <a:fld id="{4E37D2DD-8432-4630-8680-740594190FFD}"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106-4570-BB26-125126D37DF5}"/>
                </c:ext>
              </c:extLst>
            </c:dLbl>
            <c:dLbl>
              <c:idx val="4"/>
              <c:layout>
                <c:manualLayout>
                  <c:x val="1.6478664994579557E-3"/>
                  <c:y val="8.560944618051454E-2"/>
                </c:manualLayout>
              </c:layout>
              <c:tx>
                <c:rich>
                  <a:bodyPr/>
                  <a:lstStyle/>
                  <a:p>
                    <a:fld id="{551CFB35-4367-43AA-9962-0813C1C279AE}"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106-4570-BB26-125126D37DF5}"/>
                </c:ext>
              </c:extLst>
            </c:dLbl>
            <c:dLbl>
              <c:idx val="5"/>
              <c:layout>
                <c:manualLayout>
                  <c:x val="-1.2084214731478578E-16"/>
                  <c:y val="9.8780130208286077E-2"/>
                </c:manualLayout>
              </c:layout>
              <c:tx>
                <c:rich>
                  <a:bodyPr/>
                  <a:lstStyle/>
                  <a:p>
                    <a:fld id="{A702BD5F-05E3-4AC8-8B8E-9CDA598B700C}"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106-4570-BB26-125126D37DF5}"/>
                </c:ext>
              </c:extLst>
            </c:dLbl>
            <c:dLbl>
              <c:idx val="6"/>
              <c:layout>
                <c:manualLayout>
                  <c:x val="-1.6478664994579557E-3"/>
                  <c:y val="8.89021171874574E-2"/>
                </c:manualLayout>
              </c:layout>
              <c:tx>
                <c:rich>
                  <a:bodyPr/>
                  <a:lstStyle/>
                  <a:p>
                    <a:fld id="{BFE590C4-12C3-41CC-A9A5-1757C32B7823}"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106-4570-BB26-125126D37DF5}"/>
                </c:ext>
              </c:extLst>
            </c:dLbl>
            <c:dLbl>
              <c:idx val="7"/>
              <c:layout>
                <c:manualLayout>
                  <c:x val="-1.6478664994579557E-3"/>
                  <c:y val="8.8902117187457469E-2"/>
                </c:manualLayout>
              </c:layout>
              <c:tx>
                <c:rich>
                  <a:bodyPr/>
                  <a:lstStyle/>
                  <a:p>
                    <a:fld id="{95ACEEB7-AA6B-4724-8468-96BA1729C3DA}"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106-4570-BB26-125126D37DF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IDENTIDAD!$I$36:$I$43</c:f>
              <c:strCache>
                <c:ptCount val="8"/>
                <c:pt idx="0">
                  <c:v>TRANSPARENCIA Y RENDICIÓN DE CUENTAS</c:v>
                </c:pt>
                <c:pt idx="1">
                  <c:v>LEALTAD Y COMPROMISO</c:v>
                </c:pt>
                <c:pt idx="2">
                  <c:v>EQUIDAD</c:v>
                </c:pt>
                <c:pt idx="3">
                  <c:v>TOLERANCIA</c:v>
                </c:pt>
                <c:pt idx="4">
                  <c:v>JUSTICIA</c:v>
                </c:pt>
                <c:pt idx="5">
                  <c:v>RESPONSABILIDAD</c:v>
                </c:pt>
                <c:pt idx="6">
                  <c:v>PROFESIONALISMO E INTEGRIDAD</c:v>
                </c:pt>
                <c:pt idx="7">
                  <c:v>CONCIENCIA ECOLÓGICA</c:v>
                </c:pt>
              </c:strCache>
            </c:strRef>
          </c:cat>
          <c:val>
            <c:numRef>
              <c:f>IDENTIDAD!$K$36:$K$43</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0-8106-4570-BB26-125126D37DF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743246112555249E-3"/>
                  <c:y val="8.806274346649233E-2"/>
                </c:manualLayout>
              </c:layout>
              <c:tx>
                <c:rich>
                  <a:bodyPr/>
                  <a:lstStyle/>
                  <a:p>
                    <a:fld id="{E9A664D4-D141-4B71-9820-8036A45075D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50B-448A-8DE6-D8552301B196}"/>
                </c:ext>
              </c:extLst>
            </c:dLbl>
            <c:dLbl>
              <c:idx val="1"/>
              <c:layout>
                <c:manualLayout>
                  <c:x val="3.9743246112555067E-3"/>
                  <c:y val="0.100643135390277"/>
                </c:manualLayout>
              </c:layout>
              <c:tx>
                <c:rich>
                  <a:bodyPr/>
                  <a:lstStyle/>
                  <a:p>
                    <a:fld id="{71B78A22-C341-4671-9B1C-7F9A57CACB1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50B-448A-8DE6-D8552301B196}"/>
                </c:ext>
              </c:extLst>
            </c:dLbl>
            <c:dLbl>
              <c:idx val="2"/>
              <c:tx>
                <c:rich>
                  <a:bodyPr/>
                  <a:lstStyle/>
                  <a:p>
                    <a:fld id="{2E99B821-8060-4108-B176-90AE344A194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50B-448A-8DE6-D8552301B196}"/>
                </c:ext>
              </c:extLst>
            </c:dLbl>
            <c:dLbl>
              <c:idx val="3"/>
              <c:tx>
                <c:rich>
                  <a:bodyPr/>
                  <a:lstStyle/>
                  <a:p>
                    <a:fld id="{4B9E6D10-EAF1-4396-9A84-802DC716F24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0B-448A-8DE6-D8552301B1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SEGURIDAD!$B$3:$B$6</c:f>
              <c:strCache>
                <c:ptCount val="4"/>
                <c:pt idx="0">
                  <c:v>EXCELENTE</c:v>
                </c:pt>
                <c:pt idx="1">
                  <c:v>BUENA</c:v>
                </c:pt>
                <c:pt idx="2">
                  <c:v>REGULAR</c:v>
                </c:pt>
                <c:pt idx="3">
                  <c:v>MALA</c:v>
                </c:pt>
              </c:strCache>
            </c:strRef>
          </c:cat>
          <c:val>
            <c:numRef>
              <c:f>SEGURIDAD!$E$3:$E$6</c:f>
              <c:numCache>
                <c:formatCode>0</c:formatCode>
                <c:ptCount val="4"/>
                <c:pt idx="0">
                  <c:v>36</c:v>
                </c:pt>
                <c:pt idx="1">
                  <c:v>55</c:v>
                </c:pt>
                <c:pt idx="2">
                  <c:v>6</c:v>
                </c:pt>
                <c:pt idx="3">
                  <c:v>3</c:v>
                </c:pt>
              </c:numCache>
            </c:numRef>
          </c:val>
          <c:extLst>
            <c:ext xmlns:c16="http://schemas.microsoft.com/office/drawing/2014/chart" uri="{C3380CC4-5D6E-409C-BE32-E72D297353CC}">
              <c16:uniqueId val="{00000000-21F8-4092-AC75-B9EC2FD8B910}"/>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68033364929821"/>
                </c:manualLayout>
              </c:layout>
              <c:tx>
                <c:rich>
                  <a:bodyPr/>
                  <a:lstStyle/>
                  <a:p>
                    <a:fld id="{F41B55A8-4F29-4895-A80D-321463374FC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9F6-46AC-9A6C-4CE9480A1FE8}"/>
                </c:ext>
              </c:extLst>
            </c:dLbl>
            <c:dLbl>
              <c:idx val="1"/>
              <c:layout>
                <c:manualLayout>
                  <c:x val="-7.0828708090390732E-17"/>
                  <c:y val="9.4597240893784143E-2"/>
                </c:manualLayout>
              </c:layout>
              <c:tx>
                <c:rich>
                  <a:bodyPr/>
                  <a:lstStyle/>
                  <a:p>
                    <a:fld id="{D048E918-248E-4D71-89B4-080474FE524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9F6-46AC-9A6C-4CE9480A1FE8}"/>
                </c:ext>
              </c:extLst>
            </c:dLbl>
            <c:dLbl>
              <c:idx val="2"/>
              <c:layout>
                <c:manualLayout>
                  <c:x val="-1.9317143539001793E-3"/>
                  <c:y val="9.1545716993984658E-2"/>
                </c:manualLayout>
              </c:layout>
              <c:tx>
                <c:rich>
                  <a:bodyPr/>
                  <a:lstStyle/>
                  <a:p>
                    <a:fld id="{E7CBFE76-AF80-4E76-9D2C-BB80D183C23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9F6-46AC-9A6C-4CE9480A1FE8}"/>
                </c:ext>
              </c:extLst>
            </c:dLbl>
            <c:dLbl>
              <c:idx val="3"/>
              <c:tx>
                <c:rich>
                  <a:bodyPr/>
                  <a:lstStyle/>
                  <a:p>
                    <a:fld id="{F35A1516-2471-4F57-B766-99058EB58B59}"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F6-46AC-9A6C-4CE9480A1FE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SEGURIDAD!$B$11:$B$14</c:f>
              <c:strCache>
                <c:ptCount val="4"/>
                <c:pt idx="0">
                  <c:v>EXCELENTE</c:v>
                </c:pt>
                <c:pt idx="1">
                  <c:v>BUENO</c:v>
                </c:pt>
                <c:pt idx="2">
                  <c:v>REGULAR</c:v>
                </c:pt>
                <c:pt idx="3">
                  <c:v>MALO</c:v>
                </c:pt>
              </c:strCache>
            </c:strRef>
          </c:cat>
          <c:val>
            <c:numRef>
              <c:f>SEGURIDAD!$E$11:$E$14</c:f>
              <c:numCache>
                <c:formatCode>0</c:formatCode>
                <c:ptCount val="4"/>
                <c:pt idx="0">
                  <c:v>31</c:v>
                </c:pt>
                <c:pt idx="1">
                  <c:v>46</c:v>
                </c:pt>
                <c:pt idx="2">
                  <c:v>17</c:v>
                </c:pt>
                <c:pt idx="3">
                  <c:v>6</c:v>
                </c:pt>
              </c:numCache>
            </c:numRef>
          </c:val>
          <c:extLst>
            <c:ext xmlns:c16="http://schemas.microsoft.com/office/drawing/2014/chart" uri="{C3380CC4-5D6E-409C-BE32-E72D297353CC}">
              <c16:uniqueId val="{00000000-D2D7-4D29-8760-9A5D5D34B4C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a:t>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5E-4D55-AE81-8125FF7699E4}"/>
                </c:ext>
              </c:extLst>
            </c:dLbl>
            <c:dLbl>
              <c:idx val="1"/>
              <c:tx>
                <c:rich>
                  <a:bodyPr/>
                  <a:lstStyle/>
                  <a:p>
                    <a:r>
                      <a:rPr lang="en-US"/>
                      <a:t>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5E-4D55-AE81-8125FF7699E4}"/>
                </c:ext>
              </c:extLst>
            </c:dLbl>
            <c:dLbl>
              <c:idx val="2"/>
              <c:layout>
                <c:manualLayout>
                  <c:x val="-7.0396242295035614E-17"/>
                  <c:y val="0.10208798054701473"/>
                </c:manualLayout>
              </c:layout>
              <c:tx>
                <c:rich>
                  <a:bodyPr/>
                  <a:lstStyle/>
                  <a:p>
                    <a:fld id="{D3481096-A848-4A20-A53E-CEF874B60FBE}"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35E-4D55-AE81-8125FF7699E4}"/>
                </c:ext>
              </c:extLst>
            </c:dLbl>
            <c:dLbl>
              <c:idx val="3"/>
              <c:layout>
                <c:manualLayout>
                  <c:x val="3.8398393919145679E-3"/>
                  <c:y val="0.11165872872329737"/>
                </c:manualLayout>
              </c:layout>
              <c:tx>
                <c:rich>
                  <a:bodyPr/>
                  <a:lstStyle/>
                  <a:p>
                    <a:fld id="{E7109BE0-7D7B-40D1-888D-681BC4445DE9}"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35E-4D55-AE81-8125FF7699E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(SEGURIDAD!$B$18:$B$19,SEGURIDAD!$B$20,SEGURIDAD!$B$21)</c:f>
              <c:strCache>
                <c:ptCount val="4"/>
                <c:pt idx="0">
                  <c:v>MUY ALTO</c:v>
                </c:pt>
                <c:pt idx="1">
                  <c:v>ALTO</c:v>
                </c:pt>
                <c:pt idx="2">
                  <c:v>MEDIO</c:v>
                </c:pt>
                <c:pt idx="3">
                  <c:v>BAJO</c:v>
                </c:pt>
              </c:strCache>
            </c:strRef>
          </c:cat>
          <c:val>
            <c:numRef>
              <c:f>(SEGURIDAD!$E$18:$E$19,SEGURIDAD!$E$20,SEGURIDAD!$E$21)</c:f>
              <c:numCache>
                <c:formatCode>0</c:formatCode>
                <c:ptCount val="4"/>
                <c:pt idx="0">
                  <c:v>0</c:v>
                </c:pt>
                <c:pt idx="1">
                  <c:v>0</c:v>
                </c:pt>
                <c:pt idx="2">
                  <c:v>55.555555555555557</c:v>
                </c:pt>
                <c:pt idx="3">
                  <c:v>44.444444444444443</c:v>
                </c:pt>
              </c:numCache>
            </c:numRef>
          </c:val>
          <c:extLst>
            <c:ext xmlns:c16="http://schemas.microsoft.com/office/drawing/2014/chart" uri="{C3380CC4-5D6E-409C-BE32-E72D297353CC}">
              <c16:uniqueId val="{00000004-C35E-4D55-AE81-8125FF7699E4}"/>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16200982013358E-2"/>
                </c:manualLayout>
              </c:layout>
              <c:tx>
                <c:rich>
                  <a:bodyPr/>
                  <a:lstStyle/>
                  <a:p>
                    <a:r>
                      <a:rPr lang="en-US"/>
                      <a:t>33</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AF-466F-A251-3F4F57644385}"/>
                </c:ext>
              </c:extLst>
            </c:dLbl>
            <c:dLbl>
              <c:idx val="1"/>
              <c:layout>
                <c:manualLayout>
                  <c:x val="0"/>
                  <c:y val="9.2628058983173722E-2"/>
                </c:manualLayout>
              </c:layout>
              <c:tx>
                <c:rich>
                  <a:bodyPr/>
                  <a:lstStyle/>
                  <a:p>
                    <a:r>
                      <a:rPr lang="en-US"/>
                      <a:t>56</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AF-466F-A251-3F4F57644385}"/>
                </c:ext>
              </c:extLst>
            </c:dLbl>
            <c:dLbl>
              <c:idx val="2"/>
              <c:layout>
                <c:manualLayout>
                  <c:x val="-1.9479692803709937E-3"/>
                  <c:y val="8.6239916984334211E-2"/>
                </c:manualLayout>
              </c:layout>
              <c:tx>
                <c:rich>
                  <a:bodyPr/>
                  <a:lstStyle/>
                  <a:p>
                    <a:r>
                      <a:rPr lang="en-US"/>
                      <a:t>11</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AF-466F-A251-3F4F57644385}"/>
                </c:ext>
              </c:extLst>
            </c:dLbl>
            <c:dLbl>
              <c:idx val="3"/>
              <c:tx>
                <c:rich>
                  <a:bodyPr/>
                  <a:lstStyle/>
                  <a:p>
                    <a:fld id="{AC0A3787-738E-4D6F-9E55-909C30AAA5BD}"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AF-466F-A251-3F4F5764438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(SEGURIDAD!$B$25:$B$27,SEGURIDAD!$B$28)</c:f>
              <c:strCache>
                <c:ptCount val="4"/>
                <c:pt idx="0">
                  <c:v>EXCELENTE</c:v>
                </c:pt>
                <c:pt idx="1">
                  <c:v>BUENO</c:v>
                </c:pt>
                <c:pt idx="2">
                  <c:v>REGULAR</c:v>
                </c:pt>
                <c:pt idx="3">
                  <c:v>MALO</c:v>
                </c:pt>
              </c:strCache>
            </c:strRef>
          </c:cat>
          <c:val>
            <c:numRef>
              <c:f>(SEGURIDAD!$E$25:$E$27,SEGURIDAD!$E$28)</c:f>
              <c:numCache>
                <c:formatCode>0</c:formatCode>
                <c:ptCount val="4"/>
                <c:pt idx="0">
                  <c:v>33</c:v>
                </c:pt>
                <c:pt idx="1">
                  <c:v>55.555555555555557</c:v>
                </c:pt>
                <c:pt idx="2">
                  <c:v>11</c:v>
                </c:pt>
                <c:pt idx="3">
                  <c:v>0</c:v>
                </c:pt>
              </c:numCache>
            </c:numRef>
          </c:val>
          <c:extLst>
            <c:ext xmlns:c16="http://schemas.microsoft.com/office/drawing/2014/chart" uri="{C3380CC4-5D6E-409C-BE32-E72D297353CC}">
              <c16:uniqueId val="{00000004-E4AF-466F-A251-3F4F5764438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941707417438392E-3"/>
                  <c:y val="0.10248883285003078"/>
                </c:manualLayout>
              </c:layout>
              <c:tx>
                <c:rich>
                  <a:bodyPr/>
                  <a:lstStyle/>
                  <a:p>
                    <a:r>
                      <a:rPr lang="en-US"/>
                      <a:t>28</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22-4FCA-A7C4-F2566E4074FF}"/>
                </c:ext>
              </c:extLst>
            </c:dLbl>
            <c:dLbl>
              <c:idx val="1"/>
              <c:layout>
                <c:manualLayout>
                  <c:x val="-5.6825122252315173E-3"/>
                  <c:y val="9.6277388434877348E-2"/>
                </c:manualLayout>
              </c:layout>
              <c:tx>
                <c:rich>
                  <a:bodyPr/>
                  <a:lstStyle/>
                  <a:p>
                    <a:r>
                      <a:rPr lang="en-US"/>
                      <a:t>58</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22-4FCA-A7C4-F2566E4074FF}"/>
                </c:ext>
              </c:extLst>
            </c:dLbl>
            <c:dLbl>
              <c:idx val="2"/>
              <c:layout>
                <c:manualLayout>
                  <c:x val="-6.9452124880400908E-17"/>
                  <c:y val="0.10559455505760737"/>
                </c:manualLayout>
              </c:layout>
              <c:tx>
                <c:rich>
                  <a:bodyPr/>
                  <a:lstStyle/>
                  <a:p>
                    <a:r>
                      <a:rPr lang="en-US"/>
                      <a:t>14</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22-4FCA-A7C4-F2566E4074FF}"/>
                </c:ext>
              </c:extLst>
            </c:dLbl>
            <c:dLbl>
              <c:idx val="3"/>
              <c:tx>
                <c:rich>
                  <a:bodyPr/>
                  <a:lstStyle/>
                  <a:p>
                    <a:fld id="{06CC80F1-1E74-4908-AD69-3474BC0A0B64}"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422-4FCA-A7C4-F2566E4074F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(SEGURIDAD!$B$32:$B$34,SEGURIDAD!$B$35)</c:f>
              <c:strCache>
                <c:ptCount val="4"/>
                <c:pt idx="0">
                  <c:v>EXCELENTE</c:v>
                </c:pt>
                <c:pt idx="1">
                  <c:v>BUENO</c:v>
                </c:pt>
                <c:pt idx="2">
                  <c:v>REGULAR</c:v>
                </c:pt>
                <c:pt idx="3">
                  <c:v>MALO</c:v>
                </c:pt>
              </c:strCache>
            </c:strRef>
          </c:cat>
          <c:val>
            <c:numRef>
              <c:f>(SEGURIDAD!$E$32:$E$34,SEGURIDAD!$E$35)</c:f>
              <c:numCache>
                <c:formatCode>0</c:formatCode>
                <c:ptCount val="4"/>
                <c:pt idx="0">
                  <c:v>28</c:v>
                </c:pt>
                <c:pt idx="1">
                  <c:v>58.333333333333336</c:v>
                </c:pt>
                <c:pt idx="2">
                  <c:v>14</c:v>
                </c:pt>
                <c:pt idx="3">
                  <c:v>0</c:v>
                </c:pt>
              </c:numCache>
            </c:numRef>
          </c:val>
          <c:extLst>
            <c:ext xmlns:c16="http://schemas.microsoft.com/office/drawing/2014/chart" uri="{C3380CC4-5D6E-409C-BE32-E72D297353CC}">
              <c16:uniqueId val="{00000004-C422-4FCA-A7C4-F2566E4074FF}"/>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304802153139067E-3"/>
                  <c:y val="0.11747705584847735"/>
                </c:manualLayout>
              </c:layout>
              <c:tx>
                <c:rich>
                  <a:bodyPr/>
                  <a:lstStyle/>
                  <a:p>
                    <a:r>
                      <a:rPr lang="en-US"/>
                      <a:t>25</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29-4BDA-A765-F193D42AA0F5}"/>
                </c:ext>
              </c:extLst>
            </c:dLbl>
            <c:dLbl>
              <c:idx val="1"/>
              <c:layout>
                <c:manualLayout>
                  <c:x val="0"/>
                  <c:y val="9.525166690417082E-2"/>
                </c:manualLayout>
              </c:layout>
              <c:tx>
                <c:rich>
                  <a:bodyPr/>
                  <a:lstStyle/>
                  <a:p>
                    <a:r>
                      <a:rPr lang="en-US"/>
                      <a:t>61</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29-4BDA-A765-F193D42AA0F5}"/>
                </c:ext>
              </c:extLst>
            </c:dLbl>
            <c:dLbl>
              <c:idx val="2"/>
              <c:layout>
                <c:manualLayout>
                  <c:x val="-3.8609604306278134E-3"/>
                  <c:y val="9.525166690417082E-2"/>
                </c:manualLayout>
              </c:layout>
              <c:tx>
                <c:rich>
                  <a:bodyPr/>
                  <a:lstStyle/>
                  <a:p>
                    <a:r>
                      <a:rPr lang="en-US"/>
                      <a:t>14</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29-4BDA-A765-F193D42AA0F5}"/>
                </c:ext>
              </c:extLst>
            </c:dLbl>
            <c:dLbl>
              <c:idx val="3"/>
              <c:tx>
                <c:rich>
                  <a:bodyPr/>
                  <a:lstStyle/>
                  <a:p>
                    <a:fld id="{AA23D106-34BA-4817-92BF-2FB16A4AEAC4}"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229-4BDA-A765-F193D42AA0F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(SEGURIDAD!$B$39:$B$41,SEGURIDAD!$B$42)</c:f>
              <c:strCache>
                <c:ptCount val="4"/>
                <c:pt idx="0">
                  <c:v>EXCELENTE</c:v>
                </c:pt>
                <c:pt idx="1">
                  <c:v>BUENAS</c:v>
                </c:pt>
                <c:pt idx="2">
                  <c:v>REGULAR</c:v>
                </c:pt>
                <c:pt idx="3">
                  <c:v>MALAS</c:v>
                </c:pt>
              </c:strCache>
            </c:strRef>
          </c:cat>
          <c:val>
            <c:numRef>
              <c:f>(SEGURIDAD!$E$39:$E$41,SEGURIDAD!$E$42)</c:f>
              <c:numCache>
                <c:formatCode>0</c:formatCode>
                <c:ptCount val="4"/>
                <c:pt idx="0">
                  <c:v>25</c:v>
                </c:pt>
                <c:pt idx="1">
                  <c:v>61.111111111111114</c:v>
                </c:pt>
                <c:pt idx="2">
                  <c:v>14</c:v>
                </c:pt>
                <c:pt idx="3">
                  <c:v>0</c:v>
                </c:pt>
              </c:numCache>
            </c:numRef>
          </c:val>
          <c:extLst>
            <c:ext xmlns:c16="http://schemas.microsoft.com/office/drawing/2014/chart" uri="{C3380CC4-5D6E-409C-BE32-E72D297353CC}">
              <c16:uniqueId val="{00000004-4229-4BDA-A765-F193D42AA0F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765235672151706E-3"/>
                  <c:y val="9.8693453131902087E-2"/>
                </c:manualLayout>
              </c:layout>
              <c:tx>
                <c:rich>
                  <a:bodyPr/>
                  <a:lstStyle/>
                  <a:p>
                    <a:r>
                      <a:rPr lang="en-US"/>
                      <a:t>28</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4B-4A51-8DDF-1332FE0E1F33}"/>
                </c:ext>
              </c:extLst>
            </c:dLbl>
            <c:dLbl>
              <c:idx val="1"/>
              <c:layout>
                <c:manualLayout>
                  <c:x val="-1.8765235672151533E-3"/>
                  <c:y val="0.11103013477338997"/>
                </c:manualLayout>
              </c:layout>
              <c:tx>
                <c:rich>
                  <a:bodyPr/>
                  <a:lstStyle/>
                  <a:p>
                    <a:r>
                      <a:rPr lang="en-US"/>
                      <a:t>44</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4B-4A51-8DDF-1332FE0E1F33}"/>
                </c:ext>
              </c:extLst>
            </c:dLbl>
            <c:dLbl>
              <c:idx val="2"/>
              <c:layout>
                <c:manualLayout>
                  <c:x val="1.8765235672151533E-3"/>
                  <c:y val="9.8693453131902087E-2"/>
                </c:manualLayout>
              </c:layout>
              <c:tx>
                <c:rich>
                  <a:bodyPr/>
                  <a:lstStyle/>
                  <a:p>
                    <a:r>
                      <a:rPr lang="en-US"/>
                      <a:t>28</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4B-4A51-8DDF-1332FE0E1F33}"/>
                </c:ext>
              </c:extLst>
            </c:dLbl>
            <c:dLbl>
              <c:idx val="3"/>
              <c:tx>
                <c:rich>
                  <a:bodyPr/>
                  <a:lstStyle/>
                  <a:p>
                    <a:fld id="{F61A0627-2E45-47EB-93B9-F7B961EDF5F9}"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94B-4A51-8DDF-1332FE0E1F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(SEGURIDAD!$B$46:$B$48,SEGURIDAD!$B$49)</c:f>
              <c:strCache>
                <c:ptCount val="4"/>
                <c:pt idx="0">
                  <c:v>EXCELENTE</c:v>
                </c:pt>
                <c:pt idx="1">
                  <c:v>BUENAS</c:v>
                </c:pt>
                <c:pt idx="2">
                  <c:v>REGULAR</c:v>
                </c:pt>
                <c:pt idx="3">
                  <c:v>MALAS</c:v>
                </c:pt>
              </c:strCache>
            </c:strRef>
          </c:cat>
          <c:val>
            <c:numRef>
              <c:f>(SEGURIDAD!$E$46:$E$48,SEGURIDAD!$E$49)</c:f>
              <c:numCache>
                <c:formatCode>0</c:formatCode>
                <c:ptCount val="4"/>
                <c:pt idx="0">
                  <c:v>27.777777777777779</c:v>
                </c:pt>
                <c:pt idx="1">
                  <c:v>44.444444444444443</c:v>
                </c:pt>
                <c:pt idx="2">
                  <c:v>27.777777777777779</c:v>
                </c:pt>
                <c:pt idx="3">
                  <c:v>0</c:v>
                </c:pt>
              </c:numCache>
            </c:numRef>
          </c:val>
          <c:extLst>
            <c:ext xmlns:c16="http://schemas.microsoft.com/office/drawing/2014/chart" uri="{C3380CC4-5D6E-409C-BE32-E72D297353CC}">
              <c16:uniqueId val="{00000004-E94B-4A51-8DDF-1332FE0E1F3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282619896560418E-3"/>
                  <c:y val="8.430424169084462E-2"/>
                </c:manualLayout>
              </c:layout>
              <c:tx>
                <c:rich>
                  <a:bodyPr/>
                  <a:lstStyle/>
                  <a:p>
                    <a:r>
                      <a:rPr lang="en-US"/>
                      <a:t>19</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AD-4F17-B457-C966DD4F02F2}"/>
                </c:ext>
              </c:extLst>
            </c:dLbl>
            <c:dLbl>
              <c:idx val="1"/>
              <c:layout>
                <c:manualLayout>
                  <c:x val="-1.8141309948280125E-3"/>
                  <c:y val="9.3671379656494025E-2"/>
                </c:manualLayout>
              </c:layout>
              <c:tx>
                <c:rich>
                  <a:bodyPr/>
                  <a:lstStyle/>
                  <a:p>
                    <a:r>
                      <a:rPr lang="en-US"/>
                      <a:t>56</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AD-4F17-B457-C966DD4F02F2}"/>
                </c:ext>
              </c:extLst>
            </c:dLbl>
            <c:dLbl>
              <c:idx val="2"/>
              <c:layout>
                <c:manualLayout>
                  <c:x val="-1.8141309948280125E-3"/>
                  <c:y val="0.11240565558779282"/>
                </c:manualLayout>
              </c:layout>
              <c:tx>
                <c:rich>
                  <a:bodyPr/>
                  <a:lstStyle/>
                  <a:p>
                    <a:fld id="{851A16D4-C78C-4A68-9C14-C02B69B695B9}"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DAD-4F17-B457-C966DD4F02F2}"/>
                </c:ext>
              </c:extLst>
            </c:dLbl>
            <c:dLbl>
              <c:idx val="3"/>
              <c:tx>
                <c:rich>
                  <a:bodyPr/>
                  <a:lstStyle/>
                  <a:p>
                    <a:fld id="{F025A28D-EDE1-4133-BC10-A5F71208F7F8}"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DAD-4F17-B457-C966DD4F02F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SEGURIDAD!$B$53:$B$56</c:f>
              <c:strCache>
                <c:ptCount val="4"/>
                <c:pt idx="0">
                  <c:v>EXCELENTE</c:v>
                </c:pt>
                <c:pt idx="1">
                  <c:v>BUENA</c:v>
                </c:pt>
                <c:pt idx="2">
                  <c:v>REGULAR</c:v>
                </c:pt>
                <c:pt idx="3">
                  <c:v>MALA</c:v>
                </c:pt>
              </c:strCache>
            </c:strRef>
          </c:cat>
          <c:val>
            <c:numRef>
              <c:f>SEGURIDAD!$E$53:$E$56</c:f>
              <c:numCache>
                <c:formatCode>0</c:formatCode>
                <c:ptCount val="4"/>
                <c:pt idx="0">
                  <c:v>19</c:v>
                </c:pt>
                <c:pt idx="1">
                  <c:v>55.555555555555557</c:v>
                </c:pt>
                <c:pt idx="2">
                  <c:v>25</c:v>
                </c:pt>
                <c:pt idx="3">
                  <c:v>0</c:v>
                </c:pt>
              </c:numCache>
            </c:numRef>
          </c:val>
          <c:extLst>
            <c:ext xmlns:c16="http://schemas.microsoft.com/office/drawing/2014/chart" uri="{C3380CC4-5D6E-409C-BE32-E72D297353CC}">
              <c16:uniqueId val="{00000004-1DAD-4F17-B457-C966DD4F02F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886676475085848E-17"/>
                  <c:y val="9.852998369762983E-2"/>
                </c:manualLayout>
              </c:layout>
              <c:tx>
                <c:rich>
                  <a:bodyPr/>
                  <a:lstStyle/>
                  <a:p>
                    <a:fld id="{0F71DAF1-4ACA-4EAF-A782-C5AA35A0C075}"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12C-4263-8BE5-375B6B99CE27}"/>
                </c:ext>
              </c:extLst>
            </c:dLbl>
            <c:dLbl>
              <c:idx val="1"/>
              <c:tx>
                <c:rich>
                  <a:bodyPr/>
                  <a:lstStyle/>
                  <a:p>
                    <a:fld id="{0F4AFAF1-EAB3-4B89-ABC1-FB13E9C66176}"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12C-4263-8BE5-375B6B99CE2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SEGURIDAD!$B$60:$B$61</c:f>
              <c:strCache>
                <c:ptCount val="2"/>
                <c:pt idx="0">
                  <c:v>SI LOS CONOCE</c:v>
                </c:pt>
                <c:pt idx="1">
                  <c:v>NO LOS CONOCE</c:v>
                </c:pt>
              </c:strCache>
            </c:strRef>
          </c:cat>
          <c:val>
            <c:numRef>
              <c:f>SEGURIDAD!$E$60:$E$61</c:f>
              <c:numCache>
                <c:formatCode>0</c:formatCode>
                <c:ptCount val="2"/>
                <c:pt idx="0">
                  <c:v>92</c:v>
                </c:pt>
                <c:pt idx="1">
                  <c:v>8</c:v>
                </c:pt>
              </c:numCache>
            </c:numRef>
          </c:val>
          <c:extLst>
            <c:ext xmlns:c16="http://schemas.microsoft.com/office/drawing/2014/chart" uri="{C3380CC4-5D6E-409C-BE32-E72D297353CC}">
              <c16:uniqueId val="{00000000-F12C-4263-8BE5-375B6B99CE27}"/>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8592891037530727E-3"/>
                  <c:y val="0.11968208729227874"/>
                </c:manualLayout>
              </c:layout>
              <c:tx>
                <c:rich>
                  <a:bodyPr/>
                  <a:lstStyle/>
                  <a:p>
                    <a:fld id="{038E39AD-CF8B-459B-8946-2962D656BEA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86-4154-9C0A-D2D24199A62F}"/>
                </c:ext>
              </c:extLst>
            </c:dLbl>
            <c:dLbl>
              <c:idx val="1"/>
              <c:layout>
                <c:manualLayout>
                  <c:x val="0"/>
                  <c:y val="0.10997813426858045"/>
                </c:manualLayout>
              </c:layout>
              <c:tx>
                <c:rich>
                  <a:bodyPr/>
                  <a:lstStyle/>
                  <a:p>
                    <a:fld id="{077D1AA1-3E52-4998-8466-A079513B1126}"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86-4154-9C0A-D2D24199A62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SEGURIDAD!$B$66:$B$67</c:f>
              <c:strCache>
                <c:ptCount val="2"/>
                <c:pt idx="0">
                  <c:v>SI RECIBE</c:v>
                </c:pt>
                <c:pt idx="1">
                  <c:v>NO RECIBE</c:v>
                </c:pt>
              </c:strCache>
            </c:strRef>
          </c:cat>
          <c:val>
            <c:numRef>
              <c:f>SEGURIDAD!$E$66:$E$67</c:f>
              <c:numCache>
                <c:formatCode>0</c:formatCode>
                <c:ptCount val="2"/>
                <c:pt idx="0">
                  <c:v>81</c:v>
                </c:pt>
                <c:pt idx="1">
                  <c:v>19</c:v>
                </c:pt>
              </c:numCache>
            </c:numRef>
          </c:val>
          <c:extLst>
            <c:ext xmlns:c16="http://schemas.microsoft.com/office/drawing/2014/chart" uri="{C3380CC4-5D6E-409C-BE32-E72D297353CC}">
              <c16:uniqueId val="{00000000-946C-4FDF-A535-73F3DA14EC97}"/>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DOCENTE</a:t>
            </a:r>
          </a:p>
        </c:rich>
      </c:tx>
      <c:layout>
        <c:manualLayout>
          <c:xMode val="edge"/>
          <c:yMode val="edge"/>
          <c:x val="0.32304233070727217"/>
          <c:y val="2.7841729840386395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850090989234482E-3"/>
                  <c:y val="0.11049483414899401"/>
                </c:manualLayout>
              </c:layout>
              <c:tx>
                <c:rich>
                  <a:bodyPr/>
                  <a:lstStyle/>
                  <a:p>
                    <a:fld id="{BF15BE3D-47D0-4913-8A15-952DB1DF9261}"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9CB-4925-9A32-76E131C3C603}"/>
                </c:ext>
              </c:extLst>
            </c:dLbl>
            <c:dLbl>
              <c:idx val="1"/>
              <c:layout>
                <c:manualLayout>
                  <c:x val="-1.8925045494617241E-3"/>
                  <c:y val="8.4496049643348364E-2"/>
                </c:manualLayout>
              </c:layout>
              <c:tx>
                <c:rich>
                  <a:bodyPr/>
                  <a:lstStyle/>
                  <a:p>
                    <a:fld id="{A9DF83C0-41E6-461D-89D5-7E2D4CCC81C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9CB-4925-9A32-76E131C3C603}"/>
                </c:ext>
              </c:extLst>
            </c:dLbl>
            <c:dLbl>
              <c:idx val="2"/>
              <c:tx>
                <c:rich>
                  <a:bodyPr/>
                  <a:lstStyle/>
                  <a:p>
                    <a:fld id="{BA7623EA-733B-46BB-8999-699F191860B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9CB-4925-9A32-76E131C3C60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RECURSOS!$B$3:$B$5</c:f>
              <c:strCache>
                <c:ptCount val="3"/>
                <c:pt idx="0">
                  <c:v>SIEMPRE</c:v>
                </c:pt>
                <c:pt idx="1">
                  <c:v>ALGUNAS VECES</c:v>
                </c:pt>
                <c:pt idx="2">
                  <c:v>NUNCA</c:v>
                </c:pt>
              </c:strCache>
            </c:strRef>
          </c:cat>
          <c:val>
            <c:numRef>
              <c:f>RECURSOS!$E$3:$E$5</c:f>
              <c:numCache>
                <c:formatCode>0</c:formatCode>
                <c:ptCount val="3"/>
                <c:pt idx="0">
                  <c:v>85</c:v>
                </c:pt>
                <c:pt idx="1">
                  <c:v>10</c:v>
                </c:pt>
                <c:pt idx="2">
                  <c:v>5</c:v>
                </c:pt>
              </c:numCache>
            </c:numRef>
          </c:val>
          <c:extLst>
            <c:ext xmlns:c16="http://schemas.microsoft.com/office/drawing/2014/chart" uri="{C3380CC4-5D6E-409C-BE32-E72D297353CC}">
              <c16:uniqueId val="{00000000-36F0-451E-9A77-43866A124FB0}"/>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4756319575014125E-2"/>
                </c:manualLayout>
              </c:layout>
              <c:tx>
                <c:rich>
                  <a:bodyPr/>
                  <a:lstStyle/>
                  <a:p>
                    <a:fld id="{3C7021AE-24A5-49F7-9B5D-B70C603318B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F77-4C6F-AF28-544EAE54624F}"/>
                </c:ext>
              </c:extLst>
            </c:dLbl>
            <c:dLbl>
              <c:idx val="1"/>
              <c:layout>
                <c:manualLayout>
                  <c:x val="-4.0481668099729088E-3"/>
                  <c:y val="9.4756319575014181E-2"/>
                </c:manualLayout>
              </c:layout>
              <c:tx>
                <c:rich>
                  <a:bodyPr/>
                  <a:lstStyle/>
                  <a:p>
                    <a:fld id="{DA2BE0B2-0F67-464A-BA1F-43566E21CD7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F77-4C6F-AF28-544EAE54624F}"/>
                </c:ext>
              </c:extLst>
            </c:dLbl>
            <c:dLbl>
              <c:idx val="2"/>
              <c:tx>
                <c:rich>
                  <a:bodyPr/>
                  <a:lstStyle/>
                  <a:p>
                    <a:fld id="{5FA121DE-7F70-42D9-9FA2-5975357DC53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F77-4C6F-AF28-544EAE54624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RECURSOS!$B$12:$B$14</c:f>
              <c:strCache>
                <c:ptCount val="3"/>
                <c:pt idx="0">
                  <c:v>SIEMPRE</c:v>
                </c:pt>
                <c:pt idx="1">
                  <c:v>ALGUNAS VECES</c:v>
                </c:pt>
                <c:pt idx="2">
                  <c:v>NUNCA</c:v>
                </c:pt>
              </c:strCache>
            </c:strRef>
          </c:cat>
          <c:val>
            <c:numRef>
              <c:f>RECURSOS!$E$12:$E$14</c:f>
              <c:numCache>
                <c:formatCode>0</c:formatCode>
                <c:ptCount val="3"/>
                <c:pt idx="0">
                  <c:v>75</c:v>
                </c:pt>
                <c:pt idx="1">
                  <c:v>20</c:v>
                </c:pt>
                <c:pt idx="2">
                  <c:v>5</c:v>
                </c:pt>
              </c:numCache>
            </c:numRef>
          </c:val>
          <c:extLst>
            <c:ext xmlns:c16="http://schemas.microsoft.com/office/drawing/2014/chart" uri="{C3380CC4-5D6E-409C-BE32-E72D297353CC}">
              <c16:uniqueId val="{00000000-6B63-4297-AAE1-7ED3DB3F6B79}"/>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37317027675486"/>
                </c:manualLayout>
              </c:layout>
              <c:tx>
                <c:rich>
                  <a:bodyPr/>
                  <a:lstStyle/>
                  <a:p>
                    <a:r>
                      <a:rPr lang="en-US"/>
                      <a:t>50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7A-4B48-BED6-FF6E6B0FAA94}"/>
                </c:ext>
              </c:extLst>
            </c:dLbl>
            <c:dLbl>
              <c:idx val="1"/>
              <c:layout>
                <c:manualLayout>
                  <c:x val="0"/>
                  <c:y val="0.11137317027675486"/>
                </c:manualLayout>
              </c:layout>
              <c:tx>
                <c:rich>
                  <a:bodyPr/>
                  <a:lstStyle/>
                  <a:p>
                    <a:r>
                      <a:rPr lang="en-US"/>
                      <a:t>50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7A-4B48-BED6-FF6E6B0FAA94}"/>
                </c:ext>
              </c:extLst>
            </c:dLbl>
            <c:dLbl>
              <c:idx val="2"/>
              <c:tx>
                <c:rich>
                  <a:bodyPr/>
                  <a:lstStyle/>
                  <a:p>
                    <a:fld id="{E2495C00-3EA2-43A8-9A89-1081C54E28C4}"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25-42EE-A695-F1CB0121278C}"/>
                </c:ext>
              </c:extLst>
            </c:dLbl>
            <c:dLbl>
              <c:idx val="3"/>
              <c:tx>
                <c:rich>
                  <a:bodyPr/>
                  <a:lstStyle/>
                  <a:p>
                    <a:fld id="{64BBEA75-B074-4635-AB80-E787E2BFBC17}"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25-42EE-A695-F1CB012127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(RECURSOS!$B$20:$B$21,RECURSOS!$B$22,RECURSOS!$B$23)</c:f>
              <c:strCache>
                <c:ptCount val="4"/>
                <c:pt idx="0">
                  <c:v>EXCELENTE</c:v>
                </c:pt>
                <c:pt idx="1">
                  <c:v>BUENAS</c:v>
                </c:pt>
                <c:pt idx="2">
                  <c:v>MALAS</c:v>
                </c:pt>
                <c:pt idx="3">
                  <c:v>PESIMAS</c:v>
                </c:pt>
              </c:strCache>
            </c:strRef>
          </c:cat>
          <c:val>
            <c:numRef>
              <c:f>(RECURSOS!$E$20:$E$21,RECURSOS!$E$22,RECURSOS!$E$23)</c:f>
              <c:numCache>
                <c:formatCode>0</c:formatCode>
                <c:ptCount val="4"/>
                <c:pt idx="0">
                  <c:v>50</c:v>
                </c:pt>
                <c:pt idx="1">
                  <c:v>50</c:v>
                </c:pt>
                <c:pt idx="2">
                  <c:v>0</c:v>
                </c:pt>
                <c:pt idx="3">
                  <c:v>0</c:v>
                </c:pt>
              </c:numCache>
            </c:numRef>
          </c:val>
          <c:extLst>
            <c:ext xmlns:c16="http://schemas.microsoft.com/office/drawing/2014/chart" uri="{C3380CC4-5D6E-409C-BE32-E72D297353CC}">
              <c16:uniqueId val="{00000002-4F7A-4B48-BED6-FF6E6B0FAA94}"/>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8.4977748171454315E-2"/>
                </c:manualLayout>
              </c:layout>
              <c:tx>
                <c:rich>
                  <a:bodyPr/>
                  <a:lstStyle/>
                  <a:p>
                    <a:r>
                      <a:rPr lang="en-US"/>
                      <a:t>11</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71-4C68-8E7B-BE12A97831D1}"/>
                </c:ext>
              </c:extLst>
            </c:dLbl>
            <c:dLbl>
              <c:idx val="1"/>
              <c:layout>
                <c:manualLayout>
                  <c:x val="5.54280822814606E-3"/>
                  <c:y val="0.10700901621590538"/>
                </c:manualLayout>
              </c:layout>
              <c:tx>
                <c:rich>
                  <a:bodyPr/>
                  <a:lstStyle/>
                  <a:p>
                    <a:r>
                      <a:rPr lang="en-US"/>
                      <a:t>89</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71-4C68-8E7B-BE12A97831D1}"/>
                </c:ext>
              </c:extLst>
            </c:dLbl>
            <c:dLbl>
              <c:idx val="2"/>
              <c:tx>
                <c:rich>
                  <a:bodyPr/>
                  <a:lstStyle/>
                  <a:p>
                    <a:fld id="{3C57959A-8E53-4ABC-BB71-536CAE6501D4}"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71-4C68-8E7B-BE12A97831D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(RECURSOS!$B$29:$B$30,RECURSOS!$B$31)</c:f>
              <c:strCache>
                <c:ptCount val="3"/>
                <c:pt idx="0">
                  <c:v>SIEMPRE</c:v>
                </c:pt>
                <c:pt idx="1">
                  <c:v>ALGUNAS VECES</c:v>
                </c:pt>
                <c:pt idx="2">
                  <c:v>NUNCA</c:v>
                </c:pt>
              </c:strCache>
            </c:strRef>
          </c:cat>
          <c:val>
            <c:numRef>
              <c:f>(RECURSOS!$E$29:$E$30,RECURSOS!$E$31)</c:f>
              <c:numCache>
                <c:formatCode>0</c:formatCode>
                <c:ptCount val="3"/>
                <c:pt idx="0">
                  <c:v>11.111111111111111</c:v>
                </c:pt>
                <c:pt idx="1">
                  <c:v>88.888888888888886</c:v>
                </c:pt>
                <c:pt idx="2">
                  <c:v>0</c:v>
                </c:pt>
              </c:numCache>
            </c:numRef>
          </c:val>
          <c:extLst>
            <c:ext xmlns:c16="http://schemas.microsoft.com/office/drawing/2014/chart" uri="{C3380CC4-5D6E-409C-BE32-E72D297353CC}">
              <c16:uniqueId val="{00000003-A071-4C68-8E7B-BE12A97831D1}"/>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8.7350811519990065E-2"/>
                </c:manualLayout>
              </c:layout>
              <c:tx>
                <c:rich>
                  <a:bodyPr/>
                  <a:lstStyle/>
                  <a:p>
                    <a:r>
                      <a:rPr lang="en-US"/>
                      <a:t>89</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DA-4F20-9290-5BE67B1BF92A}"/>
                </c:ext>
              </c:extLst>
            </c:dLbl>
            <c:dLbl>
              <c:idx val="1"/>
              <c:layout>
                <c:manualLayout>
                  <c:x val="-1.9208044752626852E-3"/>
                  <c:y val="8.423113967999056E-2"/>
                </c:manualLayout>
              </c:layout>
              <c:tx>
                <c:rich>
                  <a:bodyPr/>
                  <a:lstStyle/>
                  <a:p>
                    <a:r>
                      <a:rPr lang="en-US"/>
                      <a:t>11</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DA-4F20-9290-5BE67B1BF92A}"/>
                </c:ext>
              </c:extLst>
            </c:dLbl>
            <c:dLbl>
              <c:idx val="2"/>
              <c:tx>
                <c:rich>
                  <a:bodyPr/>
                  <a:lstStyle/>
                  <a:p>
                    <a:fld id="{B24A7C01-8925-4C26-8BC4-94171B22897D}"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0DA-4F20-9290-5BE67B1BF92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(RECURSOS!$B$37:$B$38,RECURSOS!$B$39)</c:f>
              <c:strCache>
                <c:ptCount val="3"/>
                <c:pt idx="0">
                  <c:v>SIEMPRE</c:v>
                </c:pt>
                <c:pt idx="1">
                  <c:v>ALGUNAS VECES</c:v>
                </c:pt>
                <c:pt idx="2">
                  <c:v>NUNCA</c:v>
                </c:pt>
              </c:strCache>
            </c:strRef>
          </c:cat>
          <c:val>
            <c:numRef>
              <c:f>(RECURSOS!$E$37:$E$38,RECURSOS!$E$39)</c:f>
              <c:numCache>
                <c:formatCode>0</c:formatCode>
                <c:ptCount val="3"/>
                <c:pt idx="0">
                  <c:v>89</c:v>
                </c:pt>
                <c:pt idx="1">
                  <c:v>11</c:v>
                </c:pt>
                <c:pt idx="2">
                  <c:v>0</c:v>
                </c:pt>
              </c:numCache>
            </c:numRef>
          </c:val>
          <c:extLst>
            <c:ext xmlns:c16="http://schemas.microsoft.com/office/drawing/2014/chart" uri="{C3380CC4-5D6E-409C-BE32-E72D297353CC}">
              <c16:uniqueId val="{00000003-C0DA-4F20-9290-5BE67B1BF92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491345664353537E-17"/>
                  <c:y val="0.10260424203670608"/>
                </c:manualLayout>
              </c:layout>
              <c:tx>
                <c:rich>
                  <a:bodyPr/>
                  <a:lstStyle/>
                  <a:p>
                    <a:r>
                      <a:rPr lang="en-US"/>
                      <a:t>67</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5B-49FC-93DF-AFA07B069CF4}"/>
                </c:ext>
              </c:extLst>
            </c:dLbl>
            <c:dLbl>
              <c:idx val="1"/>
              <c:layout>
                <c:manualLayout>
                  <c:x val="-5.3168270738975423E-3"/>
                  <c:y val="9.0533154738270075E-2"/>
                </c:manualLayout>
              </c:layout>
              <c:tx>
                <c:rich>
                  <a:bodyPr/>
                  <a:lstStyle/>
                  <a:p>
                    <a:r>
                      <a:rPr lang="en-US"/>
                      <a:t>11</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5B-49FC-93DF-AFA07B069CF4}"/>
                </c:ext>
              </c:extLst>
            </c:dLbl>
            <c:dLbl>
              <c:idx val="2"/>
              <c:tx>
                <c:rich>
                  <a:bodyPr/>
                  <a:lstStyle/>
                  <a:p>
                    <a:fld id="{4FCBCEA9-29B6-4B37-A7BB-06B98ACFD6C8}"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65B-49FC-93DF-AFA07B069C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(RECURSOS!$B$45:$B$46,RECURSOS!$B$47)</c:f>
              <c:strCache>
                <c:ptCount val="3"/>
                <c:pt idx="0">
                  <c:v>SIEMPRE</c:v>
                </c:pt>
                <c:pt idx="1">
                  <c:v>ALGUNAS VECES</c:v>
                </c:pt>
                <c:pt idx="2">
                  <c:v>NUNCA</c:v>
                </c:pt>
              </c:strCache>
            </c:strRef>
          </c:cat>
          <c:val>
            <c:numRef>
              <c:f>(RECURSOS!$E$45:$E$46,RECURSOS!$E$47)</c:f>
              <c:numCache>
                <c:formatCode>0</c:formatCode>
                <c:ptCount val="3"/>
                <c:pt idx="0">
                  <c:v>67</c:v>
                </c:pt>
                <c:pt idx="1">
                  <c:v>11</c:v>
                </c:pt>
                <c:pt idx="2">
                  <c:v>0</c:v>
                </c:pt>
              </c:numCache>
            </c:numRef>
          </c:val>
          <c:extLst>
            <c:ext xmlns:c16="http://schemas.microsoft.com/office/drawing/2014/chart" uri="{C3380CC4-5D6E-409C-BE32-E72D297353CC}">
              <c16:uniqueId val="{00000003-665B-49FC-93DF-AFA07B069CF4}"/>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076189725810536E-17"/>
                  <c:y val="0.10712030731117184"/>
                </c:manualLayout>
              </c:layout>
              <c:tx>
                <c:rich>
                  <a:bodyPr/>
                  <a:lstStyle/>
                  <a:p>
                    <a:r>
                      <a:rPr lang="en-US"/>
                      <a:t>86</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8F-4F35-92DF-2B6A049CB2F5}"/>
                </c:ext>
              </c:extLst>
            </c:dLbl>
            <c:dLbl>
              <c:idx val="1"/>
              <c:layout>
                <c:manualLayout>
                  <c:x val="-7.4348909185881591E-3"/>
                  <c:y val="9.4877986475609452E-2"/>
                </c:manualLayout>
              </c:layout>
              <c:tx>
                <c:rich>
                  <a:bodyPr/>
                  <a:lstStyle/>
                  <a:p>
                    <a:r>
                      <a:rPr lang="en-US"/>
                      <a:t>14</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8F-4F35-92DF-2B6A049CB2F5}"/>
                </c:ext>
              </c:extLst>
            </c:dLbl>
            <c:dLbl>
              <c:idx val="2"/>
              <c:tx>
                <c:rich>
                  <a:bodyPr/>
                  <a:lstStyle/>
                  <a:p>
                    <a:fld id="{4DA6D6B3-2BA2-488E-8C06-2E913EAA13DC}"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68F-4F35-92DF-2B6A049CB2F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(RECURSOS!$B$54:$B$55,RECURSOS!$B$56)</c:f>
              <c:strCache>
                <c:ptCount val="3"/>
                <c:pt idx="0">
                  <c:v>SIEMPRE</c:v>
                </c:pt>
                <c:pt idx="1">
                  <c:v>ALGUNAS VECES</c:v>
                </c:pt>
                <c:pt idx="2">
                  <c:v>NUNCA</c:v>
                </c:pt>
              </c:strCache>
            </c:strRef>
          </c:cat>
          <c:val>
            <c:numRef>
              <c:f>(RECURSOS!$E$54:$E$55,RECURSOS!$E$56)</c:f>
              <c:numCache>
                <c:formatCode>0</c:formatCode>
                <c:ptCount val="3"/>
                <c:pt idx="0">
                  <c:v>86</c:v>
                </c:pt>
                <c:pt idx="1">
                  <c:v>14</c:v>
                </c:pt>
                <c:pt idx="2">
                  <c:v>0</c:v>
                </c:pt>
              </c:numCache>
            </c:numRef>
          </c:val>
          <c:extLst>
            <c:ext xmlns:c16="http://schemas.microsoft.com/office/drawing/2014/chart" uri="{C3380CC4-5D6E-409C-BE32-E72D297353CC}">
              <c16:uniqueId val="{00000003-E68F-4F35-92DF-2B6A049CB2F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38595881067241E-3"/>
                  <c:y val="0.10325971530771691"/>
                </c:manualLayout>
              </c:layout>
              <c:tx>
                <c:rich>
                  <a:bodyPr/>
                  <a:lstStyle/>
                  <a:p>
                    <a:r>
                      <a:rPr lang="en-US"/>
                      <a:t>86</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F1-4376-BACF-339F3D74C68F}"/>
                </c:ext>
              </c:extLst>
            </c:dLbl>
            <c:dLbl>
              <c:idx val="1"/>
              <c:layout>
                <c:manualLayout>
                  <c:x val="-7.6154383524269665E-3"/>
                  <c:y val="0.10013063302566488"/>
                </c:manualLayout>
              </c:layout>
              <c:tx>
                <c:rich>
                  <a:bodyPr/>
                  <a:lstStyle/>
                  <a:p>
                    <a:r>
                      <a:rPr lang="en-US"/>
                      <a:t>14</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F1-4376-BACF-339F3D74C68F}"/>
                </c:ext>
              </c:extLst>
            </c:dLbl>
            <c:dLbl>
              <c:idx val="2"/>
              <c:tx>
                <c:rich>
                  <a:bodyPr/>
                  <a:lstStyle/>
                  <a:p>
                    <a:fld id="{50B31933-3D03-410C-8C94-35CE9C9BB19D}"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4F1-4376-BACF-339F3D74C68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(RECURSOS!$B$62:$B$63,RECURSOS!$B$64)</c:f>
              <c:strCache>
                <c:ptCount val="3"/>
                <c:pt idx="0">
                  <c:v>SIEMPRE</c:v>
                </c:pt>
                <c:pt idx="1">
                  <c:v>ALGUNAS VECES</c:v>
                </c:pt>
                <c:pt idx="2">
                  <c:v>NUNCA</c:v>
                </c:pt>
              </c:strCache>
            </c:strRef>
          </c:cat>
          <c:val>
            <c:numRef>
              <c:f>(RECURSOS!$E$62:$E$63,RECURSOS!$E$64)</c:f>
              <c:numCache>
                <c:formatCode>0</c:formatCode>
                <c:ptCount val="3"/>
                <c:pt idx="0">
                  <c:v>86</c:v>
                </c:pt>
                <c:pt idx="1">
                  <c:v>14</c:v>
                </c:pt>
                <c:pt idx="2">
                  <c:v>0</c:v>
                </c:pt>
              </c:numCache>
            </c:numRef>
          </c:val>
          <c:extLst>
            <c:ext xmlns:c16="http://schemas.microsoft.com/office/drawing/2014/chart" uri="{C3380CC4-5D6E-409C-BE32-E72D297353CC}">
              <c16:uniqueId val="{00000003-14F1-4376-BACF-339F3D74C68F}"/>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177822696914387E-3"/>
                  <c:y val="9.2438676864453978E-2"/>
                </c:manualLayout>
              </c:layout>
              <c:tx>
                <c:rich>
                  <a:bodyPr/>
                  <a:lstStyle/>
                  <a:p>
                    <a:r>
                      <a:rPr lang="en-US"/>
                      <a:t>11</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F2-4AD7-B600-C063A61D0A20}"/>
                </c:ext>
              </c:extLst>
            </c:dLbl>
            <c:dLbl>
              <c:idx val="1"/>
              <c:layout>
                <c:manualLayout>
                  <c:x val="1.8588911348457193E-3"/>
                  <c:y val="9.8813758027519794E-2"/>
                </c:manualLayout>
              </c:layout>
              <c:tx>
                <c:rich>
                  <a:bodyPr/>
                  <a:lstStyle/>
                  <a:p>
                    <a:r>
                      <a:rPr lang="en-US"/>
                      <a:t>81</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F2-4AD7-B600-C063A61D0A20}"/>
                </c:ext>
              </c:extLst>
            </c:dLbl>
            <c:dLbl>
              <c:idx val="2"/>
              <c:tx>
                <c:rich>
                  <a:bodyPr/>
                  <a:lstStyle/>
                  <a:p>
                    <a:r>
                      <a:rPr lang="en-US"/>
                      <a:t>8</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F2-4AD7-B600-C063A61D0A20}"/>
                </c:ext>
              </c:extLst>
            </c:dLbl>
            <c:dLbl>
              <c:idx val="3"/>
              <c:tx>
                <c:rich>
                  <a:bodyPr/>
                  <a:lstStyle/>
                  <a:p>
                    <a:fld id="{1E37FB43-9870-4320-9FF8-7317A637657F}"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EF2-4AD7-B600-C063A61D0A2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(CONVIVENCIA!$B$3:$B$5,CONVIVENCIA!$B$6)</c:f>
              <c:strCache>
                <c:ptCount val="4"/>
                <c:pt idx="0">
                  <c:v>EXCELENTE</c:v>
                </c:pt>
                <c:pt idx="1">
                  <c:v>BUENAS</c:v>
                </c:pt>
                <c:pt idx="2">
                  <c:v>MALAS</c:v>
                </c:pt>
                <c:pt idx="3">
                  <c:v>PESIMAS</c:v>
                </c:pt>
              </c:strCache>
            </c:strRef>
          </c:cat>
          <c:val>
            <c:numRef>
              <c:f>(CONVIVENCIA!$E$3:$E$5,CONVIVENCIA!$E$6)</c:f>
              <c:numCache>
                <c:formatCode>0</c:formatCode>
                <c:ptCount val="4"/>
                <c:pt idx="0">
                  <c:v>11</c:v>
                </c:pt>
                <c:pt idx="1">
                  <c:v>80.555555555555557</c:v>
                </c:pt>
                <c:pt idx="2">
                  <c:v>8</c:v>
                </c:pt>
                <c:pt idx="3">
                  <c:v>0</c:v>
                </c:pt>
              </c:numCache>
            </c:numRef>
          </c:val>
          <c:extLst>
            <c:ext xmlns:c16="http://schemas.microsoft.com/office/drawing/2014/chart" uri="{C3380CC4-5D6E-409C-BE32-E72D297353CC}">
              <c16:uniqueId val="{00000004-8EF2-4AD7-B600-C063A61D0A20}"/>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846927186603427E-3"/>
                  <c:y val="9.9942429815895906E-2"/>
                </c:manualLayout>
              </c:layout>
              <c:tx>
                <c:rich>
                  <a:bodyPr/>
                  <a:lstStyle/>
                  <a:p>
                    <a:fld id="{1714361C-5881-4E44-BADD-E4FA40E9AF2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6C0-4C58-8DE7-7302D54F37EE}"/>
                </c:ext>
              </c:extLst>
            </c:dLbl>
            <c:dLbl>
              <c:idx val="1"/>
              <c:layout>
                <c:manualLayout>
                  <c:x val="1.8846927186602735E-3"/>
                  <c:y val="0.1186816354063764"/>
                </c:manualLayout>
              </c:layout>
              <c:tx>
                <c:rich>
                  <a:bodyPr/>
                  <a:lstStyle/>
                  <a:p>
                    <a:fld id="{A22DB5E6-8AD5-4E3E-A481-6252FC321C3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C0-4C58-8DE7-7302D54F37EE}"/>
                </c:ext>
              </c:extLst>
            </c:dLbl>
            <c:dLbl>
              <c:idx val="2"/>
              <c:tx>
                <c:rich>
                  <a:bodyPr/>
                  <a:lstStyle/>
                  <a:p>
                    <a:fld id="{B7EE5EC4-4B9C-4F70-ADF3-CF5F13AB9DF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C0-4C58-8DE7-7302D54F37E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CONVIVENCIA!$B$10:$B$12</c:f>
              <c:strCache>
                <c:ptCount val="3"/>
                <c:pt idx="0">
                  <c:v>SIEMPRE</c:v>
                </c:pt>
                <c:pt idx="1">
                  <c:v>ALGUNAS VECES</c:v>
                </c:pt>
                <c:pt idx="2">
                  <c:v>NUNCA</c:v>
                </c:pt>
              </c:strCache>
            </c:strRef>
          </c:cat>
          <c:val>
            <c:numRef>
              <c:f>CONVIVENCIA!$E$10:$E$12</c:f>
              <c:numCache>
                <c:formatCode>0</c:formatCode>
                <c:ptCount val="3"/>
                <c:pt idx="0">
                  <c:v>53</c:v>
                </c:pt>
                <c:pt idx="1">
                  <c:v>44.444444444444443</c:v>
                </c:pt>
                <c:pt idx="2">
                  <c:v>3</c:v>
                </c:pt>
              </c:numCache>
            </c:numRef>
          </c:val>
          <c:extLst>
            <c:ext xmlns:c16="http://schemas.microsoft.com/office/drawing/2014/chart" uri="{C3380CC4-5D6E-409C-BE32-E72D297353CC}">
              <c16:uniqueId val="{00000000-93FE-4993-A72F-19AA7C4808E6}"/>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0191356421705361E-2"/>
          <c:y val="3.6960408388648835E-2"/>
          <c:w val="0.91073412996712722"/>
          <c:h val="0.86591702739195298"/>
        </c:manualLayout>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5495940712273649E-3"/>
                  <c:y val="0.11595879049807496"/>
                </c:manualLayout>
              </c:layout>
              <c:tx>
                <c:rich>
                  <a:bodyPr/>
                  <a:lstStyle/>
                  <a:p>
                    <a:r>
                      <a:rPr lang="en-US"/>
                      <a:t>69</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65-41EE-9E32-E4CB8B0EA4C5}"/>
                </c:ext>
              </c:extLst>
            </c:dLbl>
            <c:dLbl>
              <c:idx val="1"/>
              <c:layout>
                <c:manualLayout>
                  <c:x val="-1.8498646904091893E-3"/>
                  <c:y val="0.11595879049807496"/>
                </c:manualLayout>
              </c:layout>
              <c:tx>
                <c:rich>
                  <a:bodyPr/>
                  <a:lstStyle/>
                  <a:p>
                    <a:r>
                      <a:rPr lang="en-US"/>
                      <a:t>31</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65-41EE-9E32-E4CB8B0EA4C5}"/>
                </c:ext>
              </c:extLst>
            </c:dLbl>
            <c:dLbl>
              <c:idx val="2"/>
              <c:tx>
                <c:rich>
                  <a:bodyPr/>
                  <a:lstStyle/>
                  <a:p>
                    <a:fld id="{F5ADD695-D13C-4D16-ABDF-DFC07DE14736}"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B65-41EE-9E32-E4CB8B0EA4C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(CONVIVENCIA!$B$17:$B$18,CONVIVENCIA!$B$19)</c:f>
              <c:strCache>
                <c:ptCount val="3"/>
                <c:pt idx="0">
                  <c:v>SIEMPRE</c:v>
                </c:pt>
                <c:pt idx="1">
                  <c:v>ALGUNAS VECES</c:v>
                </c:pt>
                <c:pt idx="2">
                  <c:v>NUNCA</c:v>
                </c:pt>
              </c:strCache>
            </c:strRef>
          </c:cat>
          <c:val>
            <c:numRef>
              <c:f>(CONVIVENCIA!$E$17:$E$18,CONVIVENCIA!$E$19)</c:f>
              <c:numCache>
                <c:formatCode>0</c:formatCode>
                <c:ptCount val="3"/>
                <c:pt idx="0">
                  <c:v>69</c:v>
                </c:pt>
                <c:pt idx="1">
                  <c:v>31</c:v>
                </c:pt>
                <c:pt idx="2">
                  <c:v>0</c:v>
                </c:pt>
              </c:numCache>
            </c:numRef>
          </c:val>
          <c:extLst>
            <c:ext xmlns:c16="http://schemas.microsoft.com/office/drawing/2014/chart" uri="{C3380CC4-5D6E-409C-BE32-E72D297353CC}">
              <c16:uniqueId val="{00000003-2B65-41EE-9E32-E4CB8B0EA4C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381240912181919E-3"/>
                  <c:y val="0.11070324829978988"/>
                </c:manualLayout>
              </c:layout>
              <c:tx>
                <c:rich>
                  <a:bodyPr/>
                  <a:lstStyle/>
                  <a:p>
                    <a:fld id="{FEF3B3C7-26FF-48FE-9CF3-BB123F211356}"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C9-496A-B121-128E7811EC33}"/>
                </c:ext>
              </c:extLst>
            </c:dLbl>
            <c:dLbl>
              <c:idx val="1"/>
              <c:layout>
                <c:manualLayout>
                  <c:x val="-3.8762481824363838E-3"/>
                  <c:y val="0.10754029834836719"/>
                </c:manualLayout>
              </c:layout>
              <c:tx>
                <c:rich>
                  <a:bodyPr/>
                  <a:lstStyle/>
                  <a:p>
                    <a:fld id="{2DD47234-2BF5-4ADE-B1B6-DEFE286A1F1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0C9-496A-B121-128E7811EC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CONVIVENCIA!$B$23:$B$24</c:f>
              <c:strCache>
                <c:ptCount val="2"/>
                <c:pt idx="0">
                  <c:v>SI</c:v>
                </c:pt>
                <c:pt idx="1">
                  <c:v>NO</c:v>
                </c:pt>
              </c:strCache>
            </c:strRef>
          </c:cat>
          <c:val>
            <c:numRef>
              <c:f>CONVIVENCIA!$E$23:$E$24</c:f>
              <c:numCache>
                <c:formatCode>0</c:formatCode>
                <c:ptCount val="2"/>
                <c:pt idx="0">
                  <c:v>61</c:v>
                </c:pt>
                <c:pt idx="1">
                  <c:v>39</c:v>
                </c:pt>
              </c:numCache>
            </c:numRef>
          </c:val>
          <c:extLst>
            <c:ext xmlns:c16="http://schemas.microsoft.com/office/drawing/2014/chart" uri="{C3380CC4-5D6E-409C-BE32-E72D297353CC}">
              <c16:uniqueId val="{00000000-5C84-4E52-9D86-28A7A7B5DC4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0231641139751891E-3"/>
                  <c:y val="9.8290899268855023E-2"/>
                </c:manualLayout>
              </c:layout>
              <c:tx>
                <c:rich>
                  <a:bodyPr/>
                  <a:lstStyle/>
                  <a:p>
                    <a:fld id="{7BF9A5C9-E052-4D4C-B1BE-DBBF7A5219C1}"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B9F-4DF5-A1E7-400903954FC2}"/>
                </c:ext>
              </c:extLst>
            </c:dLbl>
            <c:dLbl>
              <c:idx val="1"/>
              <c:layout>
                <c:manualLayout>
                  <c:x val="4.0463282279503783E-3"/>
                  <c:y val="0.10811998919574052"/>
                </c:manualLayout>
              </c:layout>
              <c:tx>
                <c:rich>
                  <a:bodyPr/>
                  <a:lstStyle/>
                  <a:p>
                    <a:fld id="{FC43BD04-5CF1-4319-AA07-7DAAFC2C0C7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B9F-4DF5-A1E7-400903954FC2}"/>
                </c:ext>
              </c:extLst>
            </c:dLbl>
            <c:dLbl>
              <c:idx val="2"/>
              <c:layout>
                <c:manualLayout>
                  <c:x val="-4.0463282279505266E-3"/>
                  <c:y val="0.10811998919574052"/>
                </c:manualLayout>
              </c:layout>
              <c:tx>
                <c:rich>
                  <a:bodyPr/>
                  <a:lstStyle/>
                  <a:p>
                    <a:fld id="{A658AF0D-CD65-4380-9CB6-220D6D4D863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9F-4DF5-A1E7-400903954FC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CONVIVENCIA!$B$29:$B$31</c:f>
              <c:strCache>
                <c:ptCount val="3"/>
                <c:pt idx="0">
                  <c:v>SIEMPRE</c:v>
                </c:pt>
                <c:pt idx="1">
                  <c:v>ALGUNAS VECES</c:v>
                </c:pt>
                <c:pt idx="2">
                  <c:v>NUNCA</c:v>
                </c:pt>
              </c:strCache>
            </c:strRef>
          </c:cat>
          <c:val>
            <c:numRef>
              <c:f>CONVIVENCIA!$E$29:$E$31</c:f>
              <c:numCache>
                <c:formatCode>0</c:formatCode>
                <c:ptCount val="3"/>
                <c:pt idx="0">
                  <c:v>19</c:v>
                </c:pt>
                <c:pt idx="1">
                  <c:v>63.888888888888886</c:v>
                </c:pt>
                <c:pt idx="2">
                  <c:v>17</c:v>
                </c:pt>
              </c:numCache>
            </c:numRef>
          </c:val>
          <c:extLst>
            <c:ext xmlns:c16="http://schemas.microsoft.com/office/drawing/2014/chart" uri="{C3380CC4-5D6E-409C-BE32-E72D297353CC}">
              <c16:uniqueId val="{00000000-9C7E-48B7-9A57-5D0C5D08031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742609047257797E-17"/>
                  <c:y val="0.11671945081725936"/>
                </c:manualLayout>
              </c:layout>
              <c:tx>
                <c:rich>
                  <a:bodyPr/>
                  <a:lstStyle/>
                  <a:p>
                    <a:fld id="{BAE1AE34-C871-4AFE-8319-AF149A747612}"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B2E-4EB1-88F5-1A0D63EFE9B8}"/>
                </c:ext>
              </c:extLst>
            </c:dLbl>
            <c:dLbl>
              <c:idx val="1"/>
              <c:layout>
                <c:manualLayout>
                  <c:x val="0"/>
                  <c:y val="0.12005429226918092"/>
                </c:manualLayout>
              </c:layout>
              <c:tx>
                <c:rich>
                  <a:bodyPr/>
                  <a:lstStyle/>
                  <a:p>
                    <a:fld id="{FF4D5BDE-791B-4C7A-8414-8C532C86C5F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B2E-4EB1-88F5-1A0D63EFE9B8}"/>
                </c:ext>
              </c:extLst>
            </c:dLbl>
            <c:dLbl>
              <c:idx val="2"/>
              <c:layout>
                <c:manualLayout>
                  <c:x val="-1.9496193790324117E-3"/>
                  <c:y val="0.10671492646149426"/>
                </c:manualLayout>
              </c:layout>
              <c:tx>
                <c:rich>
                  <a:bodyPr/>
                  <a:lstStyle/>
                  <a:p>
                    <a:fld id="{4408EB3B-AB10-4C69-9711-10DDC76B2CB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2E-4EB1-88F5-1A0D63EFE9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CONVIVENCIA!$I$36:$I$38</c:f>
              <c:strCache>
                <c:ptCount val="3"/>
                <c:pt idx="0">
                  <c:v>ESTUDIANTES</c:v>
                </c:pt>
                <c:pt idx="1">
                  <c:v>PERSONALES</c:v>
                </c:pt>
                <c:pt idx="2">
                  <c:v>INSTITUCIONALES</c:v>
                </c:pt>
              </c:strCache>
            </c:strRef>
          </c:cat>
          <c:val>
            <c:numRef>
              <c:f>CONVIVENCIA!$L$36:$L$38</c:f>
              <c:numCache>
                <c:formatCode>0</c:formatCode>
                <c:ptCount val="3"/>
                <c:pt idx="0">
                  <c:v>69</c:v>
                </c:pt>
                <c:pt idx="1">
                  <c:v>42</c:v>
                </c:pt>
                <c:pt idx="2">
                  <c:v>33</c:v>
                </c:pt>
              </c:numCache>
            </c:numRef>
          </c:val>
          <c:extLst>
            <c:ext xmlns:c16="http://schemas.microsoft.com/office/drawing/2014/chart" uri="{C3380CC4-5D6E-409C-BE32-E72D297353CC}">
              <c16:uniqueId val="{00000000-E0BE-4245-B007-CC276170D3C4}"/>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972449165413911E-3"/>
                  <c:y val="0.10199750226588934"/>
                </c:manualLayout>
              </c:layout>
              <c:tx>
                <c:rich>
                  <a:bodyPr/>
                  <a:lstStyle/>
                  <a:p>
                    <a:r>
                      <a:rPr lang="en-US"/>
                      <a:t>61</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3C-4B17-A0D6-8A875F34C75B}"/>
                </c:ext>
              </c:extLst>
            </c:dLbl>
            <c:dLbl>
              <c:idx val="1"/>
              <c:layout>
                <c:manualLayout>
                  <c:x val="-1.8972449165413911E-3"/>
                  <c:y val="0.10799735534035347"/>
                </c:manualLayout>
              </c:layout>
              <c:tx>
                <c:rich>
                  <a:bodyPr/>
                  <a:lstStyle/>
                  <a:p>
                    <a:r>
                      <a:rPr lang="en-US"/>
                      <a:t>39</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3C-4B17-A0D6-8A875F34C75B}"/>
                </c:ext>
              </c:extLst>
            </c:dLbl>
            <c:dLbl>
              <c:idx val="2"/>
              <c:tx>
                <c:rich>
                  <a:bodyPr/>
                  <a:lstStyle/>
                  <a:p>
                    <a:fld id="{5DC3CD24-1D1C-44A0-BF98-95905DBE2DDF}"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13C-4B17-A0D6-8A875F34C75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(CONVIVENCIA!$B$62:$B$63,CONVIVENCIA!$B$64)</c:f>
              <c:strCache>
                <c:ptCount val="3"/>
                <c:pt idx="0">
                  <c:v>SIEMPRE</c:v>
                </c:pt>
                <c:pt idx="1">
                  <c:v>ALGUNAS VECES</c:v>
                </c:pt>
                <c:pt idx="2">
                  <c:v>NUNCA</c:v>
                </c:pt>
              </c:strCache>
            </c:strRef>
          </c:cat>
          <c:val>
            <c:numRef>
              <c:f>(CONVIVENCIA!$E$62:$E$63,CONVIVENCIA!$E$64)</c:f>
              <c:numCache>
                <c:formatCode>0</c:formatCode>
                <c:ptCount val="3"/>
                <c:pt idx="0">
                  <c:v>61</c:v>
                </c:pt>
                <c:pt idx="1">
                  <c:v>39</c:v>
                </c:pt>
                <c:pt idx="2">
                  <c:v>0</c:v>
                </c:pt>
              </c:numCache>
            </c:numRef>
          </c:val>
          <c:extLst>
            <c:ext xmlns:c16="http://schemas.microsoft.com/office/drawing/2014/chart" uri="{C3380CC4-5D6E-409C-BE32-E72D297353CC}">
              <c16:uniqueId val="{00000003-813C-4B17-A0D6-8A875F34C75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759718708735417E-3"/>
                  <c:y val="0.11015258352195921"/>
                </c:manualLayout>
              </c:layout>
              <c:tx>
                <c:rich>
                  <a:bodyPr/>
                  <a:lstStyle/>
                  <a:p>
                    <a:r>
                      <a:rPr lang="en-US"/>
                      <a:t>89</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63-4BFF-A4BD-E1192AC66952}"/>
                </c:ext>
              </c:extLst>
            </c:dLbl>
            <c:dLbl>
              <c:idx val="1"/>
              <c:layout>
                <c:manualLayout>
                  <c:x val="0"/>
                  <c:y val="9.7193456048787541E-2"/>
                </c:manualLayout>
              </c:layout>
              <c:tx>
                <c:rich>
                  <a:bodyPr/>
                  <a:lstStyle/>
                  <a:p>
                    <a:r>
                      <a:rPr lang="en-US"/>
                      <a:t>11</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63-4BFF-A4BD-E1192AC66952}"/>
                </c:ext>
              </c:extLst>
            </c:dLbl>
            <c:dLbl>
              <c:idx val="2"/>
              <c:tx>
                <c:rich>
                  <a:bodyPr/>
                  <a:lstStyle/>
                  <a:p>
                    <a:fld id="{9C248EC1-CC35-463D-BFD3-E038AE1810EA}"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B63-4BFF-A4BD-E1192AC6695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(MANDOS!$B$3:$B$4,MANDOS!$B$5)</c:f>
              <c:strCache>
                <c:ptCount val="3"/>
                <c:pt idx="0">
                  <c:v>SIEMPRE</c:v>
                </c:pt>
                <c:pt idx="1">
                  <c:v>ALGUNAS VECES</c:v>
                </c:pt>
                <c:pt idx="2">
                  <c:v>NUNCA</c:v>
                </c:pt>
              </c:strCache>
            </c:strRef>
          </c:cat>
          <c:val>
            <c:numRef>
              <c:f>(MANDOS!$E$3:$E$4,MANDOS!$E$5)</c:f>
              <c:numCache>
                <c:formatCode>0</c:formatCode>
                <c:ptCount val="3"/>
                <c:pt idx="0">
                  <c:v>89</c:v>
                </c:pt>
                <c:pt idx="1">
                  <c:v>11</c:v>
                </c:pt>
                <c:pt idx="2">
                  <c:v>0</c:v>
                </c:pt>
              </c:numCache>
            </c:numRef>
          </c:val>
          <c:extLst>
            <c:ext xmlns:c16="http://schemas.microsoft.com/office/drawing/2014/chart" uri="{C3380CC4-5D6E-409C-BE32-E72D297353CC}">
              <c16:uniqueId val="{00000003-9B63-4BFF-A4BD-E1192AC6695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299511019753195E-3"/>
                  <c:y val="0.10803965748147282"/>
                </c:manualLayout>
              </c:layout>
              <c:tx>
                <c:rich>
                  <a:bodyPr/>
                  <a:lstStyle/>
                  <a:p>
                    <a:r>
                      <a:rPr lang="en-US"/>
                      <a:t>86</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0C-4514-8440-848C2976ACF2}"/>
                </c:ext>
              </c:extLst>
            </c:dLbl>
            <c:dLbl>
              <c:idx val="1"/>
              <c:layout>
                <c:manualLayout>
                  <c:x val="-4.0866340679836461E-3"/>
                  <c:y val="9.8779115411632312E-2"/>
                </c:manualLayout>
              </c:layout>
              <c:tx>
                <c:rich>
                  <a:bodyPr/>
                  <a:lstStyle/>
                  <a:p>
                    <a:r>
                      <a:rPr lang="en-US"/>
                      <a:t>14</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0C-4514-8440-848C2976ACF2}"/>
                </c:ext>
              </c:extLst>
            </c:dLbl>
            <c:dLbl>
              <c:idx val="2"/>
              <c:tx>
                <c:rich>
                  <a:bodyPr/>
                  <a:lstStyle/>
                  <a:p>
                    <a:fld id="{2BF93F53-9725-4D9C-8234-AD80490C5535}"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0C-4514-8440-848C2976ACF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(MANDOS!$B$9:$B$10,MANDOS!$B$11)</c:f>
              <c:strCache>
                <c:ptCount val="3"/>
                <c:pt idx="0">
                  <c:v>SIEMPRE</c:v>
                </c:pt>
                <c:pt idx="1">
                  <c:v>ALGUNAS VECES</c:v>
                </c:pt>
                <c:pt idx="2">
                  <c:v>NUNCA</c:v>
                </c:pt>
              </c:strCache>
            </c:strRef>
          </c:cat>
          <c:val>
            <c:numRef>
              <c:f>(MANDOS!$E$9:$E$10,MANDOS!$E$11)</c:f>
              <c:numCache>
                <c:formatCode>0</c:formatCode>
                <c:ptCount val="3"/>
                <c:pt idx="0">
                  <c:v>86</c:v>
                </c:pt>
                <c:pt idx="1">
                  <c:v>14</c:v>
                </c:pt>
                <c:pt idx="2">
                  <c:v>0</c:v>
                </c:pt>
              </c:numCache>
            </c:numRef>
          </c:val>
          <c:extLst>
            <c:ext xmlns:c16="http://schemas.microsoft.com/office/drawing/2014/chart" uri="{C3380CC4-5D6E-409C-BE32-E72D297353CC}">
              <c16:uniqueId val="{00000003-510C-4514-8440-848C2976ACF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85905298226949E-3"/>
                  <c:y val="9.9165971236012077E-2"/>
                </c:manualLayout>
              </c:layout>
              <c:tx>
                <c:rich>
                  <a:bodyPr/>
                  <a:lstStyle/>
                  <a:p>
                    <a:r>
                      <a:rPr lang="en-US"/>
                      <a:t>67</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34-4422-8D0A-8E17BDD7FED2}"/>
                </c:ext>
              </c:extLst>
            </c:dLbl>
            <c:dLbl>
              <c:idx val="1"/>
              <c:layout>
                <c:manualLayout>
                  <c:x val="1.8585905298226949E-3"/>
                  <c:y val="0.10226490783713746"/>
                </c:manualLayout>
              </c:layout>
              <c:tx>
                <c:rich>
                  <a:bodyPr/>
                  <a:lstStyle/>
                  <a:p>
                    <a:fld id="{23E140E2-1233-47B8-A692-AE9FA475D5E2}"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5DD-418D-A745-535F05BF8517}"/>
                </c:ext>
              </c:extLst>
            </c:dLbl>
            <c:dLbl>
              <c:idx val="2"/>
              <c:tx>
                <c:rich>
                  <a:bodyPr/>
                  <a:lstStyle/>
                  <a:p>
                    <a:fld id="{3AD98996-B60A-4E0C-8291-3788834CADDB}"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34-4422-8D0A-8E17BDD7FE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MANDOS!$B$15:$B$17</c:f>
              <c:strCache>
                <c:ptCount val="3"/>
                <c:pt idx="0">
                  <c:v>SIEMPRE</c:v>
                </c:pt>
                <c:pt idx="1">
                  <c:v>ALGUNAS VECES</c:v>
                </c:pt>
                <c:pt idx="2">
                  <c:v>NUNCA</c:v>
                </c:pt>
              </c:strCache>
            </c:strRef>
          </c:cat>
          <c:val>
            <c:numRef>
              <c:f>MANDOS!$E$15:$E$17</c:f>
              <c:numCache>
                <c:formatCode>0</c:formatCode>
                <c:ptCount val="3"/>
                <c:pt idx="0">
                  <c:v>67</c:v>
                </c:pt>
                <c:pt idx="1">
                  <c:v>33</c:v>
                </c:pt>
                <c:pt idx="2">
                  <c:v>0</c:v>
                </c:pt>
              </c:numCache>
            </c:numRef>
          </c:val>
          <c:extLst>
            <c:ext xmlns:c16="http://schemas.microsoft.com/office/drawing/2014/chart" uri="{C3380CC4-5D6E-409C-BE32-E72D297353CC}">
              <c16:uniqueId val="{00000002-E734-4422-8D0A-8E17BDD7FED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695515934570844E-17"/>
                  <c:y val="0.13445376456676969"/>
                </c:manualLayout>
              </c:layout>
              <c:tx>
                <c:rich>
                  <a:bodyPr/>
                  <a:lstStyle/>
                  <a:p>
                    <a:fld id="{5B0E79F0-BF35-456D-97AA-1C5769E6097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D42-4990-B411-4EC7671D2E2C}"/>
                </c:ext>
              </c:extLst>
            </c:dLbl>
            <c:dLbl>
              <c:idx val="1"/>
              <c:tx>
                <c:rich>
                  <a:bodyPr/>
                  <a:lstStyle/>
                  <a:p>
                    <a:fld id="{7B829121-F2B2-4C46-AC4C-6A0C74DB1EE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BF-45D1-83A5-D05C9D15D7D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MANDOS!$B$21:$B$22</c:f>
              <c:strCache>
                <c:ptCount val="2"/>
                <c:pt idx="0">
                  <c:v>SI</c:v>
                </c:pt>
                <c:pt idx="1">
                  <c:v>NO</c:v>
                </c:pt>
              </c:strCache>
            </c:strRef>
          </c:cat>
          <c:val>
            <c:numRef>
              <c:f>MANDOS!$E$21:$E$22</c:f>
              <c:numCache>
                <c:formatCode>0</c:formatCode>
                <c:ptCount val="2"/>
                <c:pt idx="0">
                  <c:v>94.444444444444443</c:v>
                </c:pt>
                <c:pt idx="1">
                  <c:v>5.5555555555555554</c:v>
                </c:pt>
              </c:numCache>
            </c:numRef>
          </c:val>
          <c:extLst>
            <c:ext xmlns:c16="http://schemas.microsoft.com/office/drawing/2014/chart" uri="{C3380CC4-5D6E-409C-BE32-E72D297353CC}">
              <c16:uniqueId val="{00000000-ED42-4990-B411-4EC7671D2E2C}"/>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853586167346509E-3"/>
                  <c:y val="0.10989945621402919"/>
                </c:manualLayout>
              </c:layout>
              <c:tx>
                <c:rich>
                  <a:bodyPr/>
                  <a:lstStyle/>
                  <a:p>
                    <a:r>
                      <a:rPr lang="en-US"/>
                      <a:t>72</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FB-41D7-AB65-A3500999D3CA}"/>
                </c:ext>
              </c:extLst>
            </c:dLbl>
            <c:dLbl>
              <c:idx val="1"/>
              <c:layout>
                <c:manualLayout>
                  <c:x val="-1.8853586167346509E-3"/>
                  <c:y val="0.11931940960380319"/>
                </c:manualLayout>
              </c:layout>
              <c:tx>
                <c:rich>
                  <a:bodyPr/>
                  <a:lstStyle/>
                  <a:p>
                    <a:r>
                      <a:rPr lang="en-US"/>
                      <a:t>28</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FB-41D7-AB65-A3500999D3CA}"/>
                </c:ext>
              </c:extLst>
            </c:dLbl>
            <c:dLbl>
              <c:idx val="2"/>
              <c:tx>
                <c:rich>
                  <a:bodyPr/>
                  <a:lstStyle/>
                  <a:p>
                    <a:fld id="{9754126B-08D2-44EA-98B8-EBC2E193ECC9}"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3FB-41D7-AB65-A3500999D3C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(MANDOS!$B$27:$B$28,MANDOS!$B$29)</c:f>
              <c:strCache>
                <c:ptCount val="3"/>
                <c:pt idx="0">
                  <c:v>SIEMPRE</c:v>
                </c:pt>
                <c:pt idx="1">
                  <c:v>ALGUNAS VECES</c:v>
                </c:pt>
                <c:pt idx="2">
                  <c:v>NUNCA</c:v>
                </c:pt>
              </c:strCache>
            </c:strRef>
          </c:cat>
          <c:val>
            <c:numRef>
              <c:f>(MANDOS!$E$27:$E$28,MANDOS!$E$29)</c:f>
              <c:numCache>
                <c:formatCode>0</c:formatCode>
                <c:ptCount val="3"/>
                <c:pt idx="0">
                  <c:v>72</c:v>
                </c:pt>
                <c:pt idx="1">
                  <c:v>28</c:v>
                </c:pt>
                <c:pt idx="2">
                  <c:v>0</c:v>
                </c:pt>
              </c:numCache>
            </c:numRef>
          </c:val>
          <c:extLst>
            <c:ext xmlns:c16="http://schemas.microsoft.com/office/drawing/2014/chart" uri="{C3380CC4-5D6E-409C-BE32-E72D297353CC}">
              <c16:uniqueId val="{00000003-73FB-41D7-AB65-A3500999D3C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944918014503659"/>
                </c:manualLayout>
              </c:layout>
              <c:tx>
                <c:rich>
                  <a:bodyPr/>
                  <a:lstStyle/>
                  <a:p>
                    <a:r>
                      <a:rPr lang="en-US"/>
                      <a:t>75</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8E-4B88-B20B-93972D1A38A5}"/>
                </c:ext>
              </c:extLst>
            </c:dLbl>
            <c:dLbl>
              <c:idx val="1"/>
              <c:layout>
                <c:manualLayout>
                  <c:x val="-1.934177650105131E-3"/>
                  <c:y val="9.9791899544003873E-2"/>
                </c:manualLayout>
              </c:layout>
              <c:tx>
                <c:rich>
                  <a:bodyPr/>
                  <a:lstStyle/>
                  <a:p>
                    <a:fld id="{E1F04FD1-F50A-4010-801A-ADFB626E1AE9}"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C24-4858-8F52-02E9306DCA8E}"/>
                </c:ext>
              </c:extLst>
            </c:dLbl>
            <c:dLbl>
              <c:idx val="2"/>
              <c:tx>
                <c:rich>
                  <a:bodyPr/>
                  <a:lstStyle/>
                  <a:p>
                    <a:fld id="{E31DADEA-EDEF-4359-9680-39210A16C446}"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C24-4858-8F52-02E9306DCA8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MANDOS!$B$33:$B$35</c:f>
              <c:strCache>
                <c:ptCount val="3"/>
                <c:pt idx="0">
                  <c:v>SIEMPRE</c:v>
                </c:pt>
                <c:pt idx="1">
                  <c:v>ALGUNAS VECES</c:v>
                </c:pt>
                <c:pt idx="2">
                  <c:v>NUNCA</c:v>
                </c:pt>
              </c:strCache>
            </c:strRef>
          </c:cat>
          <c:val>
            <c:numRef>
              <c:f>MANDOS!$E$33:$E$35</c:f>
              <c:numCache>
                <c:formatCode>0</c:formatCode>
                <c:ptCount val="3"/>
                <c:pt idx="0">
                  <c:v>75</c:v>
                </c:pt>
                <c:pt idx="1">
                  <c:v>25</c:v>
                </c:pt>
                <c:pt idx="2">
                  <c:v>0</c:v>
                </c:pt>
              </c:numCache>
            </c:numRef>
          </c:val>
          <c:extLst>
            <c:ext xmlns:c16="http://schemas.microsoft.com/office/drawing/2014/chart" uri="{C3380CC4-5D6E-409C-BE32-E72D297353CC}">
              <c16:uniqueId val="{00000001-078E-4B88-B20B-93972D1A38A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951290573580753E-3"/>
                  <c:y val="0.10187651137487347"/>
                </c:manualLayout>
              </c:layout>
              <c:tx>
                <c:rich>
                  <a:bodyPr/>
                  <a:lstStyle/>
                  <a:p>
                    <a:r>
                      <a:rPr lang="en-US"/>
                      <a:t>64</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B6-4964-A34D-B171D9F57A7E}"/>
                </c:ext>
              </c:extLst>
            </c:dLbl>
            <c:dLbl>
              <c:idx val="1"/>
              <c:layout>
                <c:manualLayout>
                  <c:x val="-3.9902581147161506E-3"/>
                  <c:y val="0.11113801240895288"/>
                </c:manualLayout>
              </c:layout>
              <c:tx>
                <c:rich>
                  <a:bodyPr/>
                  <a:lstStyle/>
                  <a:p>
                    <a:fld id="{10B038E5-12BF-470C-A938-A9B6DC704D51}"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46-406B-9F01-E200824438E9}"/>
                </c:ext>
              </c:extLst>
            </c:dLbl>
            <c:dLbl>
              <c:idx val="2"/>
              <c:tx>
                <c:rich>
                  <a:bodyPr/>
                  <a:lstStyle/>
                  <a:p>
                    <a:fld id="{94D88F59-E7DA-4971-B335-599EE866571E}"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B6-4964-A34D-B171D9F57A7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MANDOS!$B$40:$B$42</c:f>
              <c:strCache>
                <c:ptCount val="3"/>
                <c:pt idx="0">
                  <c:v>SIEMPRE</c:v>
                </c:pt>
                <c:pt idx="1">
                  <c:v>ALGUNAS VECES</c:v>
                </c:pt>
                <c:pt idx="2">
                  <c:v>NUNCA</c:v>
                </c:pt>
              </c:strCache>
            </c:strRef>
          </c:cat>
          <c:val>
            <c:numRef>
              <c:f>MANDOS!$E$40:$E$42</c:f>
              <c:numCache>
                <c:formatCode>0</c:formatCode>
                <c:ptCount val="3"/>
                <c:pt idx="0">
                  <c:v>64</c:v>
                </c:pt>
                <c:pt idx="1">
                  <c:v>36</c:v>
                </c:pt>
                <c:pt idx="2">
                  <c:v>0</c:v>
                </c:pt>
              </c:numCache>
            </c:numRef>
          </c:val>
          <c:extLst>
            <c:ext xmlns:c16="http://schemas.microsoft.com/office/drawing/2014/chart" uri="{C3380CC4-5D6E-409C-BE32-E72D297353CC}">
              <c16:uniqueId val="{00000002-4AB6-4964-A34D-B171D9F57A7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884046262503125E-3"/>
                  <c:y val="0.12144055269794844"/>
                </c:manualLayout>
              </c:layout>
              <c:tx>
                <c:rich>
                  <a:bodyPr/>
                  <a:lstStyle/>
                  <a:p>
                    <a:r>
                      <a:rPr lang="en-US" sz="1800" b="1">
                        <a:solidFill>
                          <a:schemeClr val="tx1"/>
                        </a:solidFill>
                      </a:rPr>
                      <a:t>100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73-4AB4-9FF2-3BD461F2A0F3}"/>
                </c:ext>
              </c:extLst>
            </c:dLbl>
            <c:dLbl>
              <c:idx val="1"/>
              <c:tx>
                <c:rich>
                  <a:bodyPr/>
                  <a:lstStyle/>
                  <a:p>
                    <a:fld id="{E7CD5360-2787-417F-859B-970F12501EF5}"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A73-4AB4-9FF2-3BD461F2A0F3}"/>
                </c:ext>
              </c:extLst>
            </c:dLbl>
            <c:dLbl>
              <c:idx val="2"/>
              <c:tx>
                <c:rich>
                  <a:bodyPr/>
                  <a:lstStyle/>
                  <a:p>
                    <a:fld id="{DAF7DD1F-D65E-4F10-911B-B712E74A7F43}"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A73-4AB4-9FF2-3BD461F2A0F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(PUESTO!$B$3,PUESTO!$B$4:$B$5)</c:f>
              <c:strCache>
                <c:ptCount val="3"/>
                <c:pt idx="0">
                  <c:v>SIEMPRE</c:v>
                </c:pt>
                <c:pt idx="1">
                  <c:v>ALGUNAS VECES</c:v>
                </c:pt>
                <c:pt idx="2">
                  <c:v>NUNCA</c:v>
                </c:pt>
              </c:strCache>
            </c:strRef>
          </c:cat>
          <c:val>
            <c:numRef>
              <c:f>(PUESTO!$E$3,PUESTO!$E$4:$E$5)</c:f>
              <c:numCache>
                <c:formatCode>0</c:formatCode>
                <c:ptCount val="3"/>
                <c:pt idx="0">
                  <c:v>100</c:v>
                </c:pt>
                <c:pt idx="1">
                  <c:v>0</c:v>
                </c:pt>
                <c:pt idx="2">
                  <c:v>0</c:v>
                </c:pt>
              </c:numCache>
            </c:numRef>
          </c:val>
          <c:extLst>
            <c:ext xmlns:c16="http://schemas.microsoft.com/office/drawing/2014/chart" uri="{C3380CC4-5D6E-409C-BE32-E72D297353CC}">
              <c16:uniqueId val="{00000001-BA73-4AB4-9FF2-3BD461F2A0F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9050473104632993E-3"/>
                  <c:y val="0.10969814971383963"/>
                </c:manualLayout>
              </c:layout>
              <c:tx>
                <c:rich>
                  <a:bodyPr/>
                  <a:lstStyle/>
                  <a:p>
                    <a:fld id="{AF06E7C7-0750-413D-B213-3CDFC17E48FF}"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8C-402B-9278-6DA4DD6C6F65}"/>
                </c:ext>
              </c:extLst>
            </c:dLbl>
            <c:dLbl>
              <c:idx val="1"/>
              <c:layout>
                <c:manualLayout>
                  <c:x val="-3.9525236552316323E-3"/>
                  <c:y val="0.10647173354578564"/>
                </c:manualLayout>
              </c:layout>
              <c:tx>
                <c:rich>
                  <a:bodyPr/>
                  <a:lstStyle/>
                  <a:p>
                    <a:fld id="{A08F5D41-3E63-4006-80FC-032ABE6750C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8C-402B-9278-6DA4DD6C6F6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PUESTO!$B$7:$B$8</c:f>
              <c:strCache>
                <c:ptCount val="2"/>
                <c:pt idx="0">
                  <c:v>SI</c:v>
                </c:pt>
                <c:pt idx="1">
                  <c:v>NO</c:v>
                </c:pt>
              </c:strCache>
            </c:strRef>
          </c:cat>
          <c:val>
            <c:numRef>
              <c:f>PUESTO!$E$7:$E$8</c:f>
              <c:numCache>
                <c:formatCode>0</c:formatCode>
                <c:ptCount val="2"/>
                <c:pt idx="0">
                  <c:v>42</c:v>
                </c:pt>
                <c:pt idx="1">
                  <c:v>58</c:v>
                </c:pt>
              </c:numCache>
            </c:numRef>
          </c:val>
          <c:extLst>
            <c:ext xmlns:c16="http://schemas.microsoft.com/office/drawing/2014/chart" uri="{C3380CC4-5D6E-409C-BE32-E72D297353CC}">
              <c16:uniqueId val="{00000000-92E8-4327-9520-BB7ABBA3CC5D}"/>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8729643303035111E-3"/>
                  <c:y val="9.5458044649730567E-2"/>
                </c:manualLayout>
              </c:layout>
              <c:tx>
                <c:rich>
                  <a:bodyPr/>
                  <a:lstStyle/>
                  <a:p>
                    <a:fld id="{9C458F53-0D89-46A3-BCE3-167AB9CAE392}"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7AD-4FC3-9438-AF930FB6873D}"/>
                </c:ext>
              </c:extLst>
            </c:dLbl>
            <c:dLbl>
              <c:idx val="1"/>
              <c:layout>
                <c:manualLayout>
                  <c:x val="-3.8729643303035467E-3"/>
                  <c:y val="0.1077752117013087"/>
                </c:manualLayout>
              </c:layout>
              <c:tx>
                <c:rich>
                  <a:bodyPr/>
                  <a:lstStyle/>
                  <a:p>
                    <a:fld id="{7A1800B2-9F8D-4541-AA9B-907946AB194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AD-4FC3-9438-AF930FB6873D}"/>
                </c:ext>
              </c:extLst>
            </c:dLbl>
            <c:dLbl>
              <c:idx val="2"/>
              <c:tx>
                <c:rich>
                  <a:bodyPr/>
                  <a:lstStyle/>
                  <a:p>
                    <a:fld id="{8D9CA1DF-ADBF-474D-840C-19DC8FF1DB4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7AD-4FC3-9438-AF930FB687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PUESTO!$B$13:$B$15</c:f>
              <c:strCache>
                <c:ptCount val="3"/>
                <c:pt idx="0">
                  <c:v>SIEMPRE</c:v>
                </c:pt>
                <c:pt idx="1">
                  <c:v>ALGUNAS VECES</c:v>
                </c:pt>
                <c:pt idx="2">
                  <c:v>NUNCA</c:v>
                </c:pt>
              </c:strCache>
            </c:strRef>
          </c:cat>
          <c:val>
            <c:numRef>
              <c:f>PUESTO!$E$13:$E$15</c:f>
              <c:numCache>
                <c:formatCode>0</c:formatCode>
                <c:ptCount val="3"/>
                <c:pt idx="0">
                  <c:v>61</c:v>
                </c:pt>
                <c:pt idx="1">
                  <c:v>36.111111111111107</c:v>
                </c:pt>
                <c:pt idx="2">
                  <c:v>3</c:v>
                </c:pt>
              </c:numCache>
            </c:numRef>
          </c:val>
          <c:extLst>
            <c:ext xmlns:c16="http://schemas.microsoft.com/office/drawing/2014/chart" uri="{C3380CC4-5D6E-409C-BE32-E72D297353CC}">
              <c16:uniqueId val="{00000000-23DC-41AE-8715-23588052D950}"/>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883651498044487E-3"/>
                  <c:y val="0.11336402372562576"/>
                </c:manualLayout>
              </c:layout>
              <c:tx>
                <c:rich>
                  <a:bodyPr/>
                  <a:lstStyle/>
                  <a:p>
                    <a:fld id="{C09E1D5D-E446-4865-86B9-FE1AEB871EE4}"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C24-4DFB-9F37-FE665388AF6B}"/>
                </c:ext>
              </c:extLst>
            </c:dLbl>
            <c:dLbl>
              <c:idx val="1"/>
              <c:tx>
                <c:rich>
                  <a:bodyPr/>
                  <a:lstStyle/>
                  <a:p>
                    <a:fld id="{F63D6C36-79AA-483E-B6D9-9F3CF190E506}"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065-4AC4-B7D7-715336707C7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PUESTO!$B$20:$B$21</c:f>
              <c:strCache>
                <c:ptCount val="2"/>
                <c:pt idx="0">
                  <c:v>SI</c:v>
                </c:pt>
                <c:pt idx="1">
                  <c:v>NO</c:v>
                </c:pt>
              </c:strCache>
            </c:strRef>
          </c:cat>
          <c:val>
            <c:numRef>
              <c:f>PUESTO!$E$20:$E$21</c:f>
              <c:numCache>
                <c:formatCode>0</c:formatCode>
                <c:ptCount val="2"/>
                <c:pt idx="0">
                  <c:v>94</c:v>
                </c:pt>
                <c:pt idx="1">
                  <c:v>6</c:v>
                </c:pt>
              </c:numCache>
            </c:numRef>
          </c:val>
          <c:extLst>
            <c:ext xmlns:c16="http://schemas.microsoft.com/office/drawing/2014/chart" uri="{C3380CC4-5D6E-409C-BE32-E72D297353CC}">
              <c16:uniqueId val="{00000000-B065-4AC4-B7D7-715336707C79}"/>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5284221114248397E-3"/>
                  <c:y val="8.858341813658295E-2"/>
                </c:manualLayout>
              </c:layout>
              <c:tx>
                <c:rich>
                  <a:bodyPr/>
                  <a:lstStyle/>
                  <a:p>
                    <a:fld id="{67AD19EF-409F-4D82-BA0B-9E0816E2060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ADE-4C64-A644-98C7D3CB783F}"/>
                </c:ext>
              </c:extLst>
            </c:dLbl>
            <c:dLbl>
              <c:idx val="1"/>
              <c:tx>
                <c:rich>
                  <a:bodyPr/>
                  <a:lstStyle/>
                  <a:p>
                    <a:fld id="{018FA356-88D2-42A9-AEDA-2D802D0D244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ADE-4C64-A644-98C7D3CB783F}"/>
                </c:ext>
              </c:extLst>
            </c:dLbl>
            <c:dLbl>
              <c:idx val="2"/>
              <c:layout>
                <c:manualLayout>
                  <c:x val="-5.5284221114248397E-3"/>
                  <c:y val="0.10691102188897934"/>
                </c:manualLayout>
              </c:layout>
              <c:tx>
                <c:rich>
                  <a:bodyPr/>
                  <a:lstStyle/>
                  <a:p>
                    <a:fld id="{A7FCA815-A3AD-44BC-A8E0-645947E3AC2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ADE-4C64-A644-98C7D3CB783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PUESTO!$B$26:$B$28</c:f>
              <c:strCache>
                <c:ptCount val="3"/>
                <c:pt idx="0">
                  <c:v>SIEMPRE</c:v>
                </c:pt>
                <c:pt idx="1">
                  <c:v>ALGUNAS VECES</c:v>
                </c:pt>
                <c:pt idx="2">
                  <c:v>NUNCA</c:v>
                </c:pt>
              </c:strCache>
            </c:strRef>
          </c:cat>
          <c:val>
            <c:numRef>
              <c:f>PUESTO!$E$26:$E$28</c:f>
              <c:numCache>
                <c:formatCode>0</c:formatCode>
                <c:ptCount val="3"/>
                <c:pt idx="0">
                  <c:v>78</c:v>
                </c:pt>
                <c:pt idx="1">
                  <c:v>8.3333333333333321</c:v>
                </c:pt>
                <c:pt idx="2">
                  <c:v>14</c:v>
                </c:pt>
              </c:numCache>
            </c:numRef>
          </c:val>
          <c:extLst>
            <c:ext xmlns:c16="http://schemas.microsoft.com/office/drawing/2014/chart" uri="{C3380CC4-5D6E-409C-BE32-E72D297353CC}">
              <c16:uniqueId val="{00000000-4B4D-41EC-84E2-722B93B80FE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391420966071877E-3"/>
                  <c:y val="0.10114942528735632"/>
                </c:manualLayout>
              </c:layout>
              <c:tx>
                <c:rich>
                  <a:bodyPr/>
                  <a:lstStyle/>
                  <a:p>
                    <a:fld id="{2F5BB0E8-3CED-4910-AD8A-9166BD20A35B}"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4C-4636-9182-F3A65B53B000}"/>
                </c:ext>
              </c:extLst>
            </c:dLbl>
            <c:dLbl>
              <c:idx val="1"/>
              <c:tx>
                <c:rich>
                  <a:bodyPr/>
                  <a:lstStyle/>
                  <a:p>
                    <a:fld id="{F0279E14-F6EE-4E5C-A61D-EA7C4F6A0B41}"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4C-4636-9182-F3A65B53B000}"/>
                </c:ext>
              </c:extLst>
            </c:dLbl>
            <c:dLbl>
              <c:idx val="2"/>
              <c:tx>
                <c:rich>
                  <a:bodyPr/>
                  <a:lstStyle/>
                  <a:p>
                    <a:fld id="{CCDCC8BD-9BB2-4DE9-BE5D-93E666B5832F}"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55D-4E98-8277-73432B0FF5F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PUESTO!$B$33:$B$35</c:f>
              <c:strCache>
                <c:ptCount val="3"/>
                <c:pt idx="0">
                  <c:v>SIEMPRE</c:v>
                </c:pt>
                <c:pt idx="1">
                  <c:v>ALGUNAS VECES</c:v>
                </c:pt>
                <c:pt idx="2">
                  <c:v>NUNCA</c:v>
                </c:pt>
              </c:strCache>
            </c:strRef>
          </c:cat>
          <c:val>
            <c:numRef>
              <c:f>PUESTO!$E$33:$E$35</c:f>
              <c:numCache>
                <c:formatCode>0</c:formatCode>
                <c:ptCount val="3"/>
                <c:pt idx="0">
                  <c:v>94</c:v>
                </c:pt>
                <c:pt idx="1">
                  <c:v>2.7777777777777777</c:v>
                </c:pt>
                <c:pt idx="2">
                  <c:v>3</c:v>
                </c:pt>
              </c:numCache>
            </c:numRef>
          </c:val>
          <c:extLst>
            <c:ext xmlns:c16="http://schemas.microsoft.com/office/drawing/2014/chart" uri="{C3380CC4-5D6E-409C-BE32-E72D297353CC}">
              <c16:uniqueId val="{00000000-155D-4E98-8277-73432B0FF5F1}"/>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E16-4E35-A94A-F546D1DBF5D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309523316515436E-17"/>
                  <c:y val="0.10790489575357495"/>
                </c:manualLayout>
              </c:layout>
              <c:tx>
                <c:rich>
                  <a:bodyPr/>
                  <a:lstStyle/>
                  <a:p>
                    <a:fld id="{C53F2AA1-53F2-4DCC-BB52-B40044775C9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98-4D13-8B2B-55A0AA5A939F}"/>
                </c:ext>
              </c:extLst>
            </c:dLbl>
            <c:dLbl>
              <c:idx val="1"/>
              <c:layout>
                <c:manualLayout>
                  <c:x val="-5.7779887442959421E-3"/>
                  <c:y val="9.203652873099033E-2"/>
                </c:manualLayout>
              </c:layout>
              <c:tx>
                <c:rich>
                  <a:bodyPr/>
                  <a:lstStyle/>
                  <a:p>
                    <a:fld id="{D6DE8638-5D90-43D2-80C1-4D6B407AF35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98-4D13-8B2B-55A0AA5A939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PUESTO!$B$40:$B$41</c:f>
              <c:strCache>
                <c:ptCount val="2"/>
                <c:pt idx="0">
                  <c:v>SI</c:v>
                </c:pt>
                <c:pt idx="1">
                  <c:v>NO</c:v>
                </c:pt>
              </c:strCache>
            </c:strRef>
          </c:cat>
          <c:val>
            <c:numRef>
              <c:f>PUESTO!$E$40:$E$41</c:f>
              <c:numCache>
                <c:formatCode>0</c:formatCode>
                <c:ptCount val="2"/>
                <c:pt idx="0">
                  <c:v>56</c:v>
                </c:pt>
                <c:pt idx="1">
                  <c:v>44</c:v>
                </c:pt>
              </c:numCache>
            </c:numRef>
          </c:val>
          <c:extLst>
            <c:ext xmlns:c16="http://schemas.microsoft.com/office/drawing/2014/chart" uri="{C3380CC4-5D6E-409C-BE32-E72D297353CC}">
              <c16:uniqueId val="{00000000-F34B-45E4-AE67-F8CBECCD9667}"/>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571193607031082E-3"/>
                  <c:y val="0.1096442104870172"/>
                </c:manualLayout>
              </c:layout>
              <c:tx>
                <c:rich>
                  <a:bodyPr/>
                  <a:lstStyle/>
                  <a:p>
                    <a:fld id="{4E72F148-5979-4139-879D-F28136686382}"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7E-4B7D-8965-CB1B62AC7A9F}"/>
                </c:ext>
              </c:extLst>
            </c:dLbl>
            <c:dLbl>
              <c:idx val="1"/>
              <c:tx>
                <c:rich>
                  <a:bodyPr/>
                  <a:lstStyle/>
                  <a:p>
                    <a:fld id="{2BAF5A3F-7492-4CC3-B062-A879F799890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57E-4B7D-8965-CB1B62AC7A9F}"/>
                </c:ext>
              </c:extLst>
            </c:dLbl>
            <c:dLbl>
              <c:idx val="2"/>
              <c:tx>
                <c:rich>
                  <a:bodyPr/>
                  <a:lstStyle/>
                  <a:p>
                    <a:fld id="{B54DECA3-FDCD-42F7-BB9F-FB152CFA698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57E-4B7D-8965-CB1B62AC7A9F}"/>
                </c:ext>
              </c:extLst>
            </c:dLbl>
            <c:dLbl>
              <c:idx val="3"/>
              <c:layout>
                <c:manualLayout>
                  <c:x val="0"/>
                  <c:y val="8.2973997125310228E-2"/>
                </c:manualLayout>
              </c:layout>
              <c:tx>
                <c:rich>
                  <a:bodyPr/>
                  <a:lstStyle/>
                  <a:p>
                    <a:fld id="{3BC519DA-D4F3-4000-87A8-E9DA2C60398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7E-4B7D-8965-CB1B62AC7A9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PUESTO!$B$46:$B$49</c:f>
              <c:strCache>
                <c:ptCount val="4"/>
                <c:pt idx="0">
                  <c:v>SIEMPRE</c:v>
                </c:pt>
                <c:pt idx="1">
                  <c:v>ALGUNAS VECES</c:v>
                </c:pt>
                <c:pt idx="2">
                  <c:v>NUNCA</c:v>
                </c:pt>
                <c:pt idx="3">
                  <c:v>NO HE SIDO CONVOCADO</c:v>
                </c:pt>
              </c:strCache>
            </c:strRef>
          </c:cat>
          <c:val>
            <c:numRef>
              <c:f>PUESTO!$E$46:$E$49</c:f>
              <c:numCache>
                <c:formatCode>0</c:formatCode>
                <c:ptCount val="4"/>
                <c:pt idx="0">
                  <c:v>80</c:v>
                </c:pt>
                <c:pt idx="1">
                  <c:v>2.7777777777777777</c:v>
                </c:pt>
                <c:pt idx="2">
                  <c:v>6</c:v>
                </c:pt>
                <c:pt idx="3">
                  <c:v>11.111111111111111</c:v>
                </c:pt>
              </c:numCache>
            </c:numRef>
          </c:val>
          <c:extLst>
            <c:ext xmlns:c16="http://schemas.microsoft.com/office/drawing/2014/chart" uri="{C3380CC4-5D6E-409C-BE32-E72D297353CC}">
              <c16:uniqueId val="{00000000-BB59-47CB-9AC6-1F0F11C25C8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01865605543894"/>
                </c:manualLayout>
              </c:layout>
              <c:tx>
                <c:rich>
                  <a:bodyPr/>
                  <a:lstStyle/>
                  <a:p>
                    <a:fld id="{FF36A044-438B-4D65-A329-AF60258599A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DFE-47A8-8034-96ACC2F01BD4}"/>
                </c:ext>
              </c:extLst>
            </c:dLbl>
            <c:dLbl>
              <c:idx val="1"/>
              <c:layout>
                <c:manualLayout>
                  <c:x val="0"/>
                  <c:y val="9.0237250711325823E-2"/>
                </c:manualLayout>
              </c:layout>
              <c:tx>
                <c:rich>
                  <a:bodyPr/>
                  <a:lstStyle/>
                  <a:p>
                    <a:fld id="{EC0E11BE-FF29-499B-8253-6008CF37542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DFE-47A8-8034-96ACC2F01BD4}"/>
                </c:ext>
              </c:extLst>
            </c:dLbl>
            <c:dLbl>
              <c:idx val="2"/>
              <c:layout>
                <c:manualLayout>
                  <c:x val="1.3393524343973427E-2"/>
                  <c:y val="9.0237250711325823E-2"/>
                </c:manualLayout>
              </c:layout>
              <c:tx>
                <c:rich>
                  <a:bodyPr/>
                  <a:lstStyle/>
                  <a:p>
                    <a:fld id="{08619FDD-CB99-4673-AF7B-993815F0C4D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DFE-47A8-8034-96ACC2F01BD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PUESTO!$B$54:$B$56</c:f>
              <c:strCache>
                <c:ptCount val="3"/>
                <c:pt idx="0">
                  <c:v>SIEMPRE</c:v>
                </c:pt>
                <c:pt idx="1">
                  <c:v>ALGUNAS VECES</c:v>
                </c:pt>
                <c:pt idx="2">
                  <c:v>NUNCA</c:v>
                </c:pt>
              </c:strCache>
            </c:strRef>
          </c:cat>
          <c:val>
            <c:numRef>
              <c:f>PUESTO!$E$54:$E$56</c:f>
              <c:numCache>
                <c:formatCode>0</c:formatCode>
                <c:ptCount val="3"/>
                <c:pt idx="0">
                  <c:v>72</c:v>
                </c:pt>
                <c:pt idx="1">
                  <c:v>13.888888888888889</c:v>
                </c:pt>
                <c:pt idx="2">
                  <c:v>14</c:v>
                </c:pt>
              </c:numCache>
            </c:numRef>
          </c:val>
          <c:extLst>
            <c:ext xmlns:c16="http://schemas.microsoft.com/office/drawing/2014/chart" uri="{C3380CC4-5D6E-409C-BE32-E72D297353CC}">
              <c16:uniqueId val="{00000000-D498-44A2-9427-89AB58F8C041}"/>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6065121326863551E-3"/>
                  <c:y val="9.806246307401538E-2"/>
                </c:manualLayout>
              </c:layout>
              <c:tx>
                <c:rich>
                  <a:bodyPr/>
                  <a:lstStyle/>
                  <a:p>
                    <a:fld id="{AE246D97-5182-4067-81F0-3FCF9551C54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44-40CF-B4C7-24199C2DA2C9}"/>
                </c:ext>
              </c:extLst>
            </c:dLbl>
            <c:dLbl>
              <c:idx val="1"/>
              <c:tx>
                <c:rich>
                  <a:bodyPr/>
                  <a:lstStyle/>
                  <a:p>
                    <a:fld id="{06D112EA-07DA-4A04-B60F-5844AC4E789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844-40CF-B4C7-24199C2DA2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AMBIENTE!$B$3:$B$4</c:f>
              <c:strCache>
                <c:ptCount val="2"/>
                <c:pt idx="0">
                  <c:v>SI</c:v>
                </c:pt>
                <c:pt idx="1">
                  <c:v>NO</c:v>
                </c:pt>
              </c:strCache>
            </c:strRef>
          </c:cat>
          <c:val>
            <c:numRef>
              <c:f>AMBIENTE!$E$3:$E$4</c:f>
              <c:numCache>
                <c:formatCode>0</c:formatCode>
                <c:ptCount val="2"/>
                <c:pt idx="0">
                  <c:v>92</c:v>
                </c:pt>
                <c:pt idx="1">
                  <c:v>8</c:v>
                </c:pt>
              </c:numCache>
            </c:numRef>
          </c:val>
          <c:extLst>
            <c:ext xmlns:c16="http://schemas.microsoft.com/office/drawing/2014/chart" uri="{C3380CC4-5D6E-409C-BE32-E72D297353CC}">
              <c16:uniqueId val="{00000000-9366-4F24-8649-7FDA60822C5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9.2930628091040992E-3"/>
                  <c:y val="9.9969645043803124E-2"/>
                </c:manualLayout>
              </c:layout>
              <c:tx>
                <c:rich>
                  <a:bodyPr/>
                  <a:lstStyle/>
                  <a:p>
                    <a:fld id="{6E01F817-0D29-4DC0-9E58-27FA711D6DA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37-40D0-A102-F80DFF2FBE3C}"/>
                </c:ext>
              </c:extLst>
            </c:dLbl>
            <c:dLbl>
              <c:idx val="1"/>
              <c:tx>
                <c:rich>
                  <a:bodyPr/>
                  <a:lstStyle/>
                  <a:p>
                    <a:fld id="{69C9F7AA-A69C-471B-9AFE-AA2FD90DA89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037-40D0-A102-F80DFF2FBE3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AMBIENTE!$B$9:$B$10</c:f>
              <c:strCache>
                <c:ptCount val="2"/>
                <c:pt idx="0">
                  <c:v>SI</c:v>
                </c:pt>
                <c:pt idx="1">
                  <c:v>NO</c:v>
                </c:pt>
              </c:strCache>
            </c:strRef>
          </c:cat>
          <c:val>
            <c:numRef>
              <c:f>AMBIENTE!$E$9:$E$10</c:f>
              <c:numCache>
                <c:formatCode>0</c:formatCode>
                <c:ptCount val="2"/>
                <c:pt idx="0">
                  <c:v>92</c:v>
                </c:pt>
                <c:pt idx="1">
                  <c:v>8</c:v>
                </c:pt>
              </c:numCache>
            </c:numRef>
          </c:val>
          <c:extLst>
            <c:ext xmlns:c16="http://schemas.microsoft.com/office/drawing/2014/chart" uri="{C3380CC4-5D6E-409C-BE32-E72D297353CC}">
              <c16:uniqueId val="{00000000-6A2F-42ED-82E7-DCA59C8F363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972449165413911E-3"/>
                  <c:y val="0.10968226688200088"/>
                </c:manualLayout>
              </c:layout>
              <c:tx>
                <c:rich>
                  <a:bodyPr/>
                  <a:lstStyle/>
                  <a:p>
                    <a:fld id="{90FD92E4-E03D-4905-9180-ACF6170DC9D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94-4A77-8E63-74CFFE9FB53E}"/>
                </c:ext>
              </c:extLst>
            </c:dLbl>
            <c:dLbl>
              <c:idx val="1"/>
              <c:tx>
                <c:rich>
                  <a:bodyPr/>
                  <a:lstStyle/>
                  <a:p>
                    <a:fld id="{858DA216-B63D-44B1-8D0E-4A4E72E40E9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94-4A77-8E63-74CFFE9FB5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AMBIENTE!$B$15:$B$16</c:f>
              <c:strCache>
                <c:ptCount val="2"/>
                <c:pt idx="0">
                  <c:v>SI</c:v>
                </c:pt>
                <c:pt idx="1">
                  <c:v>NO</c:v>
                </c:pt>
              </c:strCache>
            </c:strRef>
          </c:cat>
          <c:val>
            <c:numRef>
              <c:f>AMBIENTE!$E$15:$E$16</c:f>
              <c:numCache>
                <c:formatCode>0</c:formatCode>
                <c:ptCount val="2"/>
                <c:pt idx="0">
                  <c:v>92</c:v>
                </c:pt>
                <c:pt idx="1">
                  <c:v>8</c:v>
                </c:pt>
              </c:numCache>
            </c:numRef>
          </c:val>
          <c:extLst>
            <c:ext xmlns:c16="http://schemas.microsoft.com/office/drawing/2014/chart" uri="{C3380CC4-5D6E-409C-BE32-E72D297353CC}">
              <c16:uniqueId val="{00000000-0B48-47E4-B773-B5F7F242712D}"/>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622169430404869"/>
                </c:manualLayout>
              </c:layout>
              <c:tx>
                <c:rich>
                  <a:bodyPr/>
                  <a:lstStyle/>
                  <a:p>
                    <a:fld id="{09E540BB-9FE3-4FE8-A535-463F22EB7B0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51F-418D-9CC1-2C154CFC8594}"/>
                </c:ext>
              </c:extLst>
            </c:dLbl>
            <c:dLbl>
              <c:idx val="1"/>
              <c:layout>
                <c:manualLayout>
                  <c:x val="7.5889796661655646E-3"/>
                  <c:y val="9.423380619247182E-2"/>
                </c:manualLayout>
              </c:layout>
              <c:tx>
                <c:rich>
                  <a:bodyPr/>
                  <a:lstStyle/>
                  <a:p>
                    <a:fld id="{48CB8A06-C3F9-4580-B5B8-5DE198FD2F36}"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51F-418D-9CC1-2C154CFC859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AMBIENTE!$B$27:$B$28</c:f>
              <c:strCache>
                <c:ptCount val="2"/>
                <c:pt idx="0">
                  <c:v>SI</c:v>
                </c:pt>
                <c:pt idx="1">
                  <c:v>NO</c:v>
                </c:pt>
              </c:strCache>
            </c:strRef>
          </c:cat>
          <c:val>
            <c:numRef>
              <c:f>AMBIENTE!$E$27:$E$28</c:f>
              <c:numCache>
                <c:formatCode>0</c:formatCode>
                <c:ptCount val="2"/>
                <c:pt idx="0">
                  <c:v>83</c:v>
                </c:pt>
                <c:pt idx="1">
                  <c:v>17</c:v>
                </c:pt>
              </c:numCache>
            </c:numRef>
          </c:val>
          <c:extLst>
            <c:ext xmlns:c16="http://schemas.microsoft.com/office/drawing/2014/chart" uri="{C3380CC4-5D6E-409C-BE32-E72D297353CC}">
              <c16:uniqueId val="{00000000-D6D2-4DE1-9A98-CAC8CF6D5E7F}"/>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053959348825966E-3"/>
                  <c:y val="0.11662188177931387"/>
                </c:manualLayout>
              </c:layout>
              <c:tx>
                <c:rich>
                  <a:bodyPr/>
                  <a:lstStyle/>
                  <a:p>
                    <a:fld id="{14A12685-765D-4CC3-801B-B05572178CC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D2-4D43-AB9F-58FC1A3856BE}"/>
                </c:ext>
              </c:extLst>
            </c:dLbl>
            <c:dLbl>
              <c:idx val="1"/>
              <c:layout>
                <c:manualLayout>
                  <c:x val="-9.7634898372064918E-3"/>
                  <c:y val="0.11346993902852161"/>
                </c:manualLayout>
              </c:layout>
              <c:tx>
                <c:rich>
                  <a:bodyPr/>
                  <a:lstStyle/>
                  <a:p>
                    <a:fld id="{A38CFFF0-D6EF-4B11-ADFC-04FC9D69369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D2-4D43-AB9F-58FC1A3856B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AMBIENTE!$B$21:$B$22</c:f>
              <c:strCache>
                <c:ptCount val="2"/>
                <c:pt idx="0">
                  <c:v>SI</c:v>
                </c:pt>
                <c:pt idx="1">
                  <c:v>NO</c:v>
                </c:pt>
              </c:strCache>
            </c:strRef>
          </c:cat>
          <c:val>
            <c:numRef>
              <c:f>AMBIENTE!$E$21:$E$22</c:f>
              <c:numCache>
                <c:formatCode>0</c:formatCode>
                <c:ptCount val="2"/>
                <c:pt idx="0">
                  <c:v>81</c:v>
                </c:pt>
                <c:pt idx="1">
                  <c:v>19</c:v>
                </c:pt>
              </c:numCache>
            </c:numRef>
          </c:val>
          <c:extLst>
            <c:ext xmlns:c16="http://schemas.microsoft.com/office/drawing/2014/chart" uri="{C3380CC4-5D6E-409C-BE32-E72D297353CC}">
              <c16:uniqueId val="{00000000-97EA-4C71-8F14-B25BFA7D8311}"/>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15259308550429E-2"/>
          <c:y val="4.2440316969948134E-2"/>
          <c:w val="0.91108525651996475"/>
          <c:h val="0.86918082608095038"/>
        </c:manualLayout>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831985265656118E-17"/>
                  <c:y val="0.10207336523125998"/>
                </c:manualLayout>
              </c:layout>
              <c:tx>
                <c:rich>
                  <a:bodyPr/>
                  <a:lstStyle/>
                  <a:p>
                    <a:fld id="{D72C200B-27FD-4CCC-B2C8-BD791998ACA9}"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887-4820-9075-59F11E488BF7}"/>
                </c:ext>
              </c:extLst>
            </c:dLbl>
            <c:dLbl>
              <c:idx val="1"/>
              <c:tx>
                <c:rich>
                  <a:bodyPr/>
                  <a:lstStyle/>
                  <a:p>
                    <a:fld id="{73C4F1B9-1B26-4D8B-BC8C-2F9C96ED559E}"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73-48D1-96FC-3A70B409720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AMBIENTE!$B$33:$B$34</c:f>
              <c:strCache>
                <c:ptCount val="2"/>
                <c:pt idx="0">
                  <c:v>SI</c:v>
                </c:pt>
                <c:pt idx="1">
                  <c:v>NO</c:v>
                </c:pt>
              </c:strCache>
            </c:strRef>
          </c:cat>
          <c:val>
            <c:numRef>
              <c:f>AMBIENTE!$E$33:$E$34</c:f>
              <c:numCache>
                <c:formatCode>0</c:formatCode>
                <c:ptCount val="2"/>
                <c:pt idx="0">
                  <c:v>92</c:v>
                </c:pt>
                <c:pt idx="1">
                  <c:v>8</c:v>
                </c:pt>
              </c:numCache>
            </c:numRef>
          </c:val>
          <c:extLst>
            <c:ext xmlns:c16="http://schemas.microsoft.com/office/drawing/2014/chart" uri="{C3380CC4-5D6E-409C-BE32-E72D297353CC}">
              <c16:uniqueId val="{00000000-1B73-48D1-96FC-3A70B409720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73810599045771E-2"/>
          <c:y val="4.0169216880972407E-2"/>
          <c:w val="0.91100665300289529"/>
          <c:h val="0.86611888981881513"/>
        </c:manualLayout>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862777870360723E-17"/>
                  <c:y val="0.10119802837349036"/>
                </c:manualLayout>
              </c:layout>
              <c:tx>
                <c:rich>
                  <a:bodyPr/>
                  <a:lstStyle/>
                  <a:p>
                    <a:fld id="{DCB717A3-F16B-4EF4-AE91-E114352522F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13-4ED3-A465-942721224D41}"/>
                </c:ext>
              </c:extLst>
            </c:dLbl>
            <c:dLbl>
              <c:idx val="1"/>
              <c:layout>
                <c:manualLayout>
                  <c:x val="1.9016280331715801E-3"/>
                  <c:y val="0.12404919607073014"/>
                </c:manualLayout>
              </c:layout>
              <c:tx>
                <c:rich>
                  <a:bodyPr/>
                  <a:lstStyle/>
                  <a:p>
                    <a:fld id="{AC135247-272B-4C68-966B-7897A6D91FA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713-4ED3-A465-942721224D4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AMBIENTE!$B$39:$B$40</c:f>
              <c:strCache>
                <c:ptCount val="2"/>
                <c:pt idx="0">
                  <c:v>SI</c:v>
                </c:pt>
                <c:pt idx="1">
                  <c:v>NO</c:v>
                </c:pt>
              </c:strCache>
            </c:strRef>
          </c:cat>
          <c:val>
            <c:numRef>
              <c:f>AMBIENTE!$E$39:$E$40</c:f>
              <c:numCache>
                <c:formatCode>0</c:formatCode>
                <c:ptCount val="2"/>
                <c:pt idx="0">
                  <c:v>78</c:v>
                </c:pt>
                <c:pt idx="1">
                  <c:v>22</c:v>
                </c:pt>
              </c:numCache>
            </c:numRef>
          </c:val>
          <c:extLst>
            <c:ext xmlns:c16="http://schemas.microsoft.com/office/drawing/2014/chart" uri="{C3380CC4-5D6E-409C-BE32-E72D297353CC}">
              <c16:uniqueId val="{00000000-41B5-4FB5-AFE7-C779C7ABBDDF}"/>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a:t>
            </a:r>
            <a:r>
              <a:rPr lang="en-US" baseline="0"/>
              <a:t> ADMINISTRATIVA</a:t>
            </a:r>
            <a:endParaRPr lang="en-US"/>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1FC-48DF-9095-A05ADF647DF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1FC-48DF-9095-A05ADF647DF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Hoja2!$H$1:$H$2</c:f>
              <c:strCache>
                <c:ptCount val="2"/>
                <c:pt idx="0">
                  <c:v>ENCUESTADOS</c:v>
                </c:pt>
                <c:pt idx="1">
                  <c:v>NO ADMINISTRATIVO</c:v>
                </c:pt>
              </c:strCache>
            </c:strRef>
          </c:cat>
          <c:val>
            <c:numRef>
              <c:f>Hoja2!$I$1:$I$2</c:f>
              <c:numCache>
                <c:formatCode>#,##0</c:formatCode>
                <c:ptCount val="2"/>
                <c:pt idx="0">
                  <c:v>45.333333333333336</c:v>
                </c:pt>
                <c:pt idx="1">
                  <c:v>86.666666666666671</c:v>
                </c:pt>
              </c:numCache>
            </c:numRef>
          </c:val>
          <c:extLst>
            <c:ext xmlns:c16="http://schemas.microsoft.com/office/drawing/2014/chart" uri="{C3380CC4-5D6E-409C-BE32-E72D297353CC}">
              <c16:uniqueId val="{00000004-61FC-48DF-9095-A05ADF647DF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46183078984334E-3"/>
                  <c:y val="0.10981509965249803"/>
                </c:manualLayout>
              </c:layout>
              <c:tx>
                <c:rich>
                  <a:bodyPr/>
                  <a:lstStyle/>
                  <a:p>
                    <a:fld id="{8D956262-EA64-4EA1-8CE2-23669AE7090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99-4501-9EC9-ED1CA2153856}"/>
                </c:ext>
              </c:extLst>
            </c:dLbl>
            <c:dLbl>
              <c:idx val="1"/>
              <c:layout>
                <c:manualLayout>
                  <c:x val="0"/>
                  <c:y val="9.6895676163968852E-2"/>
                </c:manualLayout>
              </c:layout>
              <c:tx>
                <c:rich>
                  <a:bodyPr/>
                  <a:lstStyle/>
                  <a:p>
                    <a:fld id="{287FA4CF-205A-4C38-BBE4-17B6E3CDDF6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199-4501-9EC9-ED1CA215385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AMBIENTE!$B$45:$B$46</c:f>
              <c:strCache>
                <c:ptCount val="2"/>
                <c:pt idx="0">
                  <c:v>SI</c:v>
                </c:pt>
                <c:pt idx="1">
                  <c:v>NO</c:v>
                </c:pt>
              </c:strCache>
            </c:strRef>
          </c:cat>
          <c:val>
            <c:numRef>
              <c:f>AMBIENTE!$E$45:$E$46</c:f>
              <c:numCache>
                <c:formatCode>0</c:formatCode>
                <c:ptCount val="2"/>
                <c:pt idx="0">
                  <c:v>83</c:v>
                </c:pt>
                <c:pt idx="1">
                  <c:v>17</c:v>
                </c:pt>
              </c:numCache>
            </c:numRef>
          </c:val>
          <c:extLst>
            <c:ext xmlns:c16="http://schemas.microsoft.com/office/drawing/2014/chart" uri="{C3380CC4-5D6E-409C-BE32-E72D297353CC}">
              <c16:uniqueId val="{00000000-4CFE-44C8-8015-C522B63FB1DC}"/>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33638482279954E-2"/>
          <c:y val="5.5331860495855277E-2"/>
          <c:w val="0.91294598556054718"/>
          <c:h val="0.86886711103558101"/>
        </c:manualLayout>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440751914345848E-3"/>
                  <c:y val="0.10551558752997602"/>
                </c:manualLayout>
              </c:layout>
              <c:tx>
                <c:rich>
                  <a:bodyPr/>
                  <a:lstStyle/>
                  <a:p>
                    <a:fld id="{24681D8A-E65E-46A0-8414-CD7B0B9424E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75-47FE-8352-412AF14E3144}"/>
                </c:ext>
              </c:extLst>
            </c:dLbl>
            <c:dLbl>
              <c:idx val="1"/>
              <c:layout>
                <c:manualLayout>
                  <c:x val="1.8601879785864533E-3"/>
                  <c:y val="0.10231814548361311"/>
                </c:manualLayout>
              </c:layout>
              <c:tx>
                <c:rich>
                  <a:bodyPr/>
                  <a:lstStyle/>
                  <a:p>
                    <a:fld id="{C47F48E8-7CDB-4041-89E5-6342270E82AA}" type="VALUE">
                      <a:rPr lang="en-US" smtClean="0">
                        <a:solidFill>
                          <a:schemeClr val="tx1"/>
                        </a:solidFill>
                      </a:rPr>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275-47FE-8352-412AF14E31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AMBIENTE!$B$51:$B$52</c:f>
              <c:strCache>
                <c:ptCount val="2"/>
                <c:pt idx="0">
                  <c:v>SI</c:v>
                </c:pt>
                <c:pt idx="1">
                  <c:v>NO</c:v>
                </c:pt>
              </c:strCache>
            </c:strRef>
          </c:cat>
          <c:val>
            <c:numRef>
              <c:f>AMBIENTE!$E$51:$E$52</c:f>
              <c:numCache>
                <c:formatCode>0</c:formatCode>
                <c:ptCount val="2"/>
                <c:pt idx="0">
                  <c:v>83</c:v>
                </c:pt>
                <c:pt idx="1">
                  <c:v>17</c:v>
                </c:pt>
              </c:numCache>
            </c:numRef>
          </c:val>
          <c:extLst>
            <c:ext xmlns:c16="http://schemas.microsoft.com/office/drawing/2014/chart" uri="{C3380CC4-5D6E-409C-BE32-E72D297353CC}">
              <c16:uniqueId val="{00000000-4E94-483F-9C52-36CDE8ADFC1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21680272697537E-2"/>
                  <c:y val="0.10146649545860034"/>
                </c:manualLayout>
              </c:layout>
              <c:tx>
                <c:rich>
                  <a:bodyPr/>
                  <a:lstStyle/>
                  <a:p>
                    <a:fld id="{8E89BAFF-8472-4DFF-B4F4-FEA44BDA7641}"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5A-4DD5-AAFC-A914BB52E059}"/>
                </c:ext>
              </c:extLst>
            </c:dLbl>
            <c:dLbl>
              <c:idx val="1"/>
              <c:tx>
                <c:rich>
                  <a:bodyPr/>
                  <a:lstStyle/>
                  <a:p>
                    <a:fld id="{A5A1B633-EF19-485F-9BFB-12F2E106D9AC}"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EC-4567-8BCF-605A7699D4D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AMBIENTE!$B$57:$B$58</c:f>
              <c:strCache>
                <c:ptCount val="2"/>
                <c:pt idx="0">
                  <c:v>SI</c:v>
                </c:pt>
                <c:pt idx="1">
                  <c:v>NO</c:v>
                </c:pt>
              </c:strCache>
            </c:strRef>
          </c:cat>
          <c:val>
            <c:numRef>
              <c:f>AMBIENTE!$E$57:$E$58</c:f>
              <c:numCache>
                <c:formatCode>0</c:formatCode>
                <c:ptCount val="2"/>
                <c:pt idx="0">
                  <c:v>97</c:v>
                </c:pt>
                <c:pt idx="1">
                  <c:v>3</c:v>
                </c:pt>
              </c:numCache>
            </c:numRef>
          </c:val>
          <c:extLst>
            <c:ext xmlns:c16="http://schemas.microsoft.com/office/drawing/2014/chart" uri="{C3380CC4-5D6E-409C-BE32-E72D297353CC}">
              <c16:uniqueId val="{00000000-F6EC-4567-8BCF-605A7699D4D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03B-4FFD-8E61-70D2A95B03C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03B-4FFD-8E61-70D2A95B03C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Hoja2!$H$4:$H$5</c:f>
              <c:strCache>
                <c:ptCount val="2"/>
                <c:pt idx="0">
                  <c:v>ENCUESTADOS</c:v>
                </c:pt>
                <c:pt idx="1">
                  <c:v>NO DOCENTES</c:v>
                </c:pt>
              </c:strCache>
            </c:strRef>
          </c:cat>
          <c:val>
            <c:numRef>
              <c:f>Hoja2!$I$4:$I$5</c:f>
              <c:numCache>
                <c:formatCode>#,##0</c:formatCode>
                <c:ptCount val="2"/>
                <c:pt idx="0">
                  <c:v>86.666666666666671</c:v>
                </c:pt>
                <c:pt idx="1">
                  <c:v>45.333333333333336</c:v>
                </c:pt>
              </c:numCache>
            </c:numRef>
          </c:val>
          <c:extLst>
            <c:ext xmlns:c16="http://schemas.microsoft.com/office/drawing/2014/chart" uri="{C3380CC4-5D6E-409C-BE32-E72D297353CC}">
              <c16:uniqueId val="{00000004-C03B-4FFD-8E61-70D2A95B03C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1"/>
          <c:order val="0"/>
          <c:spPr>
            <a:gradFill rotWithShape="1">
              <a:gsLst>
                <a:gs pos="0">
                  <a:schemeClr val="accent6">
                    <a:shade val="76000"/>
                    <a:shade val="51000"/>
                    <a:satMod val="130000"/>
                  </a:schemeClr>
                </a:gs>
                <a:gs pos="80000">
                  <a:schemeClr val="accent6">
                    <a:shade val="76000"/>
                    <a:shade val="93000"/>
                    <a:satMod val="130000"/>
                  </a:schemeClr>
                </a:gs>
                <a:gs pos="100000">
                  <a:schemeClr val="accent6">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298616688378447E-2"/>
                  <c:y val="7.5193063480506916E-2"/>
                </c:manualLayout>
              </c:layout>
              <c:tx>
                <c:rich>
                  <a:bodyPr/>
                  <a:lstStyle/>
                  <a:p>
                    <a:r>
                      <a:rPr lang="en-US" sz="1800" b="1">
                        <a:solidFill>
                          <a:schemeClr val="tx1"/>
                        </a:solidFill>
                      </a:rPr>
                      <a:t>100</a:t>
                    </a:r>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4D-4594-9F9B-0E1297C61632}"/>
                </c:ext>
              </c:extLst>
            </c:dLbl>
            <c:dLbl>
              <c:idx val="1"/>
              <c:tx>
                <c:rich>
                  <a:bodyPr/>
                  <a:lstStyle/>
                  <a:p>
                    <a:fld id="{6635EE9B-E6D4-4D62-8751-BE553DAD0ED2}"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A4D-4594-9F9B-0E1297C616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(IDENTIDAD!$B$3,IDENTIDAD!$B$4)</c:f>
              <c:strCache>
                <c:ptCount val="2"/>
                <c:pt idx="0">
                  <c:v>SI SE SIENTE ORGULLOSO</c:v>
                </c:pt>
                <c:pt idx="1">
                  <c:v>NO SE SIENTE ORGULLOSO</c:v>
                </c:pt>
              </c:strCache>
            </c:strRef>
          </c:cat>
          <c:val>
            <c:numRef>
              <c:f>(IDENTIDAD!$E$3,IDENTIDAD!$E$4)</c:f>
              <c:numCache>
                <c:formatCode>0</c:formatCode>
                <c:ptCount val="2"/>
                <c:pt idx="0">
                  <c:v>100</c:v>
                </c:pt>
                <c:pt idx="1">
                  <c:v>0</c:v>
                </c:pt>
              </c:numCache>
            </c:numRef>
          </c:val>
          <c:extLst>
            <c:ext xmlns:c16="http://schemas.microsoft.com/office/drawing/2014/chart" uri="{C3380CC4-5D6E-409C-BE32-E72D297353CC}">
              <c16:uniqueId val="{00000001-DA4D-4594-9F9B-0E1297C6163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625452758423085"/>
                </c:manualLayout>
              </c:layout>
              <c:tx>
                <c:rich>
                  <a:bodyPr/>
                  <a:lstStyle/>
                  <a:p>
                    <a:fld id="{144A88B7-3109-4BA2-8D8E-DBA319DC1FA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8CB-4B67-A144-7310727B9957}"/>
                </c:ext>
              </c:extLst>
            </c:dLbl>
            <c:dLbl>
              <c:idx val="1"/>
              <c:layout>
                <c:manualLayout>
                  <c:x val="-7.6682301000371936E-3"/>
                  <c:y val="0.10296829586031875"/>
                </c:manualLayout>
              </c:layout>
              <c:tx>
                <c:rich>
                  <a:bodyPr/>
                  <a:lstStyle/>
                  <a:p>
                    <a:fld id="{2C87EDE0-B806-494D-AACE-AA14B637F1C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8CB-4B67-A144-7310727B9957}"/>
                </c:ext>
              </c:extLst>
            </c:dLbl>
            <c:dLbl>
              <c:idx val="2"/>
              <c:layout>
                <c:manualLayout>
                  <c:x val="3.8341150500185968E-3"/>
                  <c:y val="0.10628985379129671"/>
                </c:manualLayout>
              </c:layout>
              <c:tx>
                <c:rich>
                  <a:bodyPr/>
                  <a:lstStyle/>
                  <a:p>
                    <a:fld id="{FCEF1C9D-B035-4FF6-A2E1-D949BE1CD78F}"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8CB-4B67-A144-7310727B99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IDENTIDAD!$I$7:$I$9</c:f>
              <c:strCache>
                <c:ptCount val="3"/>
                <c:pt idx="0">
                  <c:v>ESCUDO</c:v>
                </c:pt>
                <c:pt idx="1">
                  <c:v>LEMA</c:v>
                </c:pt>
                <c:pt idx="2">
                  <c:v>EGRESADOS</c:v>
                </c:pt>
              </c:strCache>
            </c:strRef>
          </c:cat>
          <c:val>
            <c:numRef>
              <c:f>IDENTIDAD!$L$7:$L$9</c:f>
              <c:numCache>
                <c:formatCode>0</c:formatCode>
                <c:ptCount val="3"/>
                <c:pt idx="0">
                  <c:v>75</c:v>
                </c:pt>
                <c:pt idx="1">
                  <c:v>66.666666666666671</c:v>
                </c:pt>
                <c:pt idx="2">
                  <c:v>38.888888888888886</c:v>
                </c:pt>
              </c:numCache>
            </c:numRef>
          </c:val>
          <c:extLst>
            <c:ext xmlns:c16="http://schemas.microsoft.com/office/drawing/2014/chart" uri="{C3380CC4-5D6E-409C-BE32-E72D297353CC}">
              <c16:uniqueId val="{00000000-617A-4F8F-8888-8442AF242B6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6">
  <a:schemeClr val="accent6"/>
</cs:colorStyle>
</file>

<file path=ppt/charts/colors11.xml><?xml version="1.0" encoding="utf-8"?>
<cs:colorStyle xmlns:cs="http://schemas.microsoft.com/office/drawing/2012/chartStyle" xmlns:a="http://schemas.openxmlformats.org/drawingml/2006/main" meth="withinLinearReversed" id="26">
  <a:schemeClr val="accent6"/>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6">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withinLinear" id="14">
  <a:schemeClr val="accent1"/>
</cs:colorStyle>
</file>

<file path=ppt/charts/colors5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6">
  <a:schemeClr val="accent6"/>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1147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719804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99230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53807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2360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69638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18548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68974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749640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42657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6630887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8177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5" name="24 CuadroTexto"/>
          <p:cNvSpPr txBox="1"/>
          <p:nvPr/>
        </p:nvSpPr>
        <p:spPr>
          <a:xfrm>
            <a:off x="7033681" y="6021288"/>
            <a:ext cx="1463286" cy="338554"/>
          </a:xfrm>
          <a:prstGeom prst="rect">
            <a:avLst/>
          </a:prstGeom>
          <a:noFill/>
        </p:spPr>
        <p:txBody>
          <a:bodyPr wrap="none" rtlCol="0">
            <a:spAutoFit/>
          </a:bodyPr>
          <a:lstStyle/>
          <a:p>
            <a:r>
              <a:rPr lang="es-MX" sz="1600" b="1"/>
              <a:t>OCTUBRE 2021</a:t>
            </a:r>
            <a:endParaRPr lang="es-MX" sz="1600" b="1" dirty="0"/>
          </a:p>
        </p:txBody>
      </p:sp>
      <p:sp>
        <p:nvSpPr>
          <p:cNvPr id="13" name="23 CuadroTexto"/>
          <p:cNvSpPr txBox="1"/>
          <p:nvPr/>
        </p:nvSpPr>
        <p:spPr>
          <a:xfrm>
            <a:off x="3266474" y="4257092"/>
            <a:ext cx="3222611" cy="1200329"/>
          </a:xfrm>
          <a:prstGeom prst="rect">
            <a:avLst/>
          </a:prstGeom>
          <a:noFill/>
        </p:spPr>
        <p:txBody>
          <a:bodyPr wrap="square" rtlCol="0">
            <a:spAutoFit/>
          </a:bodyPr>
          <a:lstStyle/>
          <a:p>
            <a:pPr algn="ctr"/>
            <a:r>
              <a:rPr lang="es-MX" b="1" dirty="0"/>
              <a:t>RESULTADOS EVALUACIÓN DE </a:t>
            </a:r>
          </a:p>
          <a:p>
            <a:pPr algn="ctr"/>
            <a:r>
              <a:rPr lang="es-MX" b="1" dirty="0"/>
              <a:t>AMBIENTE DE TRABAJO 2019 DE LA UNIDAD ACADÉMICA PREPARATORIA NO. </a:t>
            </a:r>
            <a:r>
              <a:rPr lang="es-MX" b="1"/>
              <a:t>12</a:t>
            </a:r>
            <a:endParaRPr lang="es-MX" b="1" dirty="0"/>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4"/>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1204323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4"/>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175619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4"/>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2269857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4"/>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94807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84654" y="5499532"/>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3" name="Gráfico 22"/>
          <p:cNvGraphicFramePr>
            <a:graphicFrameLocks/>
          </p:cNvGraphicFramePr>
          <p:nvPr>
            <p:extLst>
              <p:ext uri="{D42A27DB-BD31-4B8C-83A1-F6EECF244321}">
                <p14:modId xmlns:p14="http://schemas.microsoft.com/office/powerpoint/2010/main" val="3118344246"/>
              </p:ext>
            </p:extLst>
          </p:nvPr>
        </p:nvGraphicFramePr>
        <p:xfrm>
          <a:off x="1601354" y="1562791"/>
          <a:ext cx="6845746" cy="38719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5" name="Gráfico 24"/>
          <p:cNvGraphicFramePr>
            <a:graphicFrameLocks/>
          </p:cNvGraphicFramePr>
          <p:nvPr>
            <p:extLst>
              <p:ext uri="{D42A27DB-BD31-4B8C-83A1-F6EECF244321}">
                <p14:modId xmlns:p14="http://schemas.microsoft.com/office/powerpoint/2010/main" val="86058686"/>
              </p:ext>
            </p:extLst>
          </p:nvPr>
        </p:nvGraphicFramePr>
        <p:xfrm>
          <a:off x="1566243" y="1520757"/>
          <a:ext cx="6624736" cy="38235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p:cNvGraphicFramePr>
            <a:graphicFrameLocks/>
          </p:cNvGraphicFramePr>
          <p:nvPr>
            <p:extLst>
              <p:ext uri="{D42A27DB-BD31-4B8C-83A1-F6EECF244321}">
                <p14:modId xmlns:p14="http://schemas.microsoft.com/office/powerpoint/2010/main" val="127450849"/>
              </p:ext>
            </p:extLst>
          </p:nvPr>
        </p:nvGraphicFramePr>
        <p:xfrm>
          <a:off x="1694421" y="1609130"/>
          <a:ext cx="6560567" cy="37830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5" name="Gráfico 24"/>
          <p:cNvGraphicFramePr>
            <a:graphicFrameLocks/>
          </p:cNvGraphicFramePr>
          <p:nvPr>
            <p:extLst>
              <p:ext uri="{D42A27DB-BD31-4B8C-83A1-F6EECF244321}">
                <p14:modId xmlns:p14="http://schemas.microsoft.com/office/powerpoint/2010/main" val="4045428279"/>
              </p:ext>
            </p:extLst>
          </p:nvPr>
        </p:nvGraphicFramePr>
        <p:xfrm>
          <a:off x="1146093" y="1667785"/>
          <a:ext cx="7706935" cy="3857051"/>
        </p:xfrm>
        <a:graphic>
          <a:graphicData uri="http://schemas.openxmlformats.org/drawingml/2006/chart">
            <c:chart xmlns:c="http://schemas.openxmlformats.org/drawingml/2006/chart" xmlns:r="http://schemas.openxmlformats.org/officeDocument/2006/relationships" r:id="rId5"/>
          </a:graphicData>
        </a:graphic>
      </p:graphicFrame>
      <p:sp>
        <p:nvSpPr>
          <p:cNvPr id="26" name="CuadroTexto 1">
            <a:extLst>
              <a:ext uri="{FF2B5EF4-FFF2-40B4-BE49-F238E27FC236}">
                <a16:creationId xmlns:a16="http://schemas.microsoft.com/office/drawing/2014/main" id="{EE587A25-57AD-4F07-B951-78CCEE5D3665}"/>
              </a:ext>
            </a:extLst>
          </p:cNvPr>
          <p:cNvSpPr txBox="1"/>
          <p:nvPr/>
        </p:nvSpPr>
        <p:spPr>
          <a:xfrm>
            <a:off x="3671950" y="3526481"/>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3</a:t>
            </a:r>
            <a:endParaRPr lang="es-MX" sz="1050" b="1" dirty="0">
              <a:solidFill>
                <a:schemeClr val="tx1"/>
              </a:solidFill>
            </a:endParaRPr>
          </a:p>
        </p:txBody>
      </p:sp>
      <p:sp>
        <p:nvSpPr>
          <p:cNvPr id="27" name="CuadroTexto 1">
            <a:extLst>
              <a:ext uri="{FF2B5EF4-FFF2-40B4-BE49-F238E27FC236}">
                <a16:creationId xmlns:a16="http://schemas.microsoft.com/office/drawing/2014/main" id="{EE587A25-57AD-4F07-B951-78CCEE5D3665}"/>
              </a:ext>
            </a:extLst>
          </p:cNvPr>
          <p:cNvSpPr txBox="1"/>
          <p:nvPr/>
        </p:nvSpPr>
        <p:spPr>
          <a:xfrm>
            <a:off x="4532360" y="3526481"/>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4</a:t>
            </a:r>
            <a:endParaRPr lang="es-MX" sz="1050" b="1" dirty="0">
              <a:solidFill>
                <a:schemeClr val="tx1"/>
              </a:solidFill>
            </a:endParaRPr>
          </a:p>
        </p:txBody>
      </p:sp>
      <p:sp>
        <p:nvSpPr>
          <p:cNvPr id="28" name="CuadroTexto 1">
            <a:extLst>
              <a:ext uri="{FF2B5EF4-FFF2-40B4-BE49-F238E27FC236}">
                <a16:creationId xmlns:a16="http://schemas.microsoft.com/office/drawing/2014/main" id="{EE587A25-57AD-4F07-B951-78CCEE5D3665}"/>
              </a:ext>
            </a:extLst>
          </p:cNvPr>
          <p:cNvSpPr txBox="1"/>
          <p:nvPr/>
        </p:nvSpPr>
        <p:spPr>
          <a:xfrm>
            <a:off x="5459843" y="3526481"/>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5</a:t>
            </a:r>
            <a:endParaRPr lang="es-MX" sz="1050" b="1" dirty="0">
              <a:solidFill>
                <a:schemeClr val="tx1"/>
              </a:solidFill>
            </a:endParaRPr>
          </a:p>
        </p:txBody>
      </p:sp>
      <p:sp>
        <p:nvSpPr>
          <p:cNvPr id="31" name="CuadroTexto 1">
            <a:extLst>
              <a:ext uri="{FF2B5EF4-FFF2-40B4-BE49-F238E27FC236}">
                <a16:creationId xmlns:a16="http://schemas.microsoft.com/office/drawing/2014/main" id="{EE587A25-57AD-4F07-B951-78CCEE5D3665}"/>
              </a:ext>
            </a:extLst>
          </p:cNvPr>
          <p:cNvSpPr txBox="1"/>
          <p:nvPr/>
        </p:nvSpPr>
        <p:spPr>
          <a:xfrm>
            <a:off x="6339886" y="3526481"/>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6</a:t>
            </a:r>
            <a:endParaRPr lang="es-MX" sz="1050" b="1" dirty="0">
              <a:solidFill>
                <a:schemeClr val="tx1"/>
              </a:solidFill>
            </a:endParaRPr>
          </a:p>
        </p:txBody>
      </p:sp>
      <p:sp>
        <p:nvSpPr>
          <p:cNvPr id="32" name="CuadroTexto 1">
            <a:extLst>
              <a:ext uri="{FF2B5EF4-FFF2-40B4-BE49-F238E27FC236}">
                <a16:creationId xmlns:a16="http://schemas.microsoft.com/office/drawing/2014/main" id="{EE587A25-57AD-4F07-B951-78CCEE5D3665}"/>
              </a:ext>
            </a:extLst>
          </p:cNvPr>
          <p:cNvSpPr txBox="1"/>
          <p:nvPr/>
        </p:nvSpPr>
        <p:spPr>
          <a:xfrm>
            <a:off x="7225705" y="3526481"/>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7</a:t>
            </a:r>
            <a:endParaRPr lang="es-MX" sz="1050" b="1" dirty="0">
              <a:solidFill>
                <a:schemeClr val="tx1"/>
              </a:solidFill>
            </a:endParaRPr>
          </a:p>
        </p:txBody>
      </p:sp>
      <p:sp>
        <p:nvSpPr>
          <p:cNvPr id="33" name="CuadroTexto 1">
            <a:extLst>
              <a:ext uri="{FF2B5EF4-FFF2-40B4-BE49-F238E27FC236}">
                <a16:creationId xmlns:a16="http://schemas.microsoft.com/office/drawing/2014/main" id="{EE587A25-57AD-4F07-B951-78CCEE5D3665}"/>
              </a:ext>
            </a:extLst>
          </p:cNvPr>
          <p:cNvSpPr txBox="1"/>
          <p:nvPr/>
        </p:nvSpPr>
        <p:spPr>
          <a:xfrm>
            <a:off x="8147412" y="3526481"/>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8</a:t>
            </a:r>
            <a:endParaRPr lang="es-MX" sz="1050" b="1" dirty="0">
              <a:solidFill>
                <a:schemeClr val="tx1"/>
              </a:solidFill>
            </a:endParaRPr>
          </a:p>
        </p:txBody>
      </p:sp>
      <p:sp>
        <p:nvSpPr>
          <p:cNvPr id="43" name="CuadroTexto 1">
            <a:extLst>
              <a:ext uri="{FF2B5EF4-FFF2-40B4-BE49-F238E27FC236}">
                <a16:creationId xmlns:a16="http://schemas.microsoft.com/office/drawing/2014/main" id="{EE587A25-57AD-4F07-B951-78CCEE5D3665}"/>
              </a:ext>
            </a:extLst>
          </p:cNvPr>
          <p:cNvSpPr txBox="1"/>
          <p:nvPr/>
        </p:nvSpPr>
        <p:spPr>
          <a:xfrm>
            <a:off x="2774928" y="3526481"/>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2</a:t>
            </a:r>
            <a:endParaRPr lang="es-MX" sz="1050" b="1" dirty="0">
              <a:solidFill>
                <a:schemeClr val="tx1"/>
              </a:solidFill>
            </a:endParaRPr>
          </a:p>
        </p:txBody>
      </p:sp>
      <p:sp>
        <p:nvSpPr>
          <p:cNvPr id="44" name="CuadroTexto 1">
            <a:extLst>
              <a:ext uri="{FF2B5EF4-FFF2-40B4-BE49-F238E27FC236}">
                <a16:creationId xmlns:a16="http://schemas.microsoft.com/office/drawing/2014/main" id="{EE587A25-57AD-4F07-B951-78CCEE5D3665}"/>
              </a:ext>
            </a:extLst>
          </p:cNvPr>
          <p:cNvSpPr txBox="1"/>
          <p:nvPr/>
        </p:nvSpPr>
        <p:spPr>
          <a:xfrm>
            <a:off x="1871308" y="3526481"/>
            <a:ext cx="23877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1</a:t>
            </a:r>
          </a:p>
        </p:txBody>
      </p:sp>
    </p:spTree>
    <p:extLst>
      <p:ext uri="{BB962C8B-B14F-4D97-AF65-F5344CB8AC3E}">
        <p14:creationId xmlns:p14="http://schemas.microsoft.com/office/powerpoint/2010/main" val="111276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20" name="CuadroTexto 19">
            <a:extLst>
              <a:ext uri="{FF2B5EF4-FFF2-40B4-BE49-F238E27FC236}">
                <a16:creationId xmlns:a16="http://schemas.microsoft.com/office/drawing/2014/main" id="{FEDAC781-EE8C-4AED-BF2E-79DD4B35545D}"/>
              </a:ext>
            </a:extLst>
          </p:cNvPr>
          <p:cNvSpPr txBox="1"/>
          <p:nvPr/>
        </p:nvSpPr>
        <p:spPr>
          <a:xfrm>
            <a:off x="1403648" y="1073035"/>
            <a:ext cx="7325386" cy="5078313"/>
          </a:xfrm>
          <a:prstGeom prst="rect">
            <a:avLst/>
          </a:prstGeom>
          <a:noFill/>
        </p:spPr>
        <p:txBody>
          <a:bodyPr wrap="square" rtlCol="0">
            <a:spAutoFit/>
          </a:bodyPr>
          <a:lstStyle/>
          <a:p>
            <a:pPr algn="just"/>
            <a:r>
              <a:rPr lang="es-MX" dirty="0"/>
              <a:t>En el rubro que corresponde a “</a:t>
            </a:r>
            <a:r>
              <a:rPr lang="es-MX" b="1" dirty="0"/>
              <a:t>Identidad Institucional” </a:t>
            </a:r>
            <a:r>
              <a:rPr lang="es-MX" dirty="0"/>
              <a:t>un porcentaje muy alto afirma sentirse </a:t>
            </a:r>
            <a:r>
              <a:rPr lang="es-MX" b="1" dirty="0"/>
              <a:t>orgulloso</a:t>
            </a:r>
            <a:r>
              <a:rPr lang="es-MX" dirty="0"/>
              <a:t> por la institución, además de identificarse con los siguientes </a:t>
            </a:r>
            <a:r>
              <a:rPr lang="es-MX" b="1" dirty="0"/>
              <a:t>elementos</a:t>
            </a:r>
            <a:r>
              <a:rPr lang="es-MX" dirty="0"/>
              <a:t>: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 3.-Egresados</a:t>
            </a:r>
          </a:p>
          <a:p>
            <a:pPr algn="just"/>
            <a:r>
              <a:rPr lang="es-MX" dirty="0"/>
              <a:t>Se manifiesta que 22% de los trabajadores que contestaron la encuesta no conoce el </a:t>
            </a:r>
            <a:r>
              <a:rPr lang="es-MX" b="1" dirty="0"/>
              <a:t>código de ética.</a:t>
            </a:r>
          </a:p>
          <a:p>
            <a:pPr algn="just"/>
            <a:r>
              <a:rPr lang="es-MX" dirty="0"/>
              <a:t>Y en lo que corresponde a los </a:t>
            </a:r>
            <a:r>
              <a:rPr lang="es-MX" b="1" dirty="0"/>
              <a:t>valores</a:t>
            </a:r>
            <a:r>
              <a:rPr lang="es-MX" dirty="0"/>
              <a:t> del código de ética, los trabajadores  consideran que el siguiente orden de importancia:</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 Lealtad y compromiso</a:t>
            </a:r>
          </a:p>
          <a:p>
            <a:pPr marL="742950" lvl="1" indent="-285750" algn="just">
              <a:buFont typeface="Arial" panose="020B0604020202020204" pitchFamily="34" charset="0"/>
              <a:buChar char="•"/>
            </a:pPr>
            <a:r>
              <a:rPr lang="es-MX" dirty="0"/>
              <a:t> 3.- Equidad</a:t>
            </a:r>
          </a:p>
          <a:p>
            <a:pPr marL="742950" lvl="1" indent="-285750" algn="just">
              <a:buFont typeface="Arial" panose="020B0604020202020204" pitchFamily="34" charset="0"/>
              <a:buChar char="•"/>
            </a:pPr>
            <a:r>
              <a:rPr lang="es-MX" dirty="0"/>
              <a:t> 4.-Tolerancia</a:t>
            </a:r>
          </a:p>
          <a:p>
            <a:pPr marL="742950" lvl="1" indent="-285750" algn="just">
              <a:buFont typeface="Arial" panose="020B0604020202020204" pitchFamily="34" charset="0"/>
              <a:buChar char="•"/>
            </a:pPr>
            <a:r>
              <a:rPr lang="es-MX" dirty="0"/>
              <a:t> 5.-Justicia</a:t>
            </a:r>
          </a:p>
          <a:p>
            <a:pPr marL="742950" lvl="1" indent="-285750" algn="just">
              <a:buFont typeface="Arial" panose="020B0604020202020204" pitchFamily="34" charset="0"/>
              <a:buChar char="•"/>
            </a:pPr>
            <a:r>
              <a:rPr lang="es-MX" dirty="0"/>
              <a:t> 6.-Responsabilidad</a:t>
            </a:r>
          </a:p>
          <a:p>
            <a:pPr marL="742950" lvl="1" indent="-285750" algn="just">
              <a:buFont typeface="Arial" panose="020B0604020202020204" pitchFamily="34" charset="0"/>
              <a:buChar char="•"/>
            </a:pPr>
            <a:r>
              <a:rPr lang="es-MX" dirty="0"/>
              <a:t> 7.-Profesionalismo e integridad</a:t>
            </a:r>
          </a:p>
          <a:p>
            <a:pPr marL="742950" lvl="1" indent="-285750" algn="just">
              <a:buFont typeface="Arial" panose="020B0604020202020204" pitchFamily="34" charset="0"/>
              <a:buChar char="•"/>
            </a:pPr>
            <a:r>
              <a:rPr lang="es-MX" dirty="0"/>
              <a:t> 8.-Conciencia ecológica</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6 Rectángulo"/>
          <p:cNvSpPr/>
          <p:nvPr/>
        </p:nvSpPr>
        <p:spPr>
          <a:xfrm>
            <a:off x="1011273" y="826031"/>
            <a:ext cx="7704856" cy="338554"/>
          </a:xfrm>
          <a:prstGeom prst="rect">
            <a:avLst/>
          </a:prstGeom>
        </p:spPr>
        <p:txBody>
          <a:bodyPr wrap="square">
            <a:spAutoFit/>
          </a:bodyPr>
          <a:lstStyle/>
          <a:p>
            <a:pPr algn="ctr"/>
            <a:r>
              <a:rPr lang="es-MX" sz="1600" b="1" dirty="0"/>
              <a:t>DATOS GENERALES</a:t>
            </a:r>
            <a:endParaRPr lang="es-MX" sz="1600" dirty="0"/>
          </a:p>
        </p:txBody>
      </p:sp>
      <p:graphicFrame>
        <p:nvGraphicFramePr>
          <p:cNvPr id="23" name="Tabla 22"/>
          <p:cNvGraphicFramePr>
            <a:graphicFrameLocks noGrp="1"/>
          </p:cNvGraphicFramePr>
          <p:nvPr>
            <p:extLst>
              <p:ext uri="{D42A27DB-BD31-4B8C-83A1-F6EECF244321}">
                <p14:modId xmlns:p14="http://schemas.microsoft.com/office/powerpoint/2010/main" val="1474064955"/>
              </p:ext>
            </p:extLst>
          </p:nvPr>
        </p:nvGraphicFramePr>
        <p:xfrm>
          <a:off x="2478051" y="1667779"/>
          <a:ext cx="4799458" cy="3512273"/>
        </p:xfrm>
        <a:graphic>
          <a:graphicData uri="http://schemas.openxmlformats.org/drawingml/2006/table">
            <a:tbl>
              <a:tblPr firstRow="1" firstCol="1" bandRow="1"/>
              <a:tblGrid>
                <a:gridCol w="2414984">
                  <a:extLst>
                    <a:ext uri="{9D8B030D-6E8A-4147-A177-3AD203B41FA5}">
                      <a16:colId xmlns:a16="http://schemas.microsoft.com/office/drawing/2014/main" val="2285801331"/>
                    </a:ext>
                  </a:extLst>
                </a:gridCol>
                <a:gridCol w="2384474">
                  <a:extLst>
                    <a:ext uri="{9D8B030D-6E8A-4147-A177-3AD203B41FA5}">
                      <a16:colId xmlns:a16="http://schemas.microsoft.com/office/drawing/2014/main" val="1823123995"/>
                    </a:ext>
                  </a:extLst>
                </a:gridCol>
              </a:tblGrid>
              <a:tr h="536871">
                <a:tc gridSpan="2">
                  <a:txBody>
                    <a:bodyPr/>
                    <a:lstStyle/>
                    <a:p>
                      <a:pPr marL="457200" algn="ctr">
                        <a:lnSpc>
                          <a:spcPct val="115000"/>
                        </a:lnSpc>
                        <a:spcAft>
                          <a:spcPts val="0"/>
                        </a:spcAft>
                      </a:pPr>
                      <a:r>
                        <a:rPr lang="es-MX"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ÁREA : UNIDAD ACADÉMICA PREPARATORIA #12 SAN BLAS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MX"/>
                    </a:p>
                  </a:txBody>
                  <a:tcPr/>
                </a:tc>
                <a:extLst>
                  <a:ext uri="{0D108BD9-81ED-4DB2-BD59-A6C34878D82A}">
                    <a16:rowId xmlns:a16="http://schemas.microsoft.com/office/drawing/2014/main" val="2228466552"/>
                  </a:ext>
                </a:extLst>
              </a:tr>
              <a:tr h="285058">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36</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177743896"/>
                  </a:ext>
                </a:extLst>
              </a:tr>
              <a:tr h="504627">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36</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58461135"/>
                  </a:ext>
                </a:extLst>
              </a:tr>
              <a:tr h="268436">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984284152"/>
                  </a:ext>
                </a:extLst>
              </a:tr>
              <a:tr h="826915">
                <a:tc gridSpan="2">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962082516"/>
                  </a:ext>
                </a:extLst>
              </a:tr>
              <a:tr h="268436">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009929175"/>
                  </a:ext>
                </a:extLst>
              </a:tr>
              <a:tr h="268436">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611730246"/>
                  </a:ext>
                </a:extLst>
              </a:tr>
              <a:tr h="268436">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894606724"/>
                  </a:ext>
                </a:extLst>
              </a:tr>
              <a:tr h="285058">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157282230"/>
                  </a:ext>
                </a:extLst>
              </a:tr>
            </a:tbl>
          </a:graphicData>
        </a:graphic>
      </p:graphicFrame>
    </p:spTree>
    <p:extLst>
      <p:ext uri="{BB962C8B-B14F-4D97-AF65-F5344CB8AC3E}">
        <p14:creationId xmlns:p14="http://schemas.microsoft.com/office/powerpoint/2010/main" val="478524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p:cNvGraphicFramePr>
            <a:graphicFrameLocks/>
          </p:cNvGraphicFramePr>
          <p:nvPr>
            <p:extLst>
              <p:ext uri="{D42A27DB-BD31-4B8C-83A1-F6EECF244321}">
                <p14:modId xmlns:p14="http://schemas.microsoft.com/office/powerpoint/2010/main" val="3031226423"/>
              </p:ext>
            </p:extLst>
          </p:nvPr>
        </p:nvGraphicFramePr>
        <p:xfrm>
          <a:off x="1779193" y="1513095"/>
          <a:ext cx="6391023" cy="40380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p:cNvGraphicFramePr>
            <a:graphicFrameLocks/>
          </p:cNvGraphicFramePr>
          <p:nvPr>
            <p:extLst>
              <p:ext uri="{D42A27DB-BD31-4B8C-83A1-F6EECF244321}">
                <p14:modId xmlns:p14="http://schemas.microsoft.com/office/powerpoint/2010/main" val="676447214"/>
              </p:ext>
            </p:extLst>
          </p:nvPr>
        </p:nvGraphicFramePr>
        <p:xfrm>
          <a:off x="1716812" y="1312068"/>
          <a:ext cx="6574471" cy="41618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p:cNvGraphicFramePr>
            <a:graphicFrameLocks/>
          </p:cNvGraphicFramePr>
          <p:nvPr>
            <p:extLst>
              <p:ext uri="{D42A27DB-BD31-4B8C-83A1-F6EECF244321}">
                <p14:modId xmlns:p14="http://schemas.microsoft.com/office/powerpoint/2010/main" val="4184709378"/>
              </p:ext>
            </p:extLst>
          </p:nvPr>
        </p:nvGraphicFramePr>
        <p:xfrm>
          <a:off x="1565746" y="1421512"/>
          <a:ext cx="6614860" cy="39808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5" name="Gráfico 24"/>
          <p:cNvGraphicFramePr>
            <a:graphicFrameLocks/>
          </p:cNvGraphicFramePr>
          <p:nvPr>
            <p:extLst>
              <p:ext uri="{D42A27DB-BD31-4B8C-83A1-F6EECF244321}">
                <p14:modId xmlns:p14="http://schemas.microsoft.com/office/powerpoint/2010/main" val="1447617137"/>
              </p:ext>
            </p:extLst>
          </p:nvPr>
        </p:nvGraphicFramePr>
        <p:xfrm>
          <a:off x="1720608" y="1487336"/>
          <a:ext cx="6519610" cy="39761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5" name="Gráfico 24"/>
          <p:cNvGraphicFramePr>
            <a:graphicFrameLocks/>
          </p:cNvGraphicFramePr>
          <p:nvPr>
            <p:extLst>
              <p:ext uri="{D42A27DB-BD31-4B8C-83A1-F6EECF244321}">
                <p14:modId xmlns:p14="http://schemas.microsoft.com/office/powerpoint/2010/main" val="4234184529"/>
              </p:ext>
            </p:extLst>
          </p:nvPr>
        </p:nvGraphicFramePr>
        <p:xfrm>
          <a:off x="1520644" y="1278431"/>
          <a:ext cx="6704781" cy="40892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5" name="Gráfico 24"/>
          <p:cNvGraphicFramePr>
            <a:graphicFrameLocks/>
          </p:cNvGraphicFramePr>
          <p:nvPr>
            <p:extLst>
              <p:ext uri="{D42A27DB-BD31-4B8C-83A1-F6EECF244321}">
                <p14:modId xmlns:p14="http://schemas.microsoft.com/office/powerpoint/2010/main" val="238238494"/>
              </p:ext>
            </p:extLst>
          </p:nvPr>
        </p:nvGraphicFramePr>
        <p:xfrm>
          <a:off x="1701566" y="1429035"/>
          <a:ext cx="6578674" cy="39999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5" name="Gráfico 24"/>
          <p:cNvGraphicFramePr>
            <a:graphicFrameLocks/>
          </p:cNvGraphicFramePr>
          <p:nvPr>
            <p:extLst>
              <p:ext uri="{D42A27DB-BD31-4B8C-83A1-F6EECF244321}">
                <p14:modId xmlns:p14="http://schemas.microsoft.com/office/powerpoint/2010/main" val="306443468"/>
              </p:ext>
            </p:extLst>
          </p:nvPr>
        </p:nvGraphicFramePr>
        <p:xfrm>
          <a:off x="1590788" y="1454746"/>
          <a:ext cx="6767834" cy="41178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5" name="Gráfico 24"/>
          <p:cNvGraphicFramePr>
            <a:graphicFrameLocks/>
          </p:cNvGraphicFramePr>
          <p:nvPr>
            <p:extLst>
              <p:ext uri="{D42A27DB-BD31-4B8C-83A1-F6EECF244321}">
                <p14:modId xmlns:p14="http://schemas.microsoft.com/office/powerpoint/2010/main" val="1460550622"/>
              </p:ext>
            </p:extLst>
          </p:nvPr>
        </p:nvGraphicFramePr>
        <p:xfrm>
          <a:off x="1372878" y="1506144"/>
          <a:ext cx="7000597" cy="40674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6" name="Gráfico 25"/>
          <p:cNvGraphicFramePr>
            <a:graphicFrameLocks/>
          </p:cNvGraphicFramePr>
          <p:nvPr>
            <p:extLst>
              <p:ext uri="{D42A27DB-BD31-4B8C-83A1-F6EECF244321}">
                <p14:modId xmlns:p14="http://schemas.microsoft.com/office/powerpoint/2010/main" val="913225508"/>
              </p:ext>
            </p:extLst>
          </p:nvPr>
        </p:nvGraphicFramePr>
        <p:xfrm>
          <a:off x="1235043" y="1431131"/>
          <a:ext cx="6673913" cy="399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340223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p:cNvGraphicFramePr>
            <a:graphicFrameLocks/>
          </p:cNvGraphicFramePr>
          <p:nvPr>
            <p:extLst>
              <p:ext uri="{D42A27DB-BD31-4B8C-83A1-F6EECF244321}">
                <p14:modId xmlns:p14="http://schemas.microsoft.com/office/powerpoint/2010/main" val="23612200"/>
              </p:ext>
            </p:extLst>
          </p:nvPr>
        </p:nvGraphicFramePr>
        <p:xfrm>
          <a:off x="1683470" y="1624890"/>
          <a:ext cx="6581523" cy="39262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23" name="CuadroTexto 22">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MX" dirty="0"/>
              <a:t>Los resultados obtenidos del rubro </a:t>
            </a:r>
            <a:r>
              <a:rPr lang="es-MX" b="1" dirty="0"/>
              <a:t>“Seguridad Ocupacional” </a:t>
            </a:r>
            <a:r>
              <a:rPr lang="es-MX" dirty="0"/>
              <a:t>se muestra que la</a:t>
            </a:r>
            <a:r>
              <a:rPr lang="es-MX" b="1" dirty="0"/>
              <a:t> iluminación </a:t>
            </a:r>
            <a:r>
              <a:rPr lang="es-MX" dirty="0"/>
              <a:t>en las áreas de trabajo en su mayor parte es buena, el </a:t>
            </a:r>
            <a:r>
              <a:rPr lang="es-MX" b="1" dirty="0"/>
              <a:t>clima</a:t>
            </a:r>
            <a:r>
              <a:rPr lang="es-MX" dirty="0"/>
              <a:t> del entorno permite laborar casi en su totalidad, el nivel de </a:t>
            </a:r>
            <a:r>
              <a:rPr lang="es-MX" b="1" dirty="0"/>
              <a:t>ruido</a:t>
            </a:r>
            <a:r>
              <a:rPr lang="es-MX" dirty="0"/>
              <a:t> es optimo para el desarrollo de las diversas labores, en lo referente a </a:t>
            </a:r>
            <a:r>
              <a:rPr lang="es-MX" b="1" dirty="0"/>
              <a:t>mobiliario</a:t>
            </a:r>
            <a:r>
              <a:rPr lang="es-MX" dirty="0"/>
              <a:t> se expresa que es bueno, el </a:t>
            </a:r>
            <a:r>
              <a:rPr lang="es-MX" b="1" dirty="0"/>
              <a:t>espacio</a:t>
            </a:r>
            <a:r>
              <a:rPr lang="es-MX" dirty="0"/>
              <a:t> es optimo para realizar las actividades de forma normal, la </a:t>
            </a:r>
            <a:r>
              <a:rPr lang="es-MX" b="1" dirty="0"/>
              <a:t>higiene</a:t>
            </a:r>
            <a:r>
              <a:rPr lang="es-MX" dirty="0"/>
              <a:t> en general es buena, así como también la </a:t>
            </a:r>
            <a:r>
              <a:rPr lang="es-MX" b="1" dirty="0"/>
              <a:t>higiene en sanitarios</a:t>
            </a:r>
            <a:r>
              <a:rPr lang="es-MX" dirty="0"/>
              <a:t>, en relación a la respuesta de solicitud de </a:t>
            </a:r>
            <a:r>
              <a:rPr lang="es-MX" b="1" dirty="0"/>
              <a:t>mantenimiento</a:t>
            </a:r>
            <a:r>
              <a:rPr lang="es-MX" dirty="0"/>
              <a:t> de infraestructura se expresa que tiende a ser buena, se conoce casi en su totalidad a los </a:t>
            </a:r>
            <a:r>
              <a:rPr lang="es-MX" b="1" dirty="0"/>
              <a:t>integrantes</a:t>
            </a:r>
            <a:r>
              <a:rPr lang="es-MX" dirty="0"/>
              <a:t> </a:t>
            </a:r>
            <a:r>
              <a:rPr lang="es-MX" b="1" dirty="0"/>
              <a:t>de las comisiones de seguridad e higiene</a:t>
            </a:r>
            <a:r>
              <a:rPr lang="es-MX" dirty="0"/>
              <a:t>, además de contar con </a:t>
            </a:r>
            <a:r>
              <a:rPr lang="es-MX" b="1" dirty="0"/>
              <a:t>información recibida por parte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p:cNvGraphicFramePr>
            <a:graphicFrameLocks/>
          </p:cNvGraphicFramePr>
          <p:nvPr>
            <p:extLst>
              <p:ext uri="{D42A27DB-BD31-4B8C-83A1-F6EECF244321}">
                <p14:modId xmlns:p14="http://schemas.microsoft.com/office/powerpoint/2010/main" val="2914413358"/>
              </p:ext>
            </p:extLst>
          </p:nvPr>
        </p:nvGraphicFramePr>
        <p:xfrm>
          <a:off x="1494432" y="1607246"/>
          <a:ext cx="6710684" cy="39078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p:cNvGraphicFramePr>
            <a:graphicFrameLocks/>
          </p:cNvGraphicFramePr>
          <p:nvPr>
            <p:extLst>
              <p:ext uri="{D42A27DB-BD31-4B8C-83A1-F6EECF244321}">
                <p14:modId xmlns:p14="http://schemas.microsoft.com/office/powerpoint/2010/main" val="4233947565"/>
              </p:ext>
            </p:extLst>
          </p:nvPr>
        </p:nvGraphicFramePr>
        <p:xfrm>
          <a:off x="1735954" y="1591996"/>
          <a:ext cx="6274445" cy="40208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3" name="Gráfico 22"/>
          <p:cNvGraphicFramePr>
            <a:graphicFrameLocks/>
          </p:cNvGraphicFramePr>
          <p:nvPr>
            <p:extLst>
              <p:ext uri="{D42A27DB-BD31-4B8C-83A1-F6EECF244321}">
                <p14:modId xmlns:p14="http://schemas.microsoft.com/office/powerpoint/2010/main" val="4129007491"/>
              </p:ext>
            </p:extLst>
          </p:nvPr>
        </p:nvGraphicFramePr>
        <p:xfrm>
          <a:off x="1494913" y="1288824"/>
          <a:ext cx="6959584" cy="42191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p:cNvGraphicFramePr>
            <a:graphicFrameLocks/>
          </p:cNvGraphicFramePr>
          <p:nvPr>
            <p:extLst>
              <p:ext uri="{D42A27DB-BD31-4B8C-83A1-F6EECF244321}">
                <p14:modId xmlns:p14="http://schemas.microsoft.com/office/powerpoint/2010/main" val="2551073236"/>
              </p:ext>
            </p:extLst>
          </p:nvPr>
        </p:nvGraphicFramePr>
        <p:xfrm>
          <a:off x="1441725" y="1371935"/>
          <a:ext cx="6873772" cy="40351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3" name="Gráfico 22"/>
          <p:cNvGraphicFramePr>
            <a:graphicFrameLocks/>
          </p:cNvGraphicFramePr>
          <p:nvPr>
            <p:extLst>
              <p:ext uri="{D42A27DB-BD31-4B8C-83A1-F6EECF244321}">
                <p14:modId xmlns:p14="http://schemas.microsoft.com/office/powerpoint/2010/main" val="3721452545"/>
              </p:ext>
            </p:extLst>
          </p:nvPr>
        </p:nvGraphicFramePr>
        <p:xfrm>
          <a:off x="1427857" y="1337167"/>
          <a:ext cx="6611813" cy="40709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p:cNvGraphicFramePr>
            <a:graphicFrameLocks/>
          </p:cNvGraphicFramePr>
          <p:nvPr>
            <p:extLst>
              <p:ext uri="{D42A27DB-BD31-4B8C-83A1-F6EECF244321}">
                <p14:modId xmlns:p14="http://schemas.microsoft.com/office/powerpoint/2010/main" val="3324583344"/>
              </p:ext>
            </p:extLst>
          </p:nvPr>
        </p:nvGraphicFramePr>
        <p:xfrm>
          <a:off x="1391741" y="1392817"/>
          <a:ext cx="7165928"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p:cNvGraphicFramePr>
            <a:graphicFrameLocks/>
          </p:cNvGraphicFramePr>
          <p:nvPr>
            <p:extLst>
              <p:ext uri="{D42A27DB-BD31-4B8C-83A1-F6EECF244321}">
                <p14:modId xmlns:p14="http://schemas.microsoft.com/office/powerpoint/2010/main" val="2593970022"/>
              </p:ext>
            </p:extLst>
          </p:nvPr>
        </p:nvGraphicFramePr>
        <p:xfrm>
          <a:off x="1462286" y="1355866"/>
          <a:ext cx="6832649" cy="41495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2498662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p:cNvGraphicFramePr>
            <a:graphicFrameLocks/>
          </p:cNvGraphicFramePr>
          <p:nvPr>
            <p:extLst>
              <p:ext uri="{D42A27DB-BD31-4B8C-83A1-F6EECF244321}">
                <p14:modId xmlns:p14="http://schemas.microsoft.com/office/powerpoint/2010/main" val="1694250910"/>
              </p:ext>
            </p:extLst>
          </p:nvPr>
        </p:nvGraphicFramePr>
        <p:xfrm>
          <a:off x="1543281" y="1492427"/>
          <a:ext cx="6670660" cy="40586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3970318"/>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la ejecución de actividades académicas </a:t>
            </a:r>
            <a:r>
              <a:rPr lang="es-MX" dirty="0"/>
              <a:t>son proporcionadas de manera correcta y oportuna, aunque el 5% dice que nunca se le entrega.</a:t>
            </a:r>
          </a:p>
          <a:p>
            <a:pPr marL="285750" indent="-285750" algn="just">
              <a:buFont typeface="Arial" panose="020B0604020202020204" pitchFamily="34" charset="0"/>
              <a:buChar char="•"/>
            </a:pPr>
            <a:r>
              <a:rPr lang="es-MX" dirty="0"/>
              <a:t>También se cuenta con </a:t>
            </a:r>
            <a:r>
              <a:rPr lang="es-MX" b="1" dirty="0"/>
              <a:t>acceso a equipo de computo, audiovisual, laboratorios y/o talleres</a:t>
            </a:r>
            <a:r>
              <a:rPr lang="es-MX" dirty="0"/>
              <a:t> necesarios para llevar a cabo las actividades académicas o de investigación, pero presentándose un 5% que expresa que nunca se le entrega.</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 y excelentes.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regularmente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De igual manera se proporciona </a:t>
            </a:r>
            <a:r>
              <a:rPr lang="es-MX" b="1" dirty="0"/>
              <a:t>el equipo o herramientas necesarias para realizar sus funciones</a:t>
            </a:r>
            <a:r>
              <a:rPr lang="es-MX" dirty="0"/>
              <a:t>, aunque un porcentaje expresa que no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en la mayoría de ocasiones.</a:t>
            </a:r>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Regularmente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Se proporciona en tiempo y forma el </a:t>
            </a:r>
            <a:r>
              <a:rPr lang="es-MX" b="1" dirty="0"/>
              <a:t>equipo o herramientas necesarias para realizar sus funciones</a:t>
            </a:r>
            <a:r>
              <a:rPr lang="es-MX" dirty="0"/>
              <a:t>, aunque el 14% expresa que se le entrega algunas veces.</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5" name="Gráfico 24"/>
          <p:cNvGraphicFramePr>
            <a:graphicFrameLocks/>
          </p:cNvGraphicFramePr>
          <p:nvPr>
            <p:extLst>
              <p:ext uri="{D42A27DB-BD31-4B8C-83A1-F6EECF244321}">
                <p14:modId xmlns:p14="http://schemas.microsoft.com/office/powerpoint/2010/main" val="346818279"/>
              </p:ext>
            </p:extLst>
          </p:nvPr>
        </p:nvGraphicFramePr>
        <p:xfrm>
          <a:off x="1558690" y="1521143"/>
          <a:ext cx="6832030" cy="3984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p:cNvGraphicFramePr>
            <a:graphicFrameLocks/>
          </p:cNvGraphicFramePr>
          <p:nvPr>
            <p:extLst>
              <p:ext uri="{D42A27DB-BD31-4B8C-83A1-F6EECF244321}">
                <p14:modId xmlns:p14="http://schemas.microsoft.com/office/powerpoint/2010/main" val="4016902576"/>
              </p:ext>
            </p:extLst>
          </p:nvPr>
        </p:nvGraphicFramePr>
        <p:xfrm>
          <a:off x="1503927" y="1395829"/>
          <a:ext cx="6738499" cy="40663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5" name="Gráfico 24"/>
          <p:cNvGraphicFramePr>
            <a:graphicFrameLocks/>
          </p:cNvGraphicFramePr>
          <p:nvPr>
            <p:extLst>
              <p:ext uri="{D42A27DB-BD31-4B8C-83A1-F6EECF244321}">
                <p14:modId xmlns:p14="http://schemas.microsoft.com/office/powerpoint/2010/main" val="2958558866"/>
              </p:ext>
            </p:extLst>
          </p:nvPr>
        </p:nvGraphicFramePr>
        <p:xfrm>
          <a:off x="1652305" y="1464329"/>
          <a:ext cx="6865367" cy="39427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p:cNvGraphicFramePr>
            <a:graphicFrameLocks/>
          </p:cNvGraphicFramePr>
          <p:nvPr>
            <p:extLst>
              <p:ext uri="{D42A27DB-BD31-4B8C-83A1-F6EECF244321}">
                <p14:modId xmlns:p14="http://schemas.microsoft.com/office/powerpoint/2010/main" val="3973811383"/>
              </p:ext>
            </p:extLst>
          </p:nvPr>
        </p:nvGraphicFramePr>
        <p:xfrm>
          <a:off x="1601416" y="1419018"/>
          <a:ext cx="6552728" cy="40152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5" name="Gráfico 24"/>
          <p:cNvGraphicFramePr>
            <a:graphicFrameLocks/>
          </p:cNvGraphicFramePr>
          <p:nvPr>
            <p:extLst>
              <p:ext uri="{D42A27DB-BD31-4B8C-83A1-F6EECF244321}">
                <p14:modId xmlns:p14="http://schemas.microsoft.com/office/powerpoint/2010/main" val="2097354619"/>
              </p:ext>
            </p:extLst>
          </p:nvPr>
        </p:nvGraphicFramePr>
        <p:xfrm>
          <a:off x="1716430" y="1556792"/>
          <a:ext cx="6277296" cy="38762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754326"/>
          </a:xfrm>
          <a:prstGeom prst="rect">
            <a:avLst/>
          </a:prstGeom>
          <a:noFill/>
        </p:spPr>
        <p:txBody>
          <a:bodyPr wrap="square" rtlCol="0">
            <a:spAutoFit/>
          </a:bodyPr>
          <a:lstStyle/>
          <a:p>
            <a:pPr algn="ctr"/>
            <a:r>
              <a:rPr lang="es-MX" sz="3600" b="1" dirty="0">
                <a:effectLst>
                  <a:outerShdw blurRad="38100" dist="38100" dir="2700000" algn="tl">
                    <a:srgbClr val="000000">
                      <a:alpha val="43137"/>
                    </a:srgbClr>
                  </a:outerShdw>
                </a:effectLst>
              </a:rPr>
              <a:t>UNIDAD ACADÉMICA </a:t>
            </a:r>
            <a:r>
              <a:rPr lang="es-MX" sz="3600" b="1">
                <a:effectLst>
                  <a:outerShdw blurRad="38100" dist="38100" dir="2700000" algn="tl">
                    <a:srgbClr val="000000">
                      <a:alpha val="43137"/>
                    </a:srgbClr>
                  </a:outerShdw>
                </a:effectLst>
              </a:rPr>
              <a:t>PREPARATORIA No.12</a:t>
            </a:r>
            <a:endParaRPr lang="es-MX" sz="3600" b="1" dirty="0">
              <a:effectLst>
                <a:outerShdw blurRad="38100" dist="38100" dir="2700000" algn="tl">
                  <a:srgbClr val="000000">
                    <a:alpha val="43137"/>
                  </a:srgbClr>
                </a:outerShdw>
              </a:effectLst>
            </a:endParaRPr>
          </a:p>
          <a:p>
            <a:pPr algn="ctr"/>
            <a:r>
              <a:rPr lang="es-MX" sz="3600" b="1" dirty="0">
                <a:effectLst>
                  <a:outerShdw blurRad="38100" dist="38100" dir="2700000" algn="tl">
                    <a:srgbClr val="000000">
                      <a:alpha val="43137"/>
                    </a:srgbClr>
                  </a:outerShdw>
                </a:effectLst>
              </a:rPr>
              <a:t>SAN BLAS</a:t>
            </a:r>
          </a:p>
        </p:txBody>
      </p:sp>
    </p:spTree>
    <p:extLst>
      <p:ext uri="{BB962C8B-B14F-4D97-AF65-F5344CB8AC3E}">
        <p14:creationId xmlns:p14="http://schemas.microsoft.com/office/powerpoint/2010/main" val="779157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3" name="Gráfico 22"/>
          <p:cNvGraphicFramePr>
            <a:graphicFrameLocks/>
          </p:cNvGraphicFramePr>
          <p:nvPr>
            <p:extLst>
              <p:ext uri="{D42A27DB-BD31-4B8C-83A1-F6EECF244321}">
                <p14:modId xmlns:p14="http://schemas.microsoft.com/office/powerpoint/2010/main" val="1076999469"/>
              </p:ext>
            </p:extLst>
          </p:nvPr>
        </p:nvGraphicFramePr>
        <p:xfrm>
          <a:off x="1717659" y="1517097"/>
          <a:ext cx="6514092" cy="38082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p:cNvGraphicFramePr>
            <a:graphicFrameLocks/>
          </p:cNvGraphicFramePr>
          <p:nvPr>
            <p:extLst>
              <p:ext uri="{D42A27DB-BD31-4B8C-83A1-F6EECF244321}">
                <p14:modId xmlns:p14="http://schemas.microsoft.com/office/powerpoint/2010/main" val="4052802844"/>
              </p:ext>
            </p:extLst>
          </p:nvPr>
        </p:nvGraphicFramePr>
        <p:xfrm>
          <a:off x="1643944" y="1121665"/>
          <a:ext cx="6693917" cy="42334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23" name="CuadroTexto 22">
            <a:extLst>
              <a:ext uri="{FF2B5EF4-FFF2-40B4-BE49-F238E27FC236}">
                <a16:creationId xmlns:a16="http://schemas.microsoft.com/office/drawing/2014/main" id="{0F6AA38E-CBD9-4EF6-A2E2-D7054AB01D96}"/>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expresa que la </a:t>
            </a:r>
            <a:r>
              <a:rPr lang="es-MX" b="1" dirty="0"/>
              <a:t>relación</a:t>
            </a:r>
            <a:r>
              <a:rPr lang="es-MX" dirty="0"/>
              <a:t> </a:t>
            </a:r>
            <a:r>
              <a:rPr lang="es-MX" b="1" dirty="0"/>
              <a:t>entre compañeros y compañeras </a:t>
            </a:r>
            <a:r>
              <a:rPr lang="es-MX" dirty="0"/>
              <a:t>generalmente es buena, se fomenta el </a:t>
            </a:r>
            <a:r>
              <a:rPr lang="es-MX" b="1" dirty="0"/>
              <a:t>trabajo en equipo</a:t>
            </a:r>
            <a:r>
              <a:rPr lang="es-MX" dirty="0"/>
              <a:t>, así como también se les permite expresar su </a:t>
            </a:r>
            <a:r>
              <a:rPr lang="es-MX" b="1" dirty="0"/>
              <a:t>punto de vista </a:t>
            </a:r>
            <a:r>
              <a:rPr lang="es-MX" dirty="0"/>
              <a:t>en la mayoría de ocasiones, se dice que se presentan </a:t>
            </a:r>
            <a:r>
              <a:rPr lang="es-MX" b="1" dirty="0"/>
              <a:t>situaciones de conflicto </a:t>
            </a:r>
            <a:r>
              <a:rPr lang="es-MX" dirty="0"/>
              <a:t>, y estas situaciones de </a:t>
            </a:r>
            <a:r>
              <a:rPr lang="es-MX" b="1" dirty="0"/>
              <a:t>conflicto afectan el ambiente </a:t>
            </a:r>
            <a:r>
              <a:rPr lang="es-MX" dirty="0"/>
              <a:t>de forma regular, también se mencionan los conflictos con mayor presencial, siento estos: 1.-conflictos con estudiantes, 2.-conflictos personales, 3.-conflictos institucionales, y que </a:t>
            </a:r>
            <a:r>
              <a:rPr lang="es-MX" b="1" dirty="0"/>
              <a:t>se resuelven los conflictos </a:t>
            </a:r>
            <a:r>
              <a:rPr lang="es-MX" dirty="0"/>
              <a:t>en la mayoría de veces.</a:t>
            </a:r>
          </a:p>
        </p:txBody>
      </p:sp>
    </p:spTree>
    <p:extLst>
      <p:ext uri="{BB962C8B-B14F-4D97-AF65-F5344CB8AC3E}">
        <p14:creationId xmlns:p14="http://schemas.microsoft.com/office/powerpoint/2010/main" val="353685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7384"/>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5" name="Gráfico 24"/>
          <p:cNvGraphicFramePr>
            <a:graphicFrameLocks/>
          </p:cNvGraphicFramePr>
          <p:nvPr>
            <p:extLst>
              <p:ext uri="{D42A27DB-BD31-4B8C-83A1-F6EECF244321}">
                <p14:modId xmlns:p14="http://schemas.microsoft.com/office/powerpoint/2010/main" val="1666175722"/>
              </p:ext>
            </p:extLst>
          </p:nvPr>
        </p:nvGraphicFramePr>
        <p:xfrm>
          <a:off x="1871380" y="1496375"/>
          <a:ext cx="6427217" cy="39200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p:cNvGraphicFramePr>
            <a:graphicFrameLocks/>
          </p:cNvGraphicFramePr>
          <p:nvPr>
            <p:extLst>
              <p:ext uri="{D42A27DB-BD31-4B8C-83A1-F6EECF244321}">
                <p14:modId xmlns:p14="http://schemas.microsoft.com/office/powerpoint/2010/main" val="2317775374"/>
              </p:ext>
            </p:extLst>
          </p:nvPr>
        </p:nvGraphicFramePr>
        <p:xfrm>
          <a:off x="1765484" y="1335881"/>
          <a:ext cx="6215384" cy="41142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p:cNvGraphicFramePr>
            <a:graphicFrameLocks/>
          </p:cNvGraphicFramePr>
          <p:nvPr>
            <p:extLst>
              <p:ext uri="{D42A27DB-BD31-4B8C-83A1-F6EECF244321}">
                <p14:modId xmlns:p14="http://schemas.microsoft.com/office/powerpoint/2010/main" val="359661262"/>
              </p:ext>
            </p:extLst>
          </p:nvPr>
        </p:nvGraphicFramePr>
        <p:xfrm>
          <a:off x="1668421" y="1452945"/>
          <a:ext cx="6833135" cy="40981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p:cNvGraphicFramePr>
            <a:graphicFrameLocks/>
          </p:cNvGraphicFramePr>
          <p:nvPr>
            <p:extLst>
              <p:ext uri="{D42A27DB-BD31-4B8C-83A1-F6EECF244321}">
                <p14:modId xmlns:p14="http://schemas.microsoft.com/office/powerpoint/2010/main" val="2607669613"/>
              </p:ext>
            </p:extLst>
          </p:nvPr>
        </p:nvGraphicFramePr>
        <p:xfrm>
          <a:off x="1729647" y="1538243"/>
          <a:ext cx="6710684" cy="39671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6" name="Gráfico 25"/>
          <p:cNvGraphicFramePr>
            <a:graphicFrameLocks/>
          </p:cNvGraphicFramePr>
          <p:nvPr>
            <p:extLst>
              <p:ext uri="{D42A27DB-BD31-4B8C-83A1-F6EECF244321}">
                <p14:modId xmlns:p14="http://schemas.microsoft.com/office/powerpoint/2010/main" val="504596094"/>
              </p:ext>
            </p:extLst>
          </p:nvPr>
        </p:nvGraphicFramePr>
        <p:xfrm>
          <a:off x="1716929" y="1413190"/>
          <a:ext cx="6736119" cy="40446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p:cNvGraphicFramePr>
            <a:graphicFrameLocks/>
          </p:cNvGraphicFramePr>
          <p:nvPr>
            <p:extLst>
              <p:ext uri="{D42A27DB-BD31-4B8C-83A1-F6EECF244321}">
                <p14:modId xmlns:p14="http://schemas.microsoft.com/office/powerpoint/2010/main" val="2140555373"/>
              </p:ext>
            </p:extLst>
          </p:nvPr>
        </p:nvGraphicFramePr>
        <p:xfrm>
          <a:off x="1691656" y="1462888"/>
          <a:ext cx="6566098" cy="39452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933296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p:cNvGraphicFramePr>
            <a:graphicFrameLocks/>
          </p:cNvGraphicFramePr>
          <p:nvPr>
            <p:extLst>
              <p:ext uri="{D42A27DB-BD31-4B8C-83A1-F6EECF244321}">
                <p14:modId xmlns:p14="http://schemas.microsoft.com/office/powerpoint/2010/main" val="841666301"/>
              </p:ext>
            </p:extLst>
          </p:nvPr>
        </p:nvGraphicFramePr>
        <p:xfrm>
          <a:off x="1785638" y="1372098"/>
          <a:ext cx="6365503" cy="41138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20" name="CuadroTexto 19">
            <a:extLst>
              <a:ext uri="{FF2B5EF4-FFF2-40B4-BE49-F238E27FC236}">
                <a16:creationId xmlns:a16="http://schemas.microsoft.com/office/drawing/2014/main" id="{7FB00B65-207F-4EEB-B3BF-940828BFD6DF}"/>
              </a:ext>
            </a:extLst>
          </p:cNvPr>
          <p:cNvSpPr txBox="1"/>
          <p:nvPr/>
        </p:nvSpPr>
        <p:spPr>
          <a:xfrm>
            <a:off x="1521375" y="1412776"/>
            <a:ext cx="6435001" cy="2862322"/>
          </a:xfrm>
          <a:prstGeom prst="rect">
            <a:avLst/>
          </a:prstGeom>
          <a:noFill/>
        </p:spPr>
        <p:txBody>
          <a:bodyPr wrap="square" rtlCol="0">
            <a:spAutoFit/>
          </a:bodyPr>
          <a:lstStyle/>
          <a:p>
            <a:pPr algn="just"/>
            <a:r>
              <a:rPr lang="es-MX" dirty="0"/>
              <a:t>En el rubro </a:t>
            </a:r>
            <a:r>
              <a:rPr lang="es-MX" b="1" dirty="0"/>
              <a:t>“Relación con Mandos Medios y Superiores” </a:t>
            </a:r>
            <a:r>
              <a:rPr lang="es-MX" dirty="0"/>
              <a:t>se manifiesta que funcionan bien las </a:t>
            </a:r>
            <a:r>
              <a:rPr lang="es-MX" b="1" dirty="0"/>
              <a:t>líneas de autoridad </a:t>
            </a:r>
            <a:r>
              <a:rPr lang="es-MX" dirty="0"/>
              <a:t>en el trabajo, se llegan a recibir las </a:t>
            </a:r>
            <a:r>
              <a:rPr lang="es-MX" b="1" dirty="0"/>
              <a:t>instrucciones</a:t>
            </a:r>
            <a:r>
              <a:rPr lang="es-MX" dirty="0"/>
              <a:t> de trabajo en tiempo y forma, también se denota que los responsables de área distribuyen las </a:t>
            </a:r>
            <a:r>
              <a:rPr lang="es-MX" b="1" dirty="0"/>
              <a:t>actividades de manera equilibrada</a:t>
            </a:r>
            <a:r>
              <a:rPr lang="es-MX" dirty="0"/>
              <a:t>, se expresa que el numero de colaboradores si es el adecuado en relación a la </a:t>
            </a:r>
            <a:r>
              <a:rPr lang="es-MX" b="1" dirty="0"/>
              <a:t>carga de trabajo</a:t>
            </a:r>
            <a:r>
              <a:rPr lang="es-MX" dirty="0"/>
              <a:t>,</a:t>
            </a:r>
            <a:r>
              <a:rPr lang="es-MX" b="1" dirty="0"/>
              <a:t> </a:t>
            </a:r>
            <a:r>
              <a:rPr lang="es-MX" dirty="0"/>
              <a:t>de igual manera la persona que evalúa lo hace en </a:t>
            </a:r>
            <a:r>
              <a:rPr lang="es-MX" b="1" dirty="0"/>
              <a:t>base a resultados</a:t>
            </a:r>
            <a:r>
              <a:rPr lang="es-MX" dirty="0"/>
              <a:t>, además de brindarse la oportunidad de hacer </a:t>
            </a:r>
            <a:r>
              <a:rPr lang="es-MX" b="1" dirty="0"/>
              <a:t>propuestas de mejora</a:t>
            </a:r>
            <a:r>
              <a:rPr lang="es-MX" dirty="0"/>
              <a:t>,</a:t>
            </a:r>
            <a:r>
              <a:rPr lang="es-MX" b="1" dirty="0"/>
              <a:t> </a:t>
            </a:r>
            <a:r>
              <a:rPr lang="es-MX" dirty="0"/>
              <a:t>y que generalmente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p:cNvGraphicFramePr>
            <a:graphicFrameLocks/>
          </p:cNvGraphicFramePr>
          <p:nvPr>
            <p:extLst>
              <p:ext uri="{D42A27DB-BD31-4B8C-83A1-F6EECF244321}">
                <p14:modId xmlns:p14="http://schemas.microsoft.com/office/powerpoint/2010/main" val="2243382422"/>
              </p:ext>
            </p:extLst>
          </p:nvPr>
        </p:nvGraphicFramePr>
        <p:xfrm>
          <a:off x="1816525" y="1289456"/>
          <a:ext cx="6323781" cy="40671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p:cNvGraphicFramePr>
            <a:graphicFrameLocks/>
          </p:cNvGraphicFramePr>
          <p:nvPr>
            <p:extLst>
              <p:ext uri="{D42A27DB-BD31-4B8C-83A1-F6EECF244321}">
                <p14:modId xmlns:p14="http://schemas.microsoft.com/office/powerpoint/2010/main" val="2161138200"/>
              </p:ext>
            </p:extLst>
          </p:nvPr>
        </p:nvGraphicFramePr>
        <p:xfrm>
          <a:off x="1761568" y="1614869"/>
          <a:ext cx="6426274" cy="39362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p:cNvGraphicFramePr>
            <a:graphicFrameLocks/>
          </p:cNvGraphicFramePr>
          <p:nvPr>
            <p:extLst>
              <p:ext uri="{D42A27DB-BD31-4B8C-83A1-F6EECF244321}">
                <p14:modId xmlns:p14="http://schemas.microsoft.com/office/powerpoint/2010/main" val="102840149"/>
              </p:ext>
            </p:extLst>
          </p:nvPr>
        </p:nvGraphicFramePr>
        <p:xfrm>
          <a:off x="1652898" y="1382545"/>
          <a:ext cx="6558284" cy="41243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5" name="Gráfico 24"/>
          <p:cNvGraphicFramePr>
            <a:graphicFrameLocks/>
          </p:cNvGraphicFramePr>
          <p:nvPr>
            <p:extLst>
              <p:ext uri="{D42A27DB-BD31-4B8C-83A1-F6EECF244321}">
                <p14:modId xmlns:p14="http://schemas.microsoft.com/office/powerpoint/2010/main" val="846589450"/>
              </p:ext>
            </p:extLst>
          </p:nvPr>
        </p:nvGraphicFramePr>
        <p:xfrm>
          <a:off x="1534260" y="1348687"/>
          <a:ext cx="7101458" cy="41450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p:cNvGraphicFramePr>
            <a:graphicFrameLocks/>
          </p:cNvGraphicFramePr>
          <p:nvPr>
            <p:extLst>
              <p:ext uri="{D42A27DB-BD31-4B8C-83A1-F6EECF244321}">
                <p14:modId xmlns:p14="http://schemas.microsoft.com/office/powerpoint/2010/main" val="2068085812"/>
              </p:ext>
            </p:extLst>
          </p:nvPr>
        </p:nvGraphicFramePr>
        <p:xfrm>
          <a:off x="1427347" y="1379783"/>
          <a:ext cx="6891659" cy="41576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p:cNvGraphicFramePr>
            <a:graphicFrameLocks/>
          </p:cNvGraphicFramePr>
          <p:nvPr>
            <p:extLst>
              <p:ext uri="{D42A27DB-BD31-4B8C-83A1-F6EECF244321}">
                <p14:modId xmlns:p14="http://schemas.microsoft.com/office/powerpoint/2010/main" val="393881866"/>
              </p:ext>
            </p:extLst>
          </p:nvPr>
        </p:nvGraphicFramePr>
        <p:xfrm>
          <a:off x="1383343" y="1321308"/>
          <a:ext cx="6979667" cy="4143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p:cNvGraphicFramePr>
            <a:graphicFrameLocks/>
          </p:cNvGraphicFramePr>
          <p:nvPr>
            <p:extLst>
              <p:ext uri="{D42A27DB-BD31-4B8C-83A1-F6EECF244321}">
                <p14:modId xmlns:p14="http://schemas.microsoft.com/office/powerpoint/2010/main" val="3328162835"/>
              </p:ext>
            </p:extLst>
          </p:nvPr>
        </p:nvGraphicFramePr>
        <p:xfrm>
          <a:off x="1580785" y="1428164"/>
          <a:ext cx="6593990" cy="40016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0" name="Gráfico 19">
            <a:extLst>
              <a:ext uri="{FF2B5EF4-FFF2-40B4-BE49-F238E27FC236}">
                <a16:creationId xmlns:a16="http://schemas.microsoft.com/office/drawing/2014/main" id="{4D33A8B3-C38B-45B1-AE81-12DC5A1326BD}"/>
              </a:ext>
            </a:extLst>
          </p:cNvPr>
          <p:cNvGraphicFramePr>
            <a:graphicFrameLocks/>
          </p:cNvGraphicFramePr>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Gráfico 22">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959728371"/>
              </p:ext>
            </p:extLst>
          </p:nvPr>
        </p:nvGraphicFramePr>
        <p:xfrm>
          <a:off x="732167" y="3453686"/>
          <a:ext cx="4607509"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Gráfico 23">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2226189483"/>
              </p:ext>
            </p:extLst>
          </p:nvPr>
        </p:nvGraphicFramePr>
        <p:xfrm>
          <a:off x="5046322" y="3453686"/>
          <a:ext cx="3643064" cy="266351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078560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p:cNvGraphicFramePr>
            <a:graphicFrameLocks/>
          </p:cNvGraphicFramePr>
          <p:nvPr>
            <p:extLst>
              <p:ext uri="{D42A27DB-BD31-4B8C-83A1-F6EECF244321}">
                <p14:modId xmlns:p14="http://schemas.microsoft.com/office/powerpoint/2010/main" val="3123625872"/>
              </p:ext>
            </p:extLst>
          </p:nvPr>
        </p:nvGraphicFramePr>
        <p:xfrm>
          <a:off x="1633215" y="1289525"/>
          <a:ext cx="6489129" cy="42856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p:cNvGraphicFramePr>
            <a:graphicFrameLocks/>
          </p:cNvGraphicFramePr>
          <p:nvPr>
            <p:extLst>
              <p:ext uri="{D42A27DB-BD31-4B8C-83A1-F6EECF244321}">
                <p14:modId xmlns:p14="http://schemas.microsoft.com/office/powerpoint/2010/main" val="1930201075"/>
              </p:ext>
            </p:extLst>
          </p:nvPr>
        </p:nvGraphicFramePr>
        <p:xfrm>
          <a:off x="1766221" y="1391870"/>
          <a:ext cx="6637536" cy="40814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23" name="CuadroTexto 22">
            <a:extLst>
              <a:ext uri="{FF2B5EF4-FFF2-40B4-BE49-F238E27FC236}">
                <a16:creationId xmlns:a16="http://schemas.microsoft.com/office/drawing/2014/main" id="{545C7674-A790-47EB-9B54-C41C6DBD6390}"/>
              </a:ext>
            </a:extLst>
          </p:cNvPr>
          <p:cNvSpPr txBox="1"/>
          <p:nvPr/>
        </p:nvSpPr>
        <p:spPr>
          <a:xfrm>
            <a:off x="1692472" y="1217149"/>
            <a:ext cx="6639596" cy="3970318"/>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afirma que realizan las </a:t>
            </a:r>
            <a:r>
              <a:rPr lang="es-MX" b="1" dirty="0"/>
              <a:t>actividades asignadas con agrado</a:t>
            </a:r>
            <a:r>
              <a:rPr lang="es-MX" dirty="0"/>
              <a:t>, con respecto al </a:t>
            </a:r>
            <a:r>
              <a:rPr lang="es-MX" b="1" dirty="0"/>
              <a:t>cambio de área </a:t>
            </a:r>
            <a:r>
              <a:rPr lang="es-MX" dirty="0"/>
              <a:t>un 42% de los encuestados lo consideran para mejorar su situación laboral, en general se expresa que su desempeño laboral les permite adquirir nuevas habilidades para un mejor </a:t>
            </a:r>
            <a:r>
              <a:rPr lang="es-MX" b="1" dirty="0"/>
              <a:t>desarrollo integral</a:t>
            </a:r>
            <a:r>
              <a:rPr lang="es-MX" dirty="0"/>
              <a:t>, un alto porcentaje manifiesta que la </a:t>
            </a:r>
            <a:r>
              <a:rPr lang="es-MX" b="1" dirty="0"/>
              <a:t>carga de trabajo de su jornada laboral</a:t>
            </a:r>
            <a:r>
              <a:rPr lang="es-MX" dirty="0"/>
              <a:t> asignada es adecuada, se expresa que si existe una relación el </a:t>
            </a:r>
            <a:r>
              <a:rPr lang="es-MX" b="1" dirty="0"/>
              <a:t>puesto de trabajo con su preparación académica</a:t>
            </a:r>
            <a:r>
              <a:rPr lang="es-MX" dirty="0"/>
              <a:t>, un gran porcentaje está </a:t>
            </a:r>
            <a:r>
              <a:rPr lang="es-MX" b="1" dirty="0"/>
              <a:t>capacitado para realizar sus funciones laborales</a:t>
            </a:r>
            <a:r>
              <a:rPr lang="es-MX" dirty="0"/>
              <a:t>, 44% de los encuestados menciona que no ha recibido </a:t>
            </a:r>
            <a:r>
              <a:rPr lang="es-MX" b="1" dirty="0"/>
              <a:t>capacitación el ultimo año</a:t>
            </a:r>
            <a:r>
              <a:rPr lang="es-MX" dirty="0"/>
              <a:t>  por parte de la UAN,  pero que si se les </a:t>
            </a:r>
            <a:r>
              <a:rPr lang="es-MX" b="1" dirty="0"/>
              <a:t>permite asistir a  los cursos de capacitación </a:t>
            </a:r>
            <a:r>
              <a:rPr lang="es-MX" dirty="0"/>
              <a:t>aunque 11% no ha sido convocado, en un porcentaje alto se tiene que los cursos de </a:t>
            </a:r>
            <a:r>
              <a:rPr lang="es-MX" b="1" dirty="0"/>
              <a:t>capacitación fortalecen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p:cNvGraphicFramePr>
            <a:graphicFrameLocks/>
          </p:cNvGraphicFramePr>
          <p:nvPr>
            <p:extLst>
              <p:ext uri="{D42A27DB-BD31-4B8C-83A1-F6EECF244321}">
                <p14:modId xmlns:p14="http://schemas.microsoft.com/office/powerpoint/2010/main" val="962734850"/>
              </p:ext>
            </p:extLst>
          </p:nvPr>
        </p:nvGraphicFramePr>
        <p:xfrm>
          <a:off x="1745745" y="1421606"/>
          <a:ext cx="6678488" cy="40147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p:cNvGraphicFramePr>
            <a:graphicFrameLocks/>
          </p:cNvGraphicFramePr>
          <p:nvPr>
            <p:extLst>
              <p:ext uri="{D42A27DB-BD31-4B8C-83A1-F6EECF244321}">
                <p14:modId xmlns:p14="http://schemas.microsoft.com/office/powerpoint/2010/main" val="3186695545"/>
              </p:ext>
            </p:extLst>
          </p:nvPr>
        </p:nvGraphicFramePr>
        <p:xfrm>
          <a:off x="1686210" y="1396383"/>
          <a:ext cx="6833054" cy="40652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p:cNvGraphicFramePr>
            <a:graphicFrameLocks/>
          </p:cNvGraphicFramePr>
          <p:nvPr>
            <p:extLst>
              <p:ext uri="{D42A27DB-BD31-4B8C-83A1-F6EECF244321}">
                <p14:modId xmlns:p14="http://schemas.microsoft.com/office/powerpoint/2010/main" val="4045252000"/>
              </p:ext>
            </p:extLst>
          </p:nvPr>
        </p:nvGraphicFramePr>
        <p:xfrm>
          <a:off x="1526218" y="1460587"/>
          <a:ext cx="6693917" cy="39368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p:cNvGraphicFramePr>
            <a:graphicFrameLocks/>
          </p:cNvGraphicFramePr>
          <p:nvPr>
            <p:extLst>
              <p:ext uri="{D42A27DB-BD31-4B8C-83A1-F6EECF244321}">
                <p14:modId xmlns:p14="http://schemas.microsoft.com/office/powerpoint/2010/main" val="305359983"/>
              </p:ext>
            </p:extLst>
          </p:nvPr>
        </p:nvGraphicFramePr>
        <p:xfrm>
          <a:off x="1738030" y="1371428"/>
          <a:ext cx="6693917" cy="4043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p:cNvGraphicFramePr>
            <a:graphicFrameLocks/>
          </p:cNvGraphicFramePr>
          <p:nvPr>
            <p:extLst>
              <p:ext uri="{D42A27DB-BD31-4B8C-83A1-F6EECF244321}">
                <p14:modId xmlns:p14="http://schemas.microsoft.com/office/powerpoint/2010/main" val="2813068498"/>
              </p:ext>
            </p:extLst>
          </p:nvPr>
        </p:nvGraphicFramePr>
        <p:xfrm>
          <a:off x="1744427" y="1476145"/>
          <a:ext cx="6503822" cy="40292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p:cNvGraphicFramePr>
            <a:graphicFrameLocks/>
          </p:cNvGraphicFramePr>
          <p:nvPr>
            <p:extLst>
              <p:ext uri="{D42A27DB-BD31-4B8C-83A1-F6EECF244321}">
                <p14:modId xmlns:p14="http://schemas.microsoft.com/office/powerpoint/2010/main" val="2272687830"/>
              </p:ext>
            </p:extLst>
          </p:nvPr>
        </p:nvGraphicFramePr>
        <p:xfrm>
          <a:off x="1648707" y="1523956"/>
          <a:ext cx="6684392" cy="39814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4"/>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2106313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5" name="Gráfico 24"/>
          <p:cNvGraphicFramePr>
            <a:graphicFrameLocks/>
          </p:cNvGraphicFramePr>
          <p:nvPr>
            <p:extLst>
              <p:ext uri="{D42A27DB-BD31-4B8C-83A1-F6EECF244321}">
                <p14:modId xmlns:p14="http://schemas.microsoft.com/office/powerpoint/2010/main" val="4282211512"/>
              </p:ext>
            </p:extLst>
          </p:nvPr>
        </p:nvGraphicFramePr>
        <p:xfrm>
          <a:off x="1538536" y="1479773"/>
          <a:ext cx="6678488" cy="38903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p:cNvGraphicFramePr>
            <a:graphicFrameLocks/>
          </p:cNvGraphicFramePr>
          <p:nvPr>
            <p:extLst>
              <p:ext uri="{D42A27DB-BD31-4B8C-83A1-F6EECF244321}">
                <p14:modId xmlns:p14="http://schemas.microsoft.com/office/powerpoint/2010/main" val="3870305966"/>
              </p:ext>
            </p:extLst>
          </p:nvPr>
        </p:nvGraphicFramePr>
        <p:xfrm>
          <a:off x="1373818" y="1462968"/>
          <a:ext cx="6998717" cy="39320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p:cNvGraphicFramePr>
            <a:graphicFrameLocks/>
          </p:cNvGraphicFramePr>
          <p:nvPr>
            <p:extLst>
              <p:ext uri="{D42A27DB-BD31-4B8C-83A1-F6EECF244321}">
                <p14:modId xmlns:p14="http://schemas.microsoft.com/office/powerpoint/2010/main" val="955839163"/>
              </p:ext>
            </p:extLst>
          </p:nvPr>
        </p:nvGraphicFramePr>
        <p:xfrm>
          <a:off x="1561071" y="1407033"/>
          <a:ext cx="6827267" cy="39719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5" name="Gráfico 24"/>
          <p:cNvGraphicFramePr>
            <a:graphicFrameLocks/>
          </p:cNvGraphicFramePr>
          <p:nvPr>
            <p:extLst>
              <p:ext uri="{D42A27DB-BD31-4B8C-83A1-F6EECF244321}">
                <p14:modId xmlns:p14="http://schemas.microsoft.com/office/powerpoint/2010/main" val="3108437839"/>
              </p:ext>
            </p:extLst>
          </p:nvPr>
        </p:nvGraphicFramePr>
        <p:xfrm>
          <a:off x="1794470" y="1434002"/>
          <a:ext cx="6598667" cy="4005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20" name="CuadroTexto 19">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obtuvieron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92%</a:t>
            </a:r>
          </a:p>
          <a:p>
            <a:pPr marL="742950" lvl="1" indent="-285750" algn="just">
              <a:buFont typeface="Arial" panose="020B0604020202020204" pitchFamily="34" charset="0"/>
              <a:buChar char="•"/>
            </a:pPr>
            <a:r>
              <a:rPr lang="es-MX" b="1" dirty="0"/>
              <a:t>Olores desagradables </a:t>
            </a:r>
            <a:r>
              <a:rPr lang="es-MX" dirty="0"/>
              <a:t>en un </a:t>
            </a:r>
            <a:r>
              <a:rPr lang="es-MX" b="1" dirty="0"/>
              <a:t>92%</a:t>
            </a:r>
          </a:p>
          <a:p>
            <a:pPr marL="742950" lvl="1" indent="-285750" algn="just">
              <a:buFont typeface="Arial" panose="020B0604020202020204" pitchFamily="34" charset="0"/>
              <a:buChar char="•"/>
            </a:pPr>
            <a:r>
              <a:rPr lang="es-MX" b="1" dirty="0"/>
              <a:t>Plagas</a:t>
            </a:r>
            <a:r>
              <a:rPr lang="es-MX" dirty="0"/>
              <a:t> en un </a:t>
            </a:r>
            <a:r>
              <a:rPr lang="es-MX" b="1" dirty="0"/>
              <a:t>92%</a:t>
            </a:r>
          </a:p>
          <a:p>
            <a:pPr marL="742950" lvl="1" indent="-285750" algn="just">
              <a:buFont typeface="Arial" panose="020B0604020202020204" pitchFamily="34" charset="0"/>
              <a:buChar char="•"/>
            </a:pPr>
            <a:r>
              <a:rPr lang="es-MX" b="1" dirty="0"/>
              <a:t>Agua estancada </a:t>
            </a:r>
            <a:r>
              <a:rPr lang="es-MX" dirty="0"/>
              <a:t>en un </a:t>
            </a:r>
            <a:r>
              <a:rPr lang="es-MX" b="1" dirty="0"/>
              <a:t>83%</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81%</a:t>
            </a:r>
          </a:p>
          <a:p>
            <a:pPr marL="742950" lvl="1" indent="-285750" algn="just">
              <a:buFont typeface="Arial" panose="020B0604020202020204" pitchFamily="34" charset="0"/>
              <a:buChar char="•"/>
            </a:pPr>
            <a:r>
              <a:rPr lang="es-MX" b="1" dirty="0"/>
              <a:t>Insumos</a:t>
            </a:r>
            <a:r>
              <a:rPr lang="es-MX" dirty="0"/>
              <a:t> en un </a:t>
            </a:r>
            <a:r>
              <a:rPr lang="es-MX" b="1" dirty="0"/>
              <a:t>92%</a:t>
            </a:r>
          </a:p>
          <a:p>
            <a:pPr marL="742950" lvl="1" indent="-285750" algn="just">
              <a:buFont typeface="Arial" panose="020B0604020202020204" pitchFamily="34" charset="0"/>
              <a:buChar char="•"/>
            </a:pPr>
            <a:r>
              <a:rPr lang="es-MX" b="1" dirty="0"/>
              <a:t>Energía eléctrica </a:t>
            </a:r>
            <a:r>
              <a:rPr lang="es-MX" dirty="0"/>
              <a:t>en un </a:t>
            </a:r>
            <a:r>
              <a:rPr lang="es-MX" b="1" dirty="0"/>
              <a:t>78%</a:t>
            </a:r>
          </a:p>
          <a:p>
            <a:pPr marL="742950" lvl="1" indent="-285750" algn="just">
              <a:buFont typeface="Arial" panose="020B0604020202020204" pitchFamily="34" charset="0"/>
              <a:buChar char="•"/>
            </a:pPr>
            <a:r>
              <a:rPr lang="es-MX" b="1" dirty="0"/>
              <a:t>Desechos</a:t>
            </a:r>
            <a:r>
              <a:rPr lang="es-MX" dirty="0"/>
              <a:t> en un </a:t>
            </a:r>
            <a:r>
              <a:rPr lang="es-MX" b="1" dirty="0"/>
              <a:t>83%</a:t>
            </a:r>
          </a:p>
          <a:p>
            <a:pPr marL="742950" lvl="1" indent="-285750" algn="just">
              <a:buFont typeface="Arial" panose="020B0604020202020204" pitchFamily="34" charset="0"/>
              <a:buChar char="•"/>
            </a:pPr>
            <a:r>
              <a:rPr lang="es-MX" b="1" dirty="0"/>
              <a:t>Áreas verdes </a:t>
            </a:r>
            <a:r>
              <a:rPr lang="es-MX" dirty="0"/>
              <a:t>en un </a:t>
            </a:r>
            <a:r>
              <a:rPr lang="es-MX" b="1" dirty="0"/>
              <a:t>83%</a:t>
            </a:r>
          </a:p>
          <a:p>
            <a:pPr marL="285750" indent="-285750" algn="just">
              <a:buFont typeface="Arial" panose="020B0604020202020204" pitchFamily="34" charset="0"/>
              <a:buChar char="•"/>
            </a:pPr>
            <a:endParaRPr lang="es-MX" b="1" dirty="0"/>
          </a:p>
          <a:p>
            <a:pPr algn="just"/>
            <a:r>
              <a:rPr lang="es-MX" dirty="0"/>
              <a:t>Por ultimo se menciona en un alto porcentaje de los encuestados muestra un interés, ya que si la UAN ofreciera cursos de capacitación en </a:t>
            </a:r>
            <a:r>
              <a:rPr lang="es-MX" b="1" dirty="0"/>
              <a:t>materia de medio ambiente </a:t>
            </a:r>
            <a:r>
              <a:rPr lang="es-MX" dirty="0"/>
              <a:t>ellos asistirían.</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4"/>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5370726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6619</TotalTime>
  <Words>4341</Words>
  <Application>Microsoft Office PowerPoint</Application>
  <PresentationFormat>Presentación en pantalla (4:3)</PresentationFormat>
  <Paragraphs>692</Paragraphs>
  <Slides>84</Slides>
  <Notes>84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84</vt:i4>
      </vt:variant>
    </vt:vector>
  </HeadingPairs>
  <TitlesOfParts>
    <vt:vector size="8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621</cp:revision>
  <dcterms:created xsi:type="dcterms:W3CDTF">2019-02-18T18:05:13Z</dcterms:created>
  <dcterms:modified xsi:type="dcterms:W3CDTF">2021-10-22T18:12:12Z</dcterms:modified>
</cp:coreProperties>
</file>