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4" r:id="rId3"/>
    <p:sldId id="412" r:id="rId4"/>
    <p:sldId id="413" r:id="rId5"/>
    <p:sldId id="414" r:id="rId6"/>
    <p:sldId id="416" r:id="rId7"/>
    <p:sldId id="423" r:id="rId8"/>
    <p:sldId id="417" r:id="rId9"/>
    <p:sldId id="418" r:id="rId10"/>
    <p:sldId id="419" r:id="rId11"/>
    <p:sldId id="420" r:id="rId12"/>
    <p:sldId id="421" r:id="rId13"/>
    <p:sldId id="422"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11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8849651497306582E-3"/>
                  <c:y val="0.10588103021646894"/>
                </c:manualLayout>
              </c:layout>
              <c:tx>
                <c:rich>
                  <a:bodyPr/>
                  <a:lstStyle/>
                  <a:p>
                    <a:fld id="{5AFDB064-F9A5-4740-A9EE-5E794AE94AD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31-4795-8097-6DFB0C278440}"/>
                </c:ext>
              </c:extLst>
            </c:dLbl>
            <c:dLbl>
              <c:idx val="1"/>
              <c:layout>
                <c:manualLayout>
                  <c:x val="-9.8082752495510968E-3"/>
                  <c:y val="9.0755168756973384E-2"/>
                </c:manualLayout>
              </c:layout>
              <c:tx>
                <c:rich>
                  <a:bodyPr/>
                  <a:lstStyle/>
                  <a:p>
                    <a:fld id="{04FD3430-91C7-4D40-99B0-8C5B47ED1A3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31-4795-8097-6DFB0C2784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IDENTIDAD!$B$49:$B$50</c:f>
              <c:strCache>
                <c:ptCount val="2"/>
                <c:pt idx="0">
                  <c:v>SI LO CONOCE</c:v>
                </c:pt>
                <c:pt idx="1">
                  <c:v>NO LO CONOCE</c:v>
                </c:pt>
              </c:strCache>
            </c:strRef>
          </c:cat>
          <c:val>
            <c:numRef>
              <c:f>IDENTIDAD!$E$49:$E$50</c:f>
              <c:numCache>
                <c:formatCode>#,##0</c:formatCode>
                <c:ptCount val="2"/>
                <c:pt idx="0">
                  <c:v>51</c:v>
                </c:pt>
                <c:pt idx="1">
                  <c:v>49</c:v>
                </c:pt>
              </c:numCache>
            </c:numRef>
          </c:val>
          <c:extLst>
            <c:ext xmlns:c16="http://schemas.microsoft.com/office/drawing/2014/chart" uri="{C3380CC4-5D6E-409C-BE32-E72D297353CC}">
              <c16:uniqueId val="{00000000-F80B-47F4-939A-B0763BC5D90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1833686783342562E-3"/>
                  <c:y val="8.6329370339403577E-2"/>
                </c:manualLayout>
              </c:layout>
              <c:tx>
                <c:rich>
                  <a:bodyPr/>
                  <a:lstStyle/>
                  <a:p>
                    <a:fld id="{0BC7341C-E36D-4B65-8725-05B339AB3D83}"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88-4D9B-991A-2B907749FA5C}"/>
                </c:ext>
              </c:extLst>
            </c:dLbl>
            <c:dLbl>
              <c:idx val="1"/>
              <c:layout>
                <c:manualLayout>
                  <c:x val="0"/>
                  <c:y val="8.9306245178693358E-2"/>
                </c:manualLayout>
              </c:layout>
              <c:tx>
                <c:rich>
                  <a:bodyPr/>
                  <a:lstStyle/>
                  <a:p>
                    <a:fld id="{D25FECE2-719E-4F86-8468-D82B61C2CAA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88-4D9B-991A-2B907749FA5C}"/>
                </c:ext>
              </c:extLst>
            </c:dLbl>
            <c:dLbl>
              <c:idx val="2"/>
              <c:layout>
                <c:manualLayout>
                  <c:x val="0"/>
                  <c:y val="9.2283120017983139E-2"/>
                </c:manualLayout>
              </c:layout>
              <c:tx>
                <c:rich>
                  <a:bodyPr/>
                  <a:lstStyle/>
                  <a:p>
                    <a:fld id="{09551BEC-6AC4-406A-B61E-8864B426133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88-4D9B-991A-2B907749FA5C}"/>
                </c:ext>
              </c:extLst>
            </c:dLbl>
            <c:dLbl>
              <c:idx val="3"/>
              <c:layout>
                <c:manualLayout>
                  <c:x val="0"/>
                  <c:y val="9.5259994857272948E-2"/>
                </c:manualLayout>
              </c:layout>
              <c:tx>
                <c:rich>
                  <a:bodyPr/>
                  <a:lstStyle/>
                  <a:p>
                    <a:fld id="{D5710717-93B2-4F28-BC01-F97D29F8590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88-4D9B-991A-2B907749FA5C}"/>
                </c:ext>
              </c:extLst>
            </c:dLbl>
            <c:dLbl>
              <c:idx val="4"/>
              <c:layout>
                <c:manualLayout>
                  <c:x val="-1.5916843391671281E-3"/>
                  <c:y val="9.2283120017983139E-2"/>
                </c:manualLayout>
              </c:layout>
              <c:tx>
                <c:rich>
                  <a:bodyPr/>
                  <a:lstStyle/>
                  <a:p>
                    <a:fld id="{528BA146-10A0-48EA-9D38-AA94E22D8BCE}"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688-4D9B-991A-2B907749FA5C}"/>
                </c:ext>
              </c:extLst>
            </c:dLbl>
            <c:dLbl>
              <c:idx val="5"/>
              <c:layout>
                <c:manualLayout>
                  <c:x val="-1.1672216982112333E-16"/>
                  <c:y val="9.2283120017983139E-2"/>
                </c:manualLayout>
              </c:layout>
              <c:tx>
                <c:rich>
                  <a:bodyPr/>
                  <a:lstStyle/>
                  <a:p>
                    <a:fld id="{EA09AAFA-8821-44CD-A602-797365AF46DB}"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688-4D9B-991A-2B907749FA5C}"/>
                </c:ext>
              </c:extLst>
            </c:dLbl>
            <c:dLbl>
              <c:idx val="6"/>
              <c:layout>
                <c:manualLayout>
                  <c:x val="3.1833686783342562E-3"/>
                  <c:y val="9.2283120017983139E-2"/>
                </c:manualLayout>
              </c:layout>
              <c:tx>
                <c:rich>
                  <a:bodyPr/>
                  <a:lstStyle/>
                  <a:p>
                    <a:fld id="{6F88794E-E281-4786-BEA8-C28BB9CD602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688-4D9B-991A-2B907749FA5C}"/>
                </c:ext>
              </c:extLst>
            </c:dLbl>
            <c:dLbl>
              <c:idx val="7"/>
              <c:layout>
                <c:manualLayout>
                  <c:x val="3.1833686783341391E-3"/>
                  <c:y val="9.2283120017983084E-2"/>
                </c:manualLayout>
              </c:layout>
              <c:tx>
                <c:rich>
                  <a:bodyPr/>
                  <a:lstStyle/>
                  <a:p>
                    <a:fld id="{2812BBCF-5E69-4830-8784-6FFEDBAC8728}"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688-4D9B-991A-2B907749FA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IDENTIDAD!$H$61:$H$68</c:f>
              <c:strCache>
                <c:ptCount val="8"/>
                <c:pt idx="0">
                  <c:v>RESPONSABILIDAD</c:v>
                </c:pt>
                <c:pt idx="1">
                  <c:v>TRANSPARENCIA Y RENDICIÓN DE CUENTAS</c:v>
                </c:pt>
                <c:pt idx="2">
                  <c:v>LEALTAD Y COMPROMISO</c:v>
                </c:pt>
                <c:pt idx="3">
                  <c:v>TOLERANCIA</c:v>
                </c:pt>
                <c:pt idx="4">
                  <c:v>EQUIDAD</c:v>
                </c:pt>
                <c:pt idx="5">
                  <c:v>JUSTICIA</c:v>
                </c:pt>
                <c:pt idx="6">
                  <c:v>CONCIENCIA ECOLÓGICA</c:v>
                </c:pt>
                <c:pt idx="7">
                  <c:v>PROFESIONALISMO E INTEGRIDAD</c:v>
                </c:pt>
              </c:strCache>
            </c:strRef>
          </c:cat>
          <c:val>
            <c:numRef>
              <c:f>IDENTIDAD!$J$61:$J$68</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4688-4D9B-991A-2B907749FA5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9230286108710121E-3"/>
                  <c:y val="0.10310576915034045"/>
                </c:manualLayout>
              </c:layout>
              <c:tx>
                <c:rich>
                  <a:bodyPr/>
                  <a:lstStyle/>
                  <a:p>
                    <a:fld id="{1659F8F2-2B78-42ED-84B2-38C4CF559CC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30-4E9C-A5DE-5465D5F79E19}"/>
                </c:ext>
              </c:extLst>
            </c:dLbl>
            <c:dLbl>
              <c:idx val="1"/>
              <c:layout>
                <c:manualLayout>
                  <c:x val="3.9486857405806744E-3"/>
                  <c:y val="0.10623018639732053"/>
                </c:manualLayout>
              </c:layout>
              <c:tx>
                <c:rich>
                  <a:bodyPr/>
                  <a:lstStyle/>
                  <a:p>
                    <a:fld id="{4BDA943D-A9AE-49D4-B1C8-08AA7C07CA7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30-4E9C-A5DE-5465D5F79E19}"/>
                </c:ext>
              </c:extLst>
            </c:dLbl>
            <c:dLbl>
              <c:idx val="2"/>
              <c:layout>
                <c:manualLayout>
                  <c:x val="1.9743428702903372E-3"/>
                  <c:y val="0.10623018639732058"/>
                </c:manualLayout>
              </c:layout>
              <c:tx>
                <c:rich>
                  <a:bodyPr/>
                  <a:lstStyle/>
                  <a:p>
                    <a:fld id="{BA763D16-887C-4CDB-A1A1-93CC6689876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30-4E9C-A5DE-5465D5F79E19}"/>
                </c:ext>
              </c:extLst>
            </c:dLbl>
            <c:dLbl>
              <c:idx val="3"/>
              <c:layout>
                <c:manualLayout>
                  <c:x val="-3.9486857405806744E-3"/>
                  <c:y val="8.1234848421480321E-2"/>
                </c:manualLayout>
              </c:layout>
              <c:tx>
                <c:rich>
                  <a:bodyPr/>
                  <a:lstStyle/>
                  <a:p>
                    <a:fld id="{F2E46633-5013-4F1D-8B62-5835DD438F4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30-4E9C-A5DE-5465D5F79E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SEGURIDAD!$B$3:$B$6</c:f>
              <c:strCache>
                <c:ptCount val="4"/>
                <c:pt idx="0">
                  <c:v>EXCELENTE</c:v>
                </c:pt>
                <c:pt idx="1">
                  <c:v>BUENA</c:v>
                </c:pt>
                <c:pt idx="2">
                  <c:v>REGULAR</c:v>
                </c:pt>
                <c:pt idx="3">
                  <c:v>MALA</c:v>
                </c:pt>
              </c:strCache>
            </c:strRef>
          </c:cat>
          <c:val>
            <c:numRef>
              <c:f>SEGURIDAD!$E$3:$E$6</c:f>
              <c:numCache>
                <c:formatCode>0</c:formatCode>
                <c:ptCount val="4"/>
                <c:pt idx="0">
                  <c:v>15</c:v>
                </c:pt>
                <c:pt idx="1">
                  <c:v>49</c:v>
                </c:pt>
                <c:pt idx="2">
                  <c:v>26</c:v>
                </c:pt>
                <c:pt idx="3">
                  <c:v>10</c:v>
                </c:pt>
              </c:numCache>
            </c:numRef>
          </c:val>
          <c:extLst>
            <c:ext xmlns:c16="http://schemas.microsoft.com/office/drawing/2014/chart" uri="{C3380CC4-5D6E-409C-BE32-E72D297353CC}">
              <c16:uniqueId val="{00000000-7546-4AB5-B15C-0B77E5C3B03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427907783610824E-17"/>
                  <c:y val="0.10013369227713971"/>
                </c:manualLayout>
              </c:layout>
              <c:tx>
                <c:rich>
                  <a:bodyPr/>
                  <a:lstStyle/>
                  <a:p>
                    <a:fld id="{C814F2F8-0609-45A3-A76B-05D4F65A9C1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D1-4BAD-AFB0-75535859E2AF}"/>
                </c:ext>
              </c:extLst>
            </c:dLbl>
            <c:dLbl>
              <c:idx val="1"/>
              <c:layout>
                <c:manualLayout>
                  <c:x val="1.9012482667951332E-3"/>
                  <c:y val="0.10326287016080032"/>
                </c:manualLayout>
              </c:layout>
              <c:tx>
                <c:rich>
                  <a:bodyPr/>
                  <a:lstStyle/>
                  <a:p>
                    <a:fld id="{D3EB4F55-827D-4E88-AE9C-2ABB027B9E3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D1-4BAD-AFB0-75535859E2AF}"/>
                </c:ext>
              </c:extLst>
            </c:dLbl>
            <c:dLbl>
              <c:idx val="2"/>
              <c:layout>
                <c:manualLayout>
                  <c:x val="1.9012482667950634E-3"/>
                  <c:y val="0.11265040381178217"/>
                </c:manualLayout>
              </c:layout>
              <c:tx>
                <c:rich>
                  <a:bodyPr/>
                  <a:lstStyle/>
                  <a:p>
                    <a:fld id="{11453198-CBB5-4CD6-A30D-763AFC7E7B8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D1-4BAD-AFB0-75535859E2AF}"/>
                </c:ext>
              </c:extLst>
            </c:dLbl>
            <c:dLbl>
              <c:idx val="3"/>
              <c:layout>
                <c:manualLayout>
                  <c:x val="-3.8024965335902664E-3"/>
                  <c:y val="9.7004514393479083E-2"/>
                </c:manualLayout>
              </c:layout>
              <c:tx>
                <c:rich>
                  <a:bodyPr/>
                  <a:lstStyle/>
                  <a:p>
                    <a:fld id="{B8ECBA91-303C-4CBD-9808-291490D9E5B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1D1-4BAD-AFB0-75535859E2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SEGURIDAD!$B$19:$B$22</c:f>
              <c:strCache>
                <c:ptCount val="4"/>
                <c:pt idx="0">
                  <c:v>EXCELENTE</c:v>
                </c:pt>
                <c:pt idx="1">
                  <c:v>BUENO</c:v>
                </c:pt>
                <c:pt idx="2">
                  <c:v>REGULAR</c:v>
                </c:pt>
                <c:pt idx="3">
                  <c:v>MALO</c:v>
                </c:pt>
              </c:strCache>
            </c:strRef>
          </c:cat>
          <c:val>
            <c:numRef>
              <c:f>SEGURIDAD!$E$19:$E$22</c:f>
              <c:numCache>
                <c:formatCode>0</c:formatCode>
                <c:ptCount val="4"/>
                <c:pt idx="0">
                  <c:v>28</c:v>
                </c:pt>
                <c:pt idx="1">
                  <c:v>23</c:v>
                </c:pt>
                <c:pt idx="2">
                  <c:v>36</c:v>
                </c:pt>
                <c:pt idx="3">
                  <c:v>13</c:v>
                </c:pt>
              </c:numCache>
            </c:numRef>
          </c:val>
          <c:extLst>
            <c:ext xmlns:c16="http://schemas.microsoft.com/office/drawing/2014/chart" uri="{C3380CC4-5D6E-409C-BE32-E72D297353CC}">
              <c16:uniqueId val="{00000000-358D-4ED9-9F10-5A2BC722041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26C829B-5570-48DF-A531-F0641BA2500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06-432E-B008-08054DEAE726}"/>
                </c:ext>
              </c:extLst>
            </c:dLbl>
            <c:dLbl>
              <c:idx val="1"/>
              <c:layout>
                <c:manualLayout>
                  <c:x val="-7.0507457772672336E-17"/>
                  <c:y val="9.6388248830438644E-2"/>
                </c:manualLayout>
              </c:layout>
              <c:tx>
                <c:rich>
                  <a:bodyPr/>
                  <a:lstStyle/>
                  <a:p>
                    <a:fld id="{DEFCC862-4B5E-46DC-BE91-5D420F0B644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06-432E-B008-08054DEAE726}"/>
                </c:ext>
              </c:extLst>
            </c:dLbl>
            <c:dLbl>
              <c:idx val="2"/>
              <c:layout>
                <c:manualLayout>
                  <c:x val="-3.8459057607731543E-3"/>
                  <c:y val="0.1092400153411638"/>
                </c:manualLayout>
              </c:layout>
              <c:tx>
                <c:rich>
                  <a:bodyPr/>
                  <a:lstStyle/>
                  <a:p>
                    <a:fld id="{32DF3E3A-17C5-4E9D-AA06-F27869FFC57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06-432E-B008-08054DEAE726}"/>
                </c:ext>
              </c:extLst>
            </c:dLbl>
            <c:dLbl>
              <c:idx val="3"/>
              <c:layout>
                <c:manualLayout>
                  <c:x val="-3.8459057607731543E-3"/>
                  <c:y val="9.317530720275724E-2"/>
                </c:manualLayout>
              </c:layout>
              <c:tx>
                <c:rich>
                  <a:bodyPr/>
                  <a:lstStyle/>
                  <a:p>
                    <a:fld id="{4B100F82-5948-44EE-9772-D5BFBD1EC0D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06-432E-B008-08054DEAE7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SEGURIDAD!$B$36:$B$39</c:f>
              <c:strCache>
                <c:ptCount val="4"/>
                <c:pt idx="0">
                  <c:v>MUY ALTO</c:v>
                </c:pt>
                <c:pt idx="1">
                  <c:v>ALTO</c:v>
                </c:pt>
                <c:pt idx="2">
                  <c:v>MEDIO</c:v>
                </c:pt>
                <c:pt idx="3">
                  <c:v>BAJO</c:v>
                </c:pt>
              </c:strCache>
            </c:strRef>
          </c:cat>
          <c:val>
            <c:numRef>
              <c:f>SEGURIDAD!$E$36:$E$39</c:f>
              <c:numCache>
                <c:formatCode>0</c:formatCode>
                <c:ptCount val="4"/>
                <c:pt idx="0">
                  <c:v>2.5641025641025639</c:v>
                </c:pt>
                <c:pt idx="1">
                  <c:v>15.384615384615385</c:v>
                </c:pt>
                <c:pt idx="2">
                  <c:v>56.410256410256409</c:v>
                </c:pt>
                <c:pt idx="3">
                  <c:v>25.641025641025639</c:v>
                </c:pt>
              </c:numCache>
            </c:numRef>
          </c:val>
          <c:extLst>
            <c:ext xmlns:c16="http://schemas.microsoft.com/office/drawing/2014/chart" uri="{C3380CC4-5D6E-409C-BE32-E72D297353CC}">
              <c16:uniqueId val="{00000000-D728-4E96-AC1C-C8DC5646E1A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491167337202185E-3"/>
                  <c:y val="9.1561249068466202E-2"/>
                </c:manualLayout>
              </c:layout>
              <c:tx>
                <c:rich>
                  <a:bodyPr/>
                  <a:lstStyle/>
                  <a:p>
                    <a:fld id="{069869C2-158F-4050-BD07-1DFBA4F6A5F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1F-46F1-9F3B-70BFC3150557}"/>
                </c:ext>
              </c:extLst>
            </c:dLbl>
            <c:dLbl>
              <c:idx val="1"/>
              <c:layout>
                <c:manualLayout>
                  <c:x val="-6.7800163669797727E-17"/>
                  <c:y val="9.7665332339697528E-2"/>
                </c:manualLayout>
              </c:layout>
              <c:tx>
                <c:rich>
                  <a:bodyPr/>
                  <a:lstStyle/>
                  <a:p>
                    <a:fld id="{E406DD54-7B98-4265-B4BB-7838A5CE8CA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1F-46F1-9F3B-70BFC3150557}"/>
                </c:ext>
              </c:extLst>
            </c:dLbl>
            <c:dLbl>
              <c:idx val="2"/>
              <c:layout>
                <c:manualLayout>
                  <c:x val="-6.7800163669797727E-17"/>
                  <c:y val="0.10071737397531301"/>
                </c:manualLayout>
              </c:layout>
              <c:tx>
                <c:rich>
                  <a:bodyPr/>
                  <a:lstStyle/>
                  <a:p>
                    <a:fld id="{212BC509-1F98-414F-9E4A-F4A8D512169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1F-46F1-9F3B-70BFC3150557}"/>
                </c:ext>
              </c:extLst>
            </c:dLbl>
            <c:dLbl>
              <c:idx val="3"/>
              <c:tx>
                <c:rich>
                  <a:bodyPr/>
                  <a:lstStyle/>
                  <a:p>
                    <a:fld id="{844A8008-78BC-4380-A016-9CB8E319E69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1F-46F1-9F3B-70BFC31505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SEGURIDAD!$B$52:$B$55</c:f>
              <c:strCache>
                <c:ptCount val="4"/>
                <c:pt idx="0">
                  <c:v>EXCELENTE</c:v>
                </c:pt>
                <c:pt idx="1">
                  <c:v>BUENO</c:v>
                </c:pt>
                <c:pt idx="2">
                  <c:v>REGULAR</c:v>
                </c:pt>
                <c:pt idx="3">
                  <c:v>MALO</c:v>
                </c:pt>
              </c:strCache>
            </c:strRef>
          </c:cat>
          <c:val>
            <c:numRef>
              <c:f>SEGURIDAD!$E$52:$E$55</c:f>
              <c:numCache>
                <c:formatCode>0</c:formatCode>
                <c:ptCount val="4"/>
                <c:pt idx="0">
                  <c:v>10</c:v>
                </c:pt>
                <c:pt idx="1">
                  <c:v>36</c:v>
                </c:pt>
                <c:pt idx="2">
                  <c:v>49</c:v>
                </c:pt>
                <c:pt idx="3">
                  <c:v>5</c:v>
                </c:pt>
              </c:numCache>
            </c:numRef>
          </c:val>
          <c:extLst>
            <c:ext xmlns:c16="http://schemas.microsoft.com/office/drawing/2014/chart" uri="{C3380CC4-5D6E-409C-BE32-E72D297353CC}">
              <c16:uniqueId val="{00000000-87DA-4B39-9B71-9D89B97A437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47862372179021E-17"/>
                  <c:y val="0.10691672999217314"/>
                </c:manualLayout>
              </c:layout>
              <c:tx>
                <c:rich>
                  <a:bodyPr/>
                  <a:lstStyle/>
                  <a:p>
                    <a:fld id="{DCFA2D48-2F5F-460B-8FE1-BF8D1B5A6B8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98-4073-9036-E6215850DC7E}"/>
                </c:ext>
              </c:extLst>
            </c:dLbl>
            <c:dLbl>
              <c:idx val="1"/>
              <c:layout>
                <c:manualLayout>
                  <c:x val="-1.8161514206951742E-3"/>
                  <c:y val="0.10691672999217319"/>
                </c:manualLayout>
              </c:layout>
              <c:tx>
                <c:rich>
                  <a:bodyPr/>
                  <a:lstStyle/>
                  <a:p>
                    <a:fld id="{A65D0FA6-23C7-44E8-8453-6444E98DC59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98-4073-9036-E6215850DC7E}"/>
                </c:ext>
              </c:extLst>
            </c:dLbl>
            <c:dLbl>
              <c:idx val="2"/>
              <c:layout>
                <c:manualLayout>
                  <c:x val="0"/>
                  <c:y val="0.10377212028652098"/>
                </c:manualLayout>
              </c:layout>
              <c:tx>
                <c:rich>
                  <a:bodyPr/>
                  <a:lstStyle/>
                  <a:p>
                    <a:fld id="{27C659AE-0B2C-49AE-8786-3F40D31D9F2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98-4073-9036-E6215850DC7E}"/>
                </c:ext>
              </c:extLst>
            </c:dLbl>
            <c:dLbl>
              <c:idx val="3"/>
              <c:tx>
                <c:rich>
                  <a:bodyPr/>
                  <a:lstStyle/>
                  <a:p>
                    <a:fld id="{55B228AA-F32B-4810-9A7F-F083B45BB91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98-4073-9036-E6215850DC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SEGURIDAD!$B$70:$B$73</c:f>
              <c:strCache>
                <c:ptCount val="4"/>
                <c:pt idx="0">
                  <c:v>EXCELENTE</c:v>
                </c:pt>
                <c:pt idx="1">
                  <c:v>BUENO</c:v>
                </c:pt>
                <c:pt idx="2">
                  <c:v>REGULAR</c:v>
                </c:pt>
                <c:pt idx="3">
                  <c:v>MALO</c:v>
                </c:pt>
              </c:strCache>
            </c:strRef>
          </c:cat>
          <c:val>
            <c:numRef>
              <c:f>SEGURIDAD!$E$70:$E$73</c:f>
              <c:numCache>
                <c:formatCode>0</c:formatCode>
                <c:ptCount val="4"/>
                <c:pt idx="0">
                  <c:v>18</c:v>
                </c:pt>
                <c:pt idx="1">
                  <c:v>54</c:v>
                </c:pt>
                <c:pt idx="2">
                  <c:v>23</c:v>
                </c:pt>
                <c:pt idx="3">
                  <c:v>5</c:v>
                </c:pt>
              </c:numCache>
            </c:numRef>
          </c:val>
          <c:extLst>
            <c:ext xmlns:c16="http://schemas.microsoft.com/office/drawing/2014/chart" uri="{C3380CC4-5D6E-409C-BE32-E72D297353CC}">
              <c16:uniqueId val="{00000000-413A-407D-BE0A-7C29AAA26D1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41598221240382E-17"/>
                  <c:y val="8.5874716646078181E-2"/>
                </c:manualLayout>
              </c:layout>
              <c:tx>
                <c:rich>
                  <a:bodyPr/>
                  <a:lstStyle/>
                  <a:p>
                    <a:r>
                      <a:rPr lang="en-US"/>
                      <a:t>13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D8-4CF1-9BE5-E83E66C3D005}"/>
                </c:ext>
              </c:extLst>
            </c:dLbl>
            <c:dLbl>
              <c:idx val="1"/>
              <c:layout>
                <c:manualLayout>
                  <c:x val="-1.8677451154420902E-3"/>
                  <c:y val="0.10364189940043919"/>
                </c:manualLayout>
              </c:layout>
              <c:tx>
                <c:rich>
                  <a:bodyPr/>
                  <a:lstStyle/>
                  <a:p>
                    <a:r>
                      <a:rPr lang="en-US"/>
                      <a:t>62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D8-4CF1-9BE5-E83E66C3D005}"/>
                </c:ext>
              </c:extLst>
            </c:dLbl>
            <c:dLbl>
              <c:idx val="2"/>
              <c:layout>
                <c:manualLayout>
                  <c:x val="3.7354902308841119E-3"/>
                  <c:y val="8.5874716646078181E-2"/>
                </c:manualLayout>
              </c:layout>
              <c:tx>
                <c:rich>
                  <a:bodyPr/>
                  <a:lstStyle/>
                  <a:p>
                    <a:r>
                      <a:rPr lang="en-US" dirty="0"/>
                      <a:t>25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D8-4CF1-9BE5-E83E66C3D005}"/>
                </c:ext>
              </c:extLst>
            </c:dLbl>
            <c:dLbl>
              <c:idx val="3"/>
              <c:tx>
                <c:rich>
                  <a:bodyPr/>
                  <a:lstStyle/>
                  <a:p>
                    <a:fld id="{C2F7FD57-73BF-4859-8AB8-50F376FF038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D8-4CF1-9BE5-E83E66C3D0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(SEGURIDAD!$B$87:$B$89,SEGURIDAD!$B$90)</c:f>
              <c:strCache>
                <c:ptCount val="4"/>
                <c:pt idx="0">
                  <c:v>EXCELENTE</c:v>
                </c:pt>
                <c:pt idx="1">
                  <c:v>BUENAS</c:v>
                </c:pt>
                <c:pt idx="2">
                  <c:v>REGULAR</c:v>
                </c:pt>
                <c:pt idx="3">
                  <c:v>MALAS</c:v>
                </c:pt>
              </c:strCache>
            </c:strRef>
          </c:cat>
          <c:val>
            <c:numRef>
              <c:f>(SEGURIDAD!$E$87:$E$89,SEGURIDAD!$E$90)</c:f>
              <c:numCache>
                <c:formatCode>0</c:formatCode>
                <c:ptCount val="4"/>
                <c:pt idx="0">
                  <c:v>13</c:v>
                </c:pt>
                <c:pt idx="1">
                  <c:v>62</c:v>
                </c:pt>
                <c:pt idx="2">
                  <c:v>25</c:v>
                </c:pt>
                <c:pt idx="3">
                  <c:v>0</c:v>
                </c:pt>
              </c:numCache>
            </c:numRef>
          </c:val>
          <c:extLst>
            <c:ext xmlns:c16="http://schemas.microsoft.com/office/drawing/2014/chart" uri="{C3380CC4-5D6E-409C-BE32-E72D297353CC}">
              <c16:uniqueId val="{00000004-F9D8-4CF1-9BE5-E83E66C3D00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250912144596912E-3"/>
                  <c:y val="9.4523586239747659E-2"/>
                </c:manualLayout>
              </c:layout>
              <c:tx>
                <c:rich>
                  <a:bodyPr/>
                  <a:lstStyle/>
                  <a:p>
                    <a:fld id="{DC3D7078-8771-494C-8303-6527630C905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FC-401F-B1C0-8F01E24B1792}"/>
                </c:ext>
              </c:extLst>
            </c:dLbl>
            <c:dLbl>
              <c:idx val="1"/>
              <c:layout>
                <c:manualLayout>
                  <c:x val="0"/>
                  <c:y val="0.10082515865573065"/>
                </c:manualLayout>
              </c:layout>
              <c:tx>
                <c:rich>
                  <a:bodyPr/>
                  <a:lstStyle/>
                  <a:p>
                    <a:fld id="{B10CBF83-8B71-492A-AF9C-D7C9BAEABF2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FC-401F-B1C0-8F01E24B1792}"/>
                </c:ext>
              </c:extLst>
            </c:dLbl>
            <c:dLbl>
              <c:idx val="2"/>
              <c:layout>
                <c:manualLayout>
                  <c:x val="-7.0585862449616314E-17"/>
                  <c:y val="0.10712673107171387"/>
                </c:manualLayout>
              </c:layout>
              <c:tx>
                <c:rich>
                  <a:bodyPr/>
                  <a:lstStyle/>
                  <a:p>
                    <a:fld id="{D054D059-100B-416D-B7B5-59549BBD1C2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FC-401F-B1C0-8F01E24B1792}"/>
                </c:ext>
              </c:extLst>
            </c:dLbl>
            <c:dLbl>
              <c:idx val="3"/>
              <c:tx>
                <c:rich>
                  <a:bodyPr/>
                  <a:lstStyle/>
                  <a:p>
                    <a:fld id="{A7E344DE-9C9B-4F65-8180-8AE482AF394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FC-401F-B1C0-8F01E24B17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SEGURIDAD!$B$103:$B$106</c:f>
              <c:strCache>
                <c:ptCount val="4"/>
                <c:pt idx="0">
                  <c:v>EXCELENTE</c:v>
                </c:pt>
                <c:pt idx="1">
                  <c:v>BUENAS</c:v>
                </c:pt>
                <c:pt idx="2">
                  <c:v>REGULAR</c:v>
                </c:pt>
                <c:pt idx="3">
                  <c:v>MALAS</c:v>
                </c:pt>
              </c:strCache>
            </c:strRef>
          </c:cat>
          <c:val>
            <c:numRef>
              <c:f>SEGURIDAD!$E$103:$E$106</c:f>
              <c:numCache>
                <c:formatCode>0</c:formatCode>
                <c:ptCount val="4"/>
                <c:pt idx="0">
                  <c:v>10</c:v>
                </c:pt>
                <c:pt idx="1">
                  <c:v>49</c:v>
                </c:pt>
                <c:pt idx="2">
                  <c:v>33</c:v>
                </c:pt>
                <c:pt idx="3">
                  <c:v>8</c:v>
                </c:pt>
              </c:numCache>
            </c:numRef>
          </c:val>
          <c:extLst>
            <c:ext xmlns:c16="http://schemas.microsoft.com/office/drawing/2014/chart" uri="{C3380CC4-5D6E-409C-BE32-E72D297353CC}">
              <c16:uniqueId val="{00000000-C545-450F-9F7D-8E33668011D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58999C0-E5E2-41A7-B388-5FB2A76812A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81-487A-9335-7BBED044E5B9}"/>
                </c:ext>
              </c:extLst>
            </c:dLbl>
            <c:dLbl>
              <c:idx val="1"/>
              <c:layout>
                <c:manualLayout>
                  <c:x val="-1.9362498134263221E-3"/>
                  <c:y val="9.9282482114169637E-2"/>
                </c:manualLayout>
              </c:layout>
              <c:tx>
                <c:rich>
                  <a:bodyPr/>
                  <a:lstStyle/>
                  <a:p>
                    <a:fld id="{DE42D546-54D9-456B-8356-EE02B431071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81-487A-9335-7BBED044E5B9}"/>
                </c:ext>
              </c:extLst>
            </c:dLbl>
            <c:dLbl>
              <c:idx val="2"/>
              <c:layout>
                <c:manualLayout>
                  <c:x val="-1.9362498134263221E-3"/>
                  <c:y val="9.5973066043697319E-2"/>
                </c:manualLayout>
              </c:layout>
              <c:tx>
                <c:rich>
                  <a:bodyPr/>
                  <a:lstStyle/>
                  <a:p>
                    <a:fld id="{B5D36098-30C8-4154-8A96-AED49462134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81-487A-9335-7BBED044E5B9}"/>
                </c:ext>
              </c:extLst>
            </c:dLbl>
            <c:dLbl>
              <c:idx val="3"/>
              <c:tx>
                <c:rich>
                  <a:bodyPr/>
                  <a:lstStyle/>
                  <a:p>
                    <a:fld id="{7966B3F6-C89B-40D9-91D0-812473A7F54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81-487A-9335-7BBED044E5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SEGURIDAD!$B$119:$B$122</c:f>
              <c:strCache>
                <c:ptCount val="4"/>
                <c:pt idx="0">
                  <c:v>EXCELENTE</c:v>
                </c:pt>
                <c:pt idx="1">
                  <c:v>BUENA</c:v>
                </c:pt>
                <c:pt idx="2">
                  <c:v>REGULAR</c:v>
                </c:pt>
                <c:pt idx="3">
                  <c:v>MALA</c:v>
                </c:pt>
              </c:strCache>
            </c:strRef>
          </c:cat>
          <c:val>
            <c:numRef>
              <c:f>SEGURIDAD!$E$119:$E$122</c:f>
              <c:numCache>
                <c:formatCode>0</c:formatCode>
                <c:ptCount val="4"/>
                <c:pt idx="0">
                  <c:v>8</c:v>
                </c:pt>
                <c:pt idx="1">
                  <c:v>46</c:v>
                </c:pt>
                <c:pt idx="2">
                  <c:v>36</c:v>
                </c:pt>
                <c:pt idx="3">
                  <c:v>10</c:v>
                </c:pt>
              </c:numCache>
            </c:numRef>
          </c:val>
          <c:extLst>
            <c:ext xmlns:c16="http://schemas.microsoft.com/office/drawing/2014/chart" uri="{C3380CC4-5D6E-409C-BE32-E72D297353CC}">
              <c16:uniqueId val="{00000000-DFAC-4A86-A39C-BCEFCD7750A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0751628157198352E-2"/>
                </c:manualLayout>
              </c:layout>
              <c:tx>
                <c:rich>
                  <a:bodyPr/>
                  <a:lstStyle/>
                  <a:p>
                    <a:fld id="{E774390C-7CA5-4B0B-9E15-2E432434464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3A-4D96-A7D1-BA8FA095A4B2}"/>
                </c:ext>
              </c:extLst>
            </c:dLbl>
            <c:dLbl>
              <c:idx val="1"/>
              <c:layout>
                <c:manualLayout>
                  <c:x val="-1.1583865590674532E-2"/>
                  <c:y val="0.11992179435058355"/>
                </c:manualLayout>
              </c:layout>
              <c:tx>
                <c:rich>
                  <a:bodyPr/>
                  <a:lstStyle/>
                  <a:p>
                    <a:fld id="{D898AD43-9561-4728-BD53-3AEABE55B10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3A-4D96-A7D1-BA8FA095A4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SEGURIDAD!$B$136:$B$137</c:f>
              <c:strCache>
                <c:ptCount val="2"/>
                <c:pt idx="0">
                  <c:v>SI LOS CONOCE</c:v>
                </c:pt>
                <c:pt idx="1">
                  <c:v>NO LOS CONOCE</c:v>
                </c:pt>
              </c:strCache>
            </c:strRef>
          </c:cat>
          <c:val>
            <c:numRef>
              <c:f>SEGURIDAD!$E$136:$E$137</c:f>
              <c:numCache>
                <c:formatCode>0</c:formatCode>
                <c:ptCount val="2"/>
                <c:pt idx="0">
                  <c:v>79</c:v>
                </c:pt>
                <c:pt idx="1">
                  <c:v>21</c:v>
                </c:pt>
              </c:numCache>
            </c:numRef>
          </c:val>
          <c:extLst>
            <c:ext xmlns:c16="http://schemas.microsoft.com/office/drawing/2014/chart" uri="{C3380CC4-5D6E-409C-BE32-E72D297353CC}">
              <c16:uniqueId val="{00000000-9EEF-44AC-9DAF-CEEE09C918B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970045675472573E-3"/>
                  <c:y val="0.11349425090377485"/>
                </c:manualLayout>
              </c:layout>
              <c:tx>
                <c:rich>
                  <a:bodyPr/>
                  <a:lstStyle/>
                  <a:p>
                    <a:fld id="{0EB5DF8C-802F-4B13-A1D5-465137107D3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5-4C45-9AC3-C9838C34F699}"/>
                </c:ext>
              </c:extLst>
            </c:dLbl>
            <c:dLbl>
              <c:idx val="1"/>
              <c:layout>
                <c:manualLayout>
                  <c:x val="-9.2425114188681434E-3"/>
                  <c:y val="0.11349425090377485"/>
                </c:manualLayout>
              </c:layout>
              <c:tx>
                <c:rich>
                  <a:bodyPr/>
                  <a:lstStyle/>
                  <a:p>
                    <a:fld id="{8516D32E-38D2-45C4-A1F2-02248FC5458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5-4C45-9AC3-C9838C34F6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SEGURIDAD!$B$152:$B$153</c:f>
              <c:strCache>
                <c:ptCount val="2"/>
                <c:pt idx="0">
                  <c:v>SI RECIBE</c:v>
                </c:pt>
                <c:pt idx="1">
                  <c:v>NO RECIBE</c:v>
                </c:pt>
              </c:strCache>
            </c:strRef>
          </c:cat>
          <c:val>
            <c:numRef>
              <c:f>SEGURIDAD!$E$152:$E$153</c:f>
              <c:numCache>
                <c:formatCode>0</c:formatCode>
                <c:ptCount val="2"/>
                <c:pt idx="0">
                  <c:v>62</c:v>
                </c:pt>
                <c:pt idx="1">
                  <c:v>38</c:v>
                </c:pt>
              </c:numCache>
            </c:numRef>
          </c:val>
          <c:extLst>
            <c:ext xmlns:c16="http://schemas.microsoft.com/office/drawing/2014/chart" uri="{C3380CC4-5D6E-409C-BE32-E72D297353CC}">
              <c16:uniqueId val="{00000000-3D1E-4237-A659-7FCCD7E8F3C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layout>
        <c:manualLayout>
          <c:xMode val="edge"/>
          <c:yMode val="edge"/>
          <c:x val="0.32036220446816477"/>
          <c:y val="3.43421914037286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806398633004557E-3"/>
                  <c:y val="9.4373949407568367E-2"/>
                </c:manualLayout>
              </c:layout>
              <c:tx>
                <c:rich>
                  <a:bodyPr/>
                  <a:lstStyle/>
                  <a:p>
                    <a:r>
                      <a:rPr lang="en-US"/>
                      <a:t>58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E1-4AA1-BCE7-486190226C79}"/>
                </c:ext>
              </c:extLst>
            </c:dLbl>
            <c:dLbl>
              <c:idx val="1"/>
              <c:layout>
                <c:manualLayout>
                  <c:x val="-3.6806398633003885E-3"/>
                  <c:y val="0.10413677176007533"/>
                </c:manualLayout>
              </c:layout>
              <c:tx>
                <c:rich>
                  <a:bodyPr/>
                  <a:lstStyle/>
                  <a:p>
                    <a:r>
                      <a:rPr lang="en-US"/>
                      <a:t>42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E1-4AA1-BCE7-486190226C79}"/>
                </c:ext>
              </c:extLst>
            </c:dLbl>
            <c:dLbl>
              <c:idx val="2"/>
              <c:tx>
                <c:rich>
                  <a:bodyPr/>
                  <a:lstStyle/>
                  <a:p>
                    <a:fld id="{E0FCB008-5CE0-4BF3-BE07-716CCB106A5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E1-4AA1-BCE7-486190226C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(RECURSOS!$B$3:$B$4,RECURSOS!$B$5)</c:f>
              <c:strCache>
                <c:ptCount val="3"/>
                <c:pt idx="0">
                  <c:v>SIEMPRE</c:v>
                </c:pt>
                <c:pt idx="1">
                  <c:v>ALGUNAS VECES</c:v>
                </c:pt>
                <c:pt idx="2">
                  <c:v>NUNCA</c:v>
                </c:pt>
              </c:strCache>
            </c:strRef>
          </c:cat>
          <c:val>
            <c:numRef>
              <c:f>(RECURSOS!$E$3:$E$4,RECURSOS!$E$5)</c:f>
              <c:numCache>
                <c:formatCode>0</c:formatCode>
                <c:ptCount val="3"/>
                <c:pt idx="0">
                  <c:v>42</c:v>
                </c:pt>
                <c:pt idx="1">
                  <c:v>58</c:v>
                </c:pt>
                <c:pt idx="2">
                  <c:v>0</c:v>
                </c:pt>
              </c:numCache>
            </c:numRef>
          </c:val>
          <c:extLst>
            <c:ext xmlns:c16="http://schemas.microsoft.com/office/drawing/2014/chart" uri="{C3380CC4-5D6E-409C-BE32-E72D297353CC}">
              <c16:uniqueId val="{00000002-29E1-4AA1-BCE7-486190226C7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a:t>
            </a:r>
            <a:r>
              <a:rPr lang="es-MX" baseline="0" dirty="0"/>
              <a:t> DOCENTE</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42118467166439E-3"/>
                  <c:y val="0.11927075792497055"/>
                </c:manualLayout>
              </c:layout>
              <c:tx>
                <c:rich>
                  <a:bodyPr/>
                  <a:lstStyle/>
                  <a:p>
                    <a:fld id="{ECE34547-D74A-4225-8328-D7152A41565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3F-4A5B-A07B-0534428AD9D3}"/>
                </c:ext>
              </c:extLst>
            </c:dLbl>
            <c:dLbl>
              <c:idx val="1"/>
              <c:layout>
                <c:manualLayout>
                  <c:x val="-5.7126355401500017E-3"/>
                  <c:y val="0.11595768131594347"/>
                </c:manualLayout>
              </c:layout>
              <c:tx>
                <c:rich>
                  <a:bodyPr/>
                  <a:lstStyle/>
                  <a:p>
                    <a:fld id="{2018D60A-B3EC-4213-AB72-2763B9318F4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3F-4A5B-A07B-0534428AD9D3}"/>
                </c:ext>
              </c:extLst>
            </c:dLbl>
            <c:dLbl>
              <c:idx val="2"/>
              <c:tx>
                <c:rich>
                  <a:bodyPr/>
                  <a:lstStyle/>
                  <a:p>
                    <a:fld id="{4E6E04C9-A6E4-43B0-BC86-9CC6E3A9271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3F-4A5B-A07B-0534428AD9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RECURSOS!$B$22:$B$24</c:f>
              <c:strCache>
                <c:ptCount val="3"/>
                <c:pt idx="0">
                  <c:v>SIEMPRE</c:v>
                </c:pt>
                <c:pt idx="1">
                  <c:v>ALGUNAS VECES</c:v>
                </c:pt>
                <c:pt idx="2">
                  <c:v>NUNCA</c:v>
                </c:pt>
              </c:strCache>
            </c:strRef>
          </c:cat>
          <c:val>
            <c:numRef>
              <c:f>RECURSOS!$E$22:$E$24</c:f>
              <c:numCache>
                <c:formatCode>0</c:formatCode>
                <c:ptCount val="3"/>
                <c:pt idx="0">
                  <c:v>50</c:v>
                </c:pt>
                <c:pt idx="1">
                  <c:v>37.5</c:v>
                </c:pt>
                <c:pt idx="2">
                  <c:v>12</c:v>
                </c:pt>
              </c:numCache>
            </c:numRef>
          </c:val>
          <c:extLst>
            <c:ext xmlns:c16="http://schemas.microsoft.com/office/drawing/2014/chart" uri="{C3380CC4-5D6E-409C-BE32-E72D297353CC}">
              <c16:uniqueId val="{00000000-2A2C-4D70-85E3-43286D1BD09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150104913582203E-3"/>
                  <c:y val="9.0827474047420156E-2"/>
                </c:manualLayout>
              </c:layout>
              <c:tx>
                <c:rich>
                  <a:bodyPr/>
                  <a:lstStyle/>
                  <a:p>
                    <a:fld id="{51F9D080-1E82-4834-A36C-00A102030F2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0B-45EC-8697-50D4CBC9F17D}"/>
                </c:ext>
              </c:extLst>
            </c:dLbl>
            <c:dLbl>
              <c:idx val="1"/>
              <c:layout>
                <c:manualLayout>
                  <c:x val="-1.8075052456791017E-3"/>
                  <c:y val="9.9910221452161996E-2"/>
                </c:manualLayout>
              </c:layout>
              <c:tx>
                <c:rich>
                  <a:bodyPr/>
                  <a:lstStyle/>
                  <a:p>
                    <a:fld id="{0B31733C-819D-461F-BE64-6DB6FDFBDCA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0B-45EC-8697-50D4CBC9F17D}"/>
                </c:ext>
              </c:extLst>
            </c:dLbl>
            <c:dLbl>
              <c:idx val="2"/>
              <c:tx>
                <c:rich>
                  <a:bodyPr/>
                  <a:lstStyle/>
                  <a:p>
                    <a:fld id="{1CBB7468-BACB-48BE-AB5E-580EAB3AD29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0B-45EC-8697-50D4CBC9F17D}"/>
                </c:ext>
              </c:extLst>
            </c:dLbl>
            <c:dLbl>
              <c:idx val="3"/>
              <c:layout>
                <c:manualLayout>
                  <c:x val="-9.0375262283955097E-3"/>
                  <c:y val="9.9910221452162051E-2"/>
                </c:manualLayout>
              </c:layout>
              <c:tx>
                <c:rich>
                  <a:bodyPr/>
                  <a:lstStyle/>
                  <a:p>
                    <a:fld id="{D915EFCC-080A-403F-9A00-C9DDEA75794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0B-45EC-8697-50D4CBC9F1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(RECURSOS!$B$39:$B$41,RECURSOS!$B$42)</c:f>
              <c:strCache>
                <c:ptCount val="4"/>
                <c:pt idx="0">
                  <c:v>EXCELENTE</c:v>
                </c:pt>
                <c:pt idx="1">
                  <c:v>BUENAS</c:v>
                </c:pt>
                <c:pt idx="2">
                  <c:v>REGULAR</c:v>
                </c:pt>
                <c:pt idx="3">
                  <c:v>MALAS</c:v>
                </c:pt>
              </c:strCache>
            </c:strRef>
          </c:cat>
          <c:val>
            <c:numRef>
              <c:f>(RECURSOS!$E$39:$E$41,RECURSOS!$E$42)</c:f>
              <c:numCache>
                <c:formatCode>0</c:formatCode>
                <c:ptCount val="4"/>
                <c:pt idx="0">
                  <c:v>13</c:v>
                </c:pt>
                <c:pt idx="1">
                  <c:v>62</c:v>
                </c:pt>
                <c:pt idx="2">
                  <c:v>0</c:v>
                </c:pt>
                <c:pt idx="3">
                  <c:v>25</c:v>
                </c:pt>
              </c:numCache>
            </c:numRef>
          </c:val>
          <c:extLst>
            <c:ext xmlns:c16="http://schemas.microsoft.com/office/drawing/2014/chart" uri="{C3380CC4-5D6E-409C-BE32-E72D297353CC}">
              <c16:uniqueId val="{00000000-620B-45EC-8697-50D4CBC9F17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64664863011088"/>
                </c:manualLayout>
              </c:layout>
              <c:tx>
                <c:rich>
                  <a:bodyPr/>
                  <a:lstStyle/>
                  <a:p>
                    <a:fld id="{B5B59A1A-2C6D-4787-BAB6-59E724B472A1}"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48-4D6B-8C5F-DC076B5E2C2E}"/>
                </c:ext>
              </c:extLst>
            </c:dLbl>
            <c:dLbl>
              <c:idx val="1"/>
              <c:layout>
                <c:manualLayout>
                  <c:x val="-5.5727891092781524E-3"/>
                  <c:y val="0.1290502864255865"/>
                </c:manualLayout>
              </c:layout>
              <c:tx>
                <c:rich>
                  <a:bodyPr/>
                  <a:lstStyle/>
                  <a:p>
                    <a:fld id="{17B73C99-B17A-4DAC-83C0-60C807794283}"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48-4D6B-8C5F-DC076B5E2C2E}"/>
                </c:ext>
              </c:extLst>
            </c:dLbl>
            <c:dLbl>
              <c:idx val="2"/>
              <c:tx>
                <c:rich>
                  <a:bodyPr/>
                  <a:lstStyle/>
                  <a:p>
                    <a:fld id="{1E6E0550-C337-47CC-902C-DE216AB7AC0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48-4D6B-8C5F-DC076B5E2C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(RECURSOS!$B$57:$B$58,RECURSOS!$B$59)</c:f>
              <c:strCache>
                <c:ptCount val="3"/>
                <c:pt idx="0">
                  <c:v>SIEMPRE</c:v>
                </c:pt>
                <c:pt idx="1">
                  <c:v>ALGUNAS VECES</c:v>
                </c:pt>
                <c:pt idx="2">
                  <c:v>NUNCA</c:v>
                </c:pt>
              </c:strCache>
            </c:strRef>
          </c:cat>
          <c:val>
            <c:numRef>
              <c:f>(RECURSOS!$E$57:$E$58,RECURSOS!$E$59)</c:f>
              <c:numCache>
                <c:formatCode>0</c:formatCode>
                <c:ptCount val="3"/>
                <c:pt idx="0">
                  <c:v>60</c:v>
                </c:pt>
                <c:pt idx="1">
                  <c:v>40</c:v>
                </c:pt>
                <c:pt idx="2">
                  <c:v>0</c:v>
                </c:pt>
              </c:numCache>
            </c:numRef>
          </c:val>
          <c:extLst>
            <c:ext xmlns:c16="http://schemas.microsoft.com/office/drawing/2014/chart" uri="{C3380CC4-5D6E-409C-BE32-E72D297353CC}">
              <c16:uniqueId val="{00000003-7548-4D6B-8C5F-DC076B5E2C2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24591632995615E-17"/>
                  <c:y val="0.10503360093124267"/>
                </c:manualLayout>
              </c:layout>
              <c:tx>
                <c:rich>
                  <a:bodyPr/>
                  <a:lstStyle/>
                  <a:p>
                    <a:fld id="{312C9F4F-83A9-4C46-AC9A-E439998470B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81-4821-A734-A996842FCD2B}"/>
                </c:ext>
              </c:extLst>
            </c:dLbl>
            <c:dLbl>
              <c:idx val="1"/>
              <c:layout>
                <c:manualLayout>
                  <c:x val="0"/>
                  <c:y val="0.13129200116405337"/>
                </c:manualLayout>
              </c:layout>
              <c:tx>
                <c:rich>
                  <a:bodyPr/>
                  <a:lstStyle/>
                  <a:p>
                    <a:fld id="{CB51D21A-55BA-4CE7-B84A-9A9610F3869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81-4821-A734-A996842FCD2B}"/>
                </c:ext>
              </c:extLst>
            </c:dLbl>
            <c:dLbl>
              <c:idx val="2"/>
              <c:tx>
                <c:rich>
                  <a:bodyPr/>
                  <a:lstStyle/>
                  <a:p>
                    <a:fld id="{D06D2CF5-EB4F-49E9-BB74-61B776C6B62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81-4821-A734-A996842FCD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(RECURSOS!$B$73:$B$74,RECURSOS!$B$75)</c:f>
              <c:strCache>
                <c:ptCount val="3"/>
                <c:pt idx="0">
                  <c:v>SIEMPRE</c:v>
                </c:pt>
                <c:pt idx="1">
                  <c:v>ALGUNAS VECES</c:v>
                </c:pt>
                <c:pt idx="2">
                  <c:v>NUNCA</c:v>
                </c:pt>
              </c:strCache>
            </c:strRef>
          </c:cat>
          <c:val>
            <c:numRef>
              <c:f>(RECURSOS!$E$73:$E$74,RECURSOS!$E$75)</c:f>
              <c:numCache>
                <c:formatCode>0</c:formatCode>
                <c:ptCount val="3"/>
                <c:pt idx="0">
                  <c:v>60</c:v>
                </c:pt>
                <c:pt idx="1">
                  <c:v>40</c:v>
                </c:pt>
                <c:pt idx="2">
                  <c:v>0</c:v>
                </c:pt>
              </c:numCache>
            </c:numRef>
          </c:val>
          <c:extLst>
            <c:ext xmlns:c16="http://schemas.microsoft.com/office/drawing/2014/chart" uri="{C3380CC4-5D6E-409C-BE32-E72D297353CC}">
              <c16:uniqueId val="{00000003-1281-4821-A734-A996842FCD2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23318159283909E-3"/>
                  <c:y val="0.1334898665748166"/>
                </c:manualLayout>
              </c:layout>
              <c:tx>
                <c:rich>
                  <a:bodyPr/>
                  <a:lstStyle/>
                  <a:p>
                    <a:fld id="{C4F49A8F-73BE-4C30-929C-7809A49BC05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71-43B4-B6C3-5F8059CC3816}"/>
                </c:ext>
              </c:extLst>
            </c:dLbl>
            <c:dLbl>
              <c:idx val="1"/>
              <c:layout>
                <c:manualLayout>
                  <c:x val="0"/>
                  <c:y val="7.8724793108225041E-2"/>
                </c:manualLayout>
              </c:layout>
              <c:tx>
                <c:rich>
                  <a:bodyPr/>
                  <a:lstStyle/>
                  <a:p>
                    <a:fld id="{2A6BE3D6-99EE-452B-AB84-781738532E9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71-43B4-B6C3-5F8059CC3816}"/>
                </c:ext>
              </c:extLst>
            </c:dLbl>
            <c:dLbl>
              <c:idx val="2"/>
              <c:layout>
                <c:manualLayout>
                  <c:x val="1.8523318159283909E-3"/>
                  <c:y val="8.557042729154897E-2"/>
                </c:manualLayout>
              </c:layout>
              <c:tx>
                <c:rich>
                  <a:bodyPr/>
                  <a:lstStyle/>
                  <a:p>
                    <a:fld id="{DAF36B1A-DF78-4B5E-83B9-86571B058C9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71-43B4-B6C3-5F8059CC38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RECURSOS!$B$86:$B$88</c:f>
              <c:strCache>
                <c:ptCount val="3"/>
                <c:pt idx="0">
                  <c:v>SIEMPRE</c:v>
                </c:pt>
                <c:pt idx="1">
                  <c:v>ALGUNAS VECES</c:v>
                </c:pt>
                <c:pt idx="2">
                  <c:v>NUNCA</c:v>
                </c:pt>
              </c:strCache>
            </c:strRef>
          </c:cat>
          <c:val>
            <c:numRef>
              <c:f>RECURSOS!$E$86:$E$88</c:f>
              <c:numCache>
                <c:formatCode>0</c:formatCode>
                <c:ptCount val="3"/>
                <c:pt idx="0">
                  <c:v>30</c:v>
                </c:pt>
                <c:pt idx="1">
                  <c:v>10</c:v>
                </c:pt>
                <c:pt idx="2">
                  <c:v>10</c:v>
                </c:pt>
              </c:numCache>
            </c:numRef>
          </c:val>
          <c:extLst>
            <c:ext xmlns:c16="http://schemas.microsoft.com/office/drawing/2014/chart" uri="{C3380CC4-5D6E-409C-BE32-E72D297353CC}">
              <c16:uniqueId val="{00000000-9755-45E7-87AC-8D3D431E8D9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772114511672263E-3"/>
                  <c:y val="8.6722854848601719E-2"/>
                </c:manualLayout>
              </c:layout>
              <c:tx>
                <c:rich>
                  <a:bodyPr/>
                  <a:lstStyle/>
                  <a:p>
                    <a:fld id="{3660681F-BF27-4093-A861-E874CB5B957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7E-49B6-8287-AF311008ECC7}"/>
                </c:ext>
              </c:extLst>
            </c:dLbl>
            <c:dLbl>
              <c:idx val="1"/>
              <c:layout>
                <c:manualLayout>
                  <c:x val="-3.7544229023344527E-3"/>
                  <c:y val="9.3146770022572156E-2"/>
                </c:manualLayout>
              </c:layout>
              <c:tx>
                <c:rich>
                  <a:bodyPr/>
                  <a:lstStyle/>
                  <a:p>
                    <a:fld id="{F29395DA-7F51-423C-8542-014B79F28194}"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7E-49B6-8287-AF311008ECC7}"/>
                </c:ext>
              </c:extLst>
            </c:dLbl>
            <c:dLbl>
              <c:idx val="2"/>
              <c:tx>
                <c:rich>
                  <a:bodyPr/>
                  <a:lstStyle/>
                  <a:p>
                    <a:fld id="{DEC32376-8052-48CE-9031-627B66BC986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57E-49B6-8287-AF311008EC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(RECURSOS!$B$101:$B$102,RECURSOS!$B$103)</c:f>
              <c:strCache>
                <c:ptCount val="3"/>
                <c:pt idx="0">
                  <c:v>SIEMPRE</c:v>
                </c:pt>
                <c:pt idx="1">
                  <c:v>ALGUNAS VECES</c:v>
                </c:pt>
                <c:pt idx="2">
                  <c:v>NUNCA</c:v>
                </c:pt>
              </c:strCache>
            </c:strRef>
          </c:cat>
          <c:val>
            <c:numRef>
              <c:f>(RECURSOS!$E$101:$E$102,RECURSOS!$E$103)</c:f>
              <c:numCache>
                <c:formatCode>0</c:formatCode>
                <c:ptCount val="3"/>
                <c:pt idx="0">
                  <c:v>40</c:v>
                </c:pt>
                <c:pt idx="1">
                  <c:v>60</c:v>
                </c:pt>
                <c:pt idx="2">
                  <c:v>0</c:v>
                </c:pt>
              </c:numCache>
            </c:numRef>
          </c:val>
          <c:extLst>
            <c:ext xmlns:c16="http://schemas.microsoft.com/office/drawing/2014/chart" uri="{C3380CC4-5D6E-409C-BE32-E72D297353CC}">
              <c16:uniqueId val="{00000003-957E-49B6-8287-AF311008ECC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7574268611198519E-2"/>
                </c:manualLayout>
              </c:layout>
              <c:tx>
                <c:rich>
                  <a:bodyPr/>
                  <a:lstStyle/>
                  <a:p>
                    <a:fld id="{1C67B4EE-2361-4421-BBE7-6B953DC6151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BD-4211-8FA0-024FDA56EF9D}"/>
                </c:ext>
              </c:extLst>
            </c:dLbl>
            <c:dLbl>
              <c:idx val="1"/>
              <c:layout>
                <c:manualLayout>
                  <c:x val="7.3943298590172036E-3"/>
                  <c:y val="9.9250837759358321E-2"/>
                </c:manualLayout>
              </c:layout>
              <c:tx>
                <c:rich>
                  <a:bodyPr/>
                  <a:lstStyle/>
                  <a:p>
                    <a:fld id="{EFEBDC09-79BD-44B2-8AAF-51039AF7594E}"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BD-4211-8FA0-024FDA56EF9D}"/>
                </c:ext>
              </c:extLst>
            </c:dLbl>
            <c:dLbl>
              <c:idx val="2"/>
              <c:tx>
                <c:rich>
                  <a:bodyPr/>
                  <a:lstStyle/>
                  <a:p>
                    <a:fld id="{01FEF7CA-03AB-4DA0-8306-96C7545F30D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BD-4211-8FA0-024FDA56EF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(RECURSOS!$B$118:$B$119,RECURSOS!$B$120)</c:f>
              <c:strCache>
                <c:ptCount val="3"/>
                <c:pt idx="0">
                  <c:v>SIEMPRE</c:v>
                </c:pt>
                <c:pt idx="1">
                  <c:v>ALGUNAS VECES</c:v>
                </c:pt>
                <c:pt idx="2">
                  <c:v>NUNCA</c:v>
                </c:pt>
              </c:strCache>
            </c:strRef>
          </c:cat>
          <c:val>
            <c:numRef>
              <c:f>(RECURSOS!$E$118:$E$119,RECURSOS!$E$120)</c:f>
              <c:numCache>
                <c:formatCode>0</c:formatCode>
                <c:ptCount val="3"/>
                <c:pt idx="0">
                  <c:v>60</c:v>
                </c:pt>
                <c:pt idx="1">
                  <c:v>40</c:v>
                </c:pt>
                <c:pt idx="2">
                  <c:v>0</c:v>
                </c:pt>
              </c:numCache>
            </c:numRef>
          </c:val>
          <c:extLst>
            <c:ext xmlns:c16="http://schemas.microsoft.com/office/drawing/2014/chart" uri="{C3380CC4-5D6E-409C-BE32-E72D297353CC}">
              <c16:uniqueId val="{00000003-A1BD-4211-8FA0-024FDA56EF9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2800812555146037E-2"/>
                </c:manualLayout>
              </c:layout>
              <c:tx>
                <c:rich>
                  <a:bodyPr/>
                  <a:lstStyle/>
                  <a:p>
                    <a:r>
                      <a:rPr lang="en-US"/>
                      <a:t>18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CD-44A9-9582-5575FF01A9F8}"/>
                </c:ext>
              </c:extLst>
            </c:dLbl>
            <c:dLbl>
              <c:idx val="1"/>
              <c:layout>
                <c:manualLayout>
                  <c:x val="-5.7224606580829757E-3"/>
                  <c:y val="0.11600101569393269"/>
                </c:manualLayout>
              </c:layout>
              <c:tx>
                <c:rich>
                  <a:bodyPr/>
                  <a:lstStyle/>
                  <a:p>
                    <a:r>
                      <a:rPr lang="en-US"/>
                      <a:t>72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CD-44A9-9582-5575FF01A9F8}"/>
                </c:ext>
              </c:extLst>
            </c:dLbl>
            <c:dLbl>
              <c:idx val="2"/>
              <c:layout>
                <c:manualLayout>
                  <c:x val="6.9940377863800822E-17"/>
                  <c:y val="8.2857868352809061E-2"/>
                </c:manualLayout>
              </c:layout>
              <c:tx>
                <c:rich>
                  <a:bodyPr/>
                  <a:lstStyle/>
                  <a:p>
                    <a:r>
                      <a:rPr lang="en-US"/>
                      <a:t>10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CD-44A9-9582-5575FF01A9F8}"/>
                </c:ext>
              </c:extLst>
            </c:dLbl>
            <c:dLbl>
              <c:idx val="3"/>
              <c:tx>
                <c:rich>
                  <a:bodyPr/>
                  <a:lstStyle/>
                  <a:p>
                    <a:fld id="{48048D60-BCD1-4D5B-81CD-5210B178A41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CD-44A9-9582-5575FF01A9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(CONVIVENCIA!$B$3:$B$5,CONVIVENCIA!$B$6)</c:f>
              <c:strCache>
                <c:ptCount val="4"/>
                <c:pt idx="0">
                  <c:v>EXCELENTE</c:v>
                </c:pt>
                <c:pt idx="1">
                  <c:v>BUENAS</c:v>
                </c:pt>
                <c:pt idx="2">
                  <c:v>MALAS</c:v>
                </c:pt>
                <c:pt idx="3">
                  <c:v>PESIMAS</c:v>
                </c:pt>
              </c:strCache>
            </c:strRef>
          </c:cat>
          <c:val>
            <c:numRef>
              <c:f>(CONVIVENCIA!$E$3:$E$5,CONVIVENCIA!$E$6)</c:f>
              <c:numCache>
                <c:formatCode>0</c:formatCode>
                <c:ptCount val="4"/>
                <c:pt idx="0">
                  <c:v>18</c:v>
                </c:pt>
                <c:pt idx="1">
                  <c:v>71.794871794871796</c:v>
                </c:pt>
                <c:pt idx="2">
                  <c:v>10</c:v>
                </c:pt>
                <c:pt idx="3">
                  <c:v>0</c:v>
                </c:pt>
              </c:numCache>
            </c:numRef>
          </c:val>
          <c:extLst>
            <c:ext xmlns:c16="http://schemas.microsoft.com/office/drawing/2014/chart" uri="{C3380CC4-5D6E-409C-BE32-E72D297353CC}">
              <c16:uniqueId val="{00000004-3DCD-44A9-9582-5575FF01A9F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67049127686504E-3"/>
                  <c:y val="0.10314169552162793"/>
                </c:manualLayout>
              </c:layout>
              <c:tx>
                <c:rich>
                  <a:bodyPr/>
                  <a:lstStyle/>
                  <a:p>
                    <a:fld id="{F709F70E-B05E-4DE5-B614-B07E55FEE9D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3F-45C4-9CDD-DD80C3FCB7AE}"/>
                </c:ext>
              </c:extLst>
            </c:dLbl>
            <c:dLbl>
              <c:idx val="1"/>
              <c:layout>
                <c:manualLayout>
                  <c:x val="-5.9505736915298297E-3"/>
                  <c:y val="0.10646884699006748"/>
                </c:manualLayout>
              </c:layout>
              <c:tx>
                <c:rich>
                  <a:bodyPr/>
                  <a:lstStyle/>
                  <a:p>
                    <a:fld id="{69F3E930-3501-4D14-8E3E-CB08037825A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3F-45C4-9CDD-DD80C3FCB7AE}"/>
                </c:ext>
              </c:extLst>
            </c:dLbl>
            <c:dLbl>
              <c:idx val="2"/>
              <c:layout>
                <c:manualLayout>
                  <c:x val="3.9670491276863592E-3"/>
                  <c:y val="8.983308964786936E-2"/>
                </c:manualLayout>
              </c:layout>
              <c:tx>
                <c:rich>
                  <a:bodyPr/>
                  <a:lstStyle/>
                  <a:p>
                    <a:fld id="{46C8ECCD-137C-49CB-8105-22291BB13CB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3F-45C4-9CDD-DD80C3FCB7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CONVIVENCIA!$B$10:$B$12</c:f>
              <c:strCache>
                <c:ptCount val="3"/>
                <c:pt idx="0">
                  <c:v>SIEMPRE</c:v>
                </c:pt>
                <c:pt idx="1">
                  <c:v>ALGUNAS VECES</c:v>
                </c:pt>
                <c:pt idx="2">
                  <c:v>NUNCA</c:v>
                </c:pt>
              </c:strCache>
            </c:strRef>
          </c:cat>
          <c:val>
            <c:numRef>
              <c:f>CONVIVENCIA!$E$10:$E$12</c:f>
              <c:numCache>
                <c:formatCode>0</c:formatCode>
                <c:ptCount val="3"/>
                <c:pt idx="0">
                  <c:v>21</c:v>
                </c:pt>
                <c:pt idx="1">
                  <c:v>66</c:v>
                </c:pt>
                <c:pt idx="2">
                  <c:v>13</c:v>
                </c:pt>
              </c:numCache>
            </c:numRef>
          </c:val>
          <c:extLst>
            <c:ext xmlns:c16="http://schemas.microsoft.com/office/drawing/2014/chart" uri="{C3380CC4-5D6E-409C-BE32-E72D297353CC}">
              <c16:uniqueId val="{00000003-2C3F-45C4-9CDD-DD80C3FCB7A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5048269-CC5E-4770-9DE2-D736196B092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030-497E-B6F7-63A4FB7D3280}"/>
                </c:ext>
              </c:extLst>
            </c:dLbl>
            <c:dLbl>
              <c:idx val="1"/>
              <c:tx>
                <c:rich>
                  <a:bodyPr/>
                  <a:lstStyle/>
                  <a:p>
                    <a:fld id="{5B5E14BF-0010-46EE-8563-9EEE30FC821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30-497E-B6F7-63A4FB7D3280}"/>
                </c:ext>
              </c:extLst>
            </c:dLbl>
            <c:dLbl>
              <c:idx val="2"/>
              <c:tx>
                <c:rich>
                  <a:bodyPr/>
                  <a:lstStyle/>
                  <a:p>
                    <a:fld id="{21FB4A35-C687-47FD-92F9-DCD2CF4366D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30-497E-B6F7-63A4FB7D32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CONVIVENCIA!$B$17:$B$19</c:f>
              <c:strCache>
                <c:ptCount val="3"/>
                <c:pt idx="0">
                  <c:v>SIEMPRE</c:v>
                </c:pt>
                <c:pt idx="1">
                  <c:v>ALGUNAS VECES</c:v>
                </c:pt>
                <c:pt idx="2">
                  <c:v>NUNCA</c:v>
                </c:pt>
              </c:strCache>
            </c:strRef>
          </c:cat>
          <c:val>
            <c:numRef>
              <c:f>CONVIVENCIA!$E$17:$E$19</c:f>
              <c:numCache>
                <c:formatCode>0</c:formatCode>
                <c:ptCount val="3"/>
                <c:pt idx="0">
                  <c:v>41</c:v>
                </c:pt>
                <c:pt idx="1">
                  <c:v>56.410256410256409</c:v>
                </c:pt>
                <c:pt idx="2">
                  <c:v>3</c:v>
                </c:pt>
              </c:numCache>
            </c:numRef>
          </c:val>
          <c:extLst>
            <c:ext xmlns:c16="http://schemas.microsoft.com/office/drawing/2014/chart" uri="{C3380CC4-5D6E-409C-BE32-E72D297353CC}">
              <c16:uniqueId val="{00000000-00F6-42FC-AC3C-60E23E776CD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084879747735071E-2"/>
                  <c:y val="0.11093311931967373"/>
                </c:manualLayout>
              </c:layout>
              <c:tx>
                <c:rich>
                  <a:bodyPr/>
                  <a:lstStyle/>
                  <a:p>
                    <a:fld id="{DD87ED8B-8A9D-4F4F-8B0E-3AFC9F43223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8-4160-9E8F-DC5C562B2E02}"/>
                </c:ext>
              </c:extLst>
            </c:dLbl>
            <c:dLbl>
              <c:idx val="1"/>
              <c:layout>
                <c:manualLayout>
                  <c:x val="-2.0169759495470142E-3"/>
                  <c:y val="0.11765633867238123"/>
                </c:manualLayout>
              </c:layout>
              <c:tx>
                <c:rich>
                  <a:bodyPr/>
                  <a:lstStyle/>
                  <a:p>
                    <a:fld id="{8D069AC8-E556-419C-BDF3-3109074174F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8-4160-9E8F-DC5C562B2E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CONVIVENCIA!$B$24:$B$25</c:f>
              <c:strCache>
                <c:ptCount val="2"/>
                <c:pt idx="0">
                  <c:v>SI</c:v>
                </c:pt>
                <c:pt idx="1">
                  <c:v>NO</c:v>
                </c:pt>
              </c:strCache>
            </c:strRef>
          </c:cat>
          <c:val>
            <c:numRef>
              <c:f>CONVIVENCIA!$E$24:$E$25</c:f>
              <c:numCache>
                <c:formatCode>0</c:formatCode>
                <c:ptCount val="2"/>
                <c:pt idx="0">
                  <c:v>30.76923076923077</c:v>
                </c:pt>
                <c:pt idx="1">
                  <c:v>69.230769230769226</c:v>
                </c:pt>
              </c:numCache>
            </c:numRef>
          </c:val>
          <c:extLst>
            <c:ext xmlns:c16="http://schemas.microsoft.com/office/drawing/2014/chart" uri="{C3380CC4-5D6E-409C-BE32-E72D297353CC}">
              <c16:uniqueId val="{00000000-B3EF-4946-A57A-FA5317A647E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15070108907172E-3"/>
                  <c:y val="0.1063647415538308"/>
                </c:manualLayout>
              </c:layout>
              <c:tx>
                <c:rich>
                  <a:bodyPr/>
                  <a:lstStyle/>
                  <a:p>
                    <a:fld id="{9E8DF348-5497-4214-BE86-3FEFC80BD2B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88-417E-80D8-C62371AE25CC}"/>
                </c:ext>
              </c:extLst>
            </c:dLbl>
            <c:dLbl>
              <c:idx val="1"/>
              <c:layout>
                <c:manualLayout>
                  <c:x val="1.915070108907172E-3"/>
                  <c:y val="0.1229842324216168"/>
                </c:manualLayout>
              </c:layout>
              <c:tx>
                <c:rich>
                  <a:bodyPr/>
                  <a:lstStyle/>
                  <a:p>
                    <a:fld id="{009215B9-69AA-4DC3-8DB2-55AA97518F6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88-417E-80D8-C62371AE25CC}"/>
                </c:ext>
              </c:extLst>
            </c:dLbl>
            <c:dLbl>
              <c:idx val="2"/>
              <c:layout>
                <c:manualLayout>
                  <c:x val="1.915070108907172E-3"/>
                  <c:y val="0.10304084338027358"/>
                </c:manualLayout>
              </c:layout>
              <c:tx>
                <c:rich>
                  <a:bodyPr/>
                  <a:lstStyle/>
                  <a:p>
                    <a:fld id="{E4496B3B-C29B-4D77-9BE0-A7A5D51EF19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88-417E-80D8-C62371AE25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CONVIVENCIA!$B$30:$B$32</c:f>
              <c:strCache>
                <c:ptCount val="3"/>
                <c:pt idx="0">
                  <c:v>SIEMPRE</c:v>
                </c:pt>
                <c:pt idx="1">
                  <c:v>ALGUNAS VECES</c:v>
                </c:pt>
                <c:pt idx="2">
                  <c:v>NUNCA</c:v>
                </c:pt>
              </c:strCache>
            </c:strRef>
          </c:cat>
          <c:val>
            <c:numRef>
              <c:f>CONVIVENCIA!$E$30:$E$32</c:f>
              <c:numCache>
                <c:formatCode>0</c:formatCode>
                <c:ptCount val="3"/>
                <c:pt idx="0">
                  <c:v>23</c:v>
                </c:pt>
                <c:pt idx="1">
                  <c:v>64.102564102564102</c:v>
                </c:pt>
                <c:pt idx="2">
                  <c:v>13</c:v>
                </c:pt>
              </c:numCache>
            </c:numRef>
          </c:val>
          <c:extLst>
            <c:ext xmlns:c16="http://schemas.microsoft.com/office/drawing/2014/chart" uri="{C3380CC4-5D6E-409C-BE32-E72D297353CC}">
              <c16:uniqueId val="{00000000-C745-4D39-AD35-50F12F4DD7B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329773556191126"/>
                </c:manualLayout>
              </c:layout>
              <c:tx>
                <c:rich>
                  <a:bodyPr/>
                  <a:lstStyle/>
                  <a:p>
                    <a:fld id="{39A9DF63-3AA5-490E-8D99-2BE196C7DF5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61-4A57-85D7-8EF7704BF280}"/>
                </c:ext>
              </c:extLst>
            </c:dLbl>
            <c:dLbl>
              <c:idx val="1"/>
              <c:layout>
                <c:manualLayout>
                  <c:x val="-7.2855244184353836E-17"/>
                  <c:y val="0.10996825063629929"/>
                </c:manualLayout>
              </c:layout>
              <c:tx>
                <c:rich>
                  <a:bodyPr/>
                  <a:lstStyle/>
                  <a:p>
                    <a:fld id="{08E146AD-7A0D-40F2-953D-A04619AFF39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1-4A57-85D7-8EF7704BF280}"/>
                </c:ext>
              </c:extLst>
            </c:dLbl>
            <c:dLbl>
              <c:idx val="2"/>
              <c:layout>
                <c:manualLayout>
                  <c:x val="-1.9869841585733721E-3"/>
                  <c:y val="0.10996825063629923"/>
                </c:manualLayout>
              </c:layout>
              <c:tx>
                <c:rich>
                  <a:bodyPr/>
                  <a:lstStyle/>
                  <a:p>
                    <a:fld id="{090DD8EF-3DD9-46B4-AD42-7AD644D77B0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61-4A57-85D7-8EF7704BF2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CONVIVENCIA!$I$37:$I$39</c:f>
              <c:strCache>
                <c:ptCount val="3"/>
                <c:pt idx="0">
                  <c:v>COMPAÑEROS</c:v>
                </c:pt>
                <c:pt idx="1">
                  <c:v>PERSONALES</c:v>
                </c:pt>
                <c:pt idx="2">
                  <c:v>INSTITUCIONAL</c:v>
                </c:pt>
              </c:strCache>
            </c:strRef>
          </c:cat>
          <c:val>
            <c:numRef>
              <c:f>CONVIVENCIA!$L$37:$L$39</c:f>
              <c:numCache>
                <c:formatCode>0</c:formatCode>
                <c:ptCount val="3"/>
                <c:pt idx="0">
                  <c:v>92</c:v>
                </c:pt>
                <c:pt idx="1">
                  <c:v>46</c:v>
                </c:pt>
                <c:pt idx="2">
                  <c:v>38</c:v>
                </c:pt>
              </c:numCache>
            </c:numRef>
          </c:val>
          <c:extLst>
            <c:ext xmlns:c16="http://schemas.microsoft.com/office/drawing/2014/chart" uri="{C3380CC4-5D6E-409C-BE32-E72D297353CC}">
              <c16:uniqueId val="{00000000-6F8E-4EC1-B08D-185196EB9EE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7335040242125421E-3"/>
                  <c:y val="0.10646334283878935"/>
                </c:manualLayout>
              </c:layout>
              <c:tx>
                <c:rich>
                  <a:bodyPr/>
                  <a:lstStyle/>
                  <a:p>
                    <a:fld id="{E4CBECF0-023C-4997-82B7-FB83A0DAF16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8F-477C-AC55-523F3317D38C}"/>
                </c:ext>
              </c:extLst>
            </c:dLbl>
            <c:dLbl>
              <c:idx val="1"/>
              <c:layout>
                <c:manualLayout>
                  <c:x val="0"/>
                  <c:y val="0.10950515263418333"/>
                </c:manualLayout>
              </c:layout>
              <c:tx>
                <c:rich>
                  <a:bodyPr/>
                  <a:lstStyle/>
                  <a:p>
                    <a:fld id="{773E495E-B8AC-4CAC-9796-8E3DC7DFD64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8F-477C-AC55-523F3317D38C}"/>
                </c:ext>
              </c:extLst>
            </c:dLbl>
            <c:dLbl>
              <c:idx val="2"/>
              <c:tx>
                <c:rich>
                  <a:bodyPr/>
                  <a:lstStyle/>
                  <a:p>
                    <a:fld id="{9647308C-3221-4B26-B547-248BC583518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8F-477C-AC55-523F3317D3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CONVIVENCIA!$B$61:$B$63</c:f>
              <c:strCache>
                <c:ptCount val="3"/>
                <c:pt idx="0">
                  <c:v>SIEMPRE</c:v>
                </c:pt>
                <c:pt idx="1">
                  <c:v>ALGUNAS VECES</c:v>
                </c:pt>
                <c:pt idx="2">
                  <c:v>NUNCA</c:v>
                </c:pt>
              </c:strCache>
            </c:strRef>
          </c:cat>
          <c:val>
            <c:numRef>
              <c:f>CONVIVENCIA!$E$61:$E$63</c:f>
              <c:numCache>
                <c:formatCode>0</c:formatCode>
                <c:ptCount val="3"/>
                <c:pt idx="0">
                  <c:v>31</c:v>
                </c:pt>
                <c:pt idx="1">
                  <c:v>64.102564102564102</c:v>
                </c:pt>
                <c:pt idx="2">
                  <c:v>5</c:v>
                </c:pt>
              </c:numCache>
            </c:numRef>
          </c:val>
          <c:extLst>
            <c:ext xmlns:c16="http://schemas.microsoft.com/office/drawing/2014/chart" uri="{C3380CC4-5D6E-409C-BE32-E72D297353CC}">
              <c16:uniqueId val="{00000000-DEE8-4619-8ADB-CA8BE06F0D0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818459787330762E-3"/>
                  <c:y val="0.1039779497155062"/>
                </c:manualLayout>
              </c:layout>
              <c:tx>
                <c:rich>
                  <a:bodyPr/>
                  <a:lstStyle/>
                  <a:p>
                    <a:fld id="{7E17EF98-B2DE-47D0-AA55-8C4651557AB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3D-480B-9C46-B273586CC76F}"/>
                </c:ext>
              </c:extLst>
            </c:dLbl>
            <c:dLbl>
              <c:idx val="1"/>
              <c:layout>
                <c:manualLayout>
                  <c:x val="-1.9818459787330762E-3"/>
                  <c:y val="0.10397794971550609"/>
                </c:manualLayout>
              </c:layout>
              <c:tx>
                <c:rich>
                  <a:bodyPr/>
                  <a:lstStyle/>
                  <a:p>
                    <a:fld id="{EBFF1A07-CCD1-45BC-AFC6-2152565A48D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3D-480B-9C46-B273586CC76F}"/>
                </c:ext>
              </c:extLst>
            </c:dLbl>
            <c:dLbl>
              <c:idx val="2"/>
              <c:tx>
                <c:rich>
                  <a:bodyPr/>
                  <a:lstStyle/>
                  <a:p>
                    <a:fld id="{D44EDC78-2024-44BD-B3CD-CB40454025F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3D-480B-9C46-B273586CC7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MANDOS!$B$3:$B$5</c:f>
              <c:strCache>
                <c:ptCount val="3"/>
                <c:pt idx="0">
                  <c:v>SIEMPRE</c:v>
                </c:pt>
                <c:pt idx="1">
                  <c:v>ALGUNAS VECES</c:v>
                </c:pt>
                <c:pt idx="2">
                  <c:v>NUNCA</c:v>
                </c:pt>
              </c:strCache>
            </c:strRef>
          </c:cat>
          <c:val>
            <c:numRef>
              <c:f>MANDOS!$E$3:$E$5</c:f>
              <c:numCache>
                <c:formatCode>0</c:formatCode>
                <c:ptCount val="3"/>
                <c:pt idx="0">
                  <c:v>59</c:v>
                </c:pt>
                <c:pt idx="1">
                  <c:v>38.461538461538467</c:v>
                </c:pt>
                <c:pt idx="2">
                  <c:v>3</c:v>
                </c:pt>
              </c:numCache>
            </c:numRef>
          </c:val>
          <c:extLst>
            <c:ext xmlns:c16="http://schemas.microsoft.com/office/drawing/2014/chart" uri="{C3380CC4-5D6E-409C-BE32-E72D297353CC}">
              <c16:uniqueId val="{00000000-524D-4F8C-A39A-57452A6AB7F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0492156445532962E-2"/>
                </c:manualLayout>
              </c:layout>
              <c:tx>
                <c:rich>
                  <a:bodyPr/>
                  <a:lstStyle/>
                  <a:p>
                    <a:fld id="{F44FD2C9-D0A4-49A1-BFAD-A0775822494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76-49BE-8A33-5986BE8FD513}"/>
                </c:ext>
              </c:extLst>
            </c:dLbl>
            <c:dLbl>
              <c:idx val="1"/>
              <c:layout>
                <c:manualLayout>
                  <c:x val="-3.9402649626520281E-3"/>
                  <c:y val="0.10609425238441796"/>
                </c:manualLayout>
              </c:layout>
              <c:tx>
                <c:rich>
                  <a:bodyPr/>
                  <a:lstStyle/>
                  <a:p>
                    <a:fld id="{3E1BBF49-6D02-49EB-A780-DD2AC2759B8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76-49BE-8A33-5986BE8FD513}"/>
                </c:ext>
              </c:extLst>
            </c:dLbl>
            <c:dLbl>
              <c:idx val="2"/>
              <c:tx>
                <c:rich>
                  <a:bodyPr/>
                  <a:lstStyle/>
                  <a:p>
                    <a:fld id="{343E9759-05A3-4E2F-929C-C49EF7D4972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76-49BE-8A33-5986BE8FD5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MANDOS!$B$10:$B$12</c:f>
              <c:strCache>
                <c:ptCount val="3"/>
                <c:pt idx="0">
                  <c:v>SIEMPRE</c:v>
                </c:pt>
                <c:pt idx="1">
                  <c:v>ALGUNAS VECES</c:v>
                </c:pt>
                <c:pt idx="2">
                  <c:v>NUNCA</c:v>
                </c:pt>
              </c:strCache>
            </c:strRef>
          </c:cat>
          <c:val>
            <c:numRef>
              <c:f>MANDOS!$E$10:$E$12</c:f>
              <c:numCache>
                <c:formatCode>0</c:formatCode>
                <c:ptCount val="3"/>
                <c:pt idx="0">
                  <c:v>51</c:v>
                </c:pt>
                <c:pt idx="1">
                  <c:v>46.153846153846153</c:v>
                </c:pt>
                <c:pt idx="2">
                  <c:v>3</c:v>
                </c:pt>
              </c:numCache>
            </c:numRef>
          </c:val>
          <c:extLst>
            <c:ext xmlns:c16="http://schemas.microsoft.com/office/drawing/2014/chart" uri="{C3380CC4-5D6E-409C-BE32-E72D297353CC}">
              <c16:uniqueId val="{00000000-E7F7-42BF-A1B5-F2A1AFCD1A2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023179589473998E-3"/>
                  <c:y val="9.8413476602002212E-2"/>
                </c:manualLayout>
              </c:layout>
              <c:tx>
                <c:rich>
                  <a:bodyPr/>
                  <a:lstStyle/>
                  <a:p>
                    <a:fld id="{5BA71420-967C-4708-B012-DF9DC3325AF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5D-41BB-9138-166AFB048314}"/>
                </c:ext>
              </c:extLst>
            </c:dLbl>
            <c:dLbl>
              <c:idx val="1"/>
              <c:layout>
                <c:manualLayout>
                  <c:x val="0"/>
                  <c:y val="0.10497437504213575"/>
                </c:manualLayout>
              </c:layout>
              <c:tx>
                <c:rich>
                  <a:bodyPr/>
                  <a:lstStyle/>
                  <a:p>
                    <a:fld id="{34F0CBC3-02BD-4571-897B-7AE58D498D2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5D-41BB-9138-166AFB048314}"/>
                </c:ext>
              </c:extLst>
            </c:dLbl>
            <c:dLbl>
              <c:idx val="2"/>
              <c:layout>
                <c:manualLayout>
                  <c:x val="-1.0011589794737329E-2"/>
                  <c:y val="9.1852578161868731E-2"/>
                </c:manualLayout>
              </c:layout>
              <c:tx>
                <c:rich>
                  <a:bodyPr/>
                  <a:lstStyle/>
                  <a:p>
                    <a:fld id="{B5F271A0-CA74-4414-AAC1-A9DDCE39809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5D-41BB-9138-166AFB0483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MANDOS!$B$17:$B$19</c:f>
              <c:strCache>
                <c:ptCount val="3"/>
                <c:pt idx="0">
                  <c:v>SIEMPRE</c:v>
                </c:pt>
                <c:pt idx="1">
                  <c:v>ALGUNAS VECES</c:v>
                </c:pt>
                <c:pt idx="2">
                  <c:v>NUNCA</c:v>
                </c:pt>
              </c:strCache>
            </c:strRef>
          </c:cat>
          <c:val>
            <c:numRef>
              <c:f>MANDOS!$E$17:$E$19</c:f>
              <c:numCache>
                <c:formatCode>0</c:formatCode>
                <c:ptCount val="3"/>
                <c:pt idx="0">
                  <c:v>36</c:v>
                </c:pt>
                <c:pt idx="1">
                  <c:v>53.846153846153847</c:v>
                </c:pt>
                <c:pt idx="2">
                  <c:v>10</c:v>
                </c:pt>
              </c:numCache>
            </c:numRef>
          </c:val>
          <c:extLst>
            <c:ext xmlns:c16="http://schemas.microsoft.com/office/drawing/2014/chart" uri="{C3380CC4-5D6E-409C-BE32-E72D297353CC}">
              <c16:uniqueId val="{00000000-D642-49E0-8A31-BADD3B07ED9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311924713065101"/>
                </c:manualLayout>
              </c:layout>
              <c:tx>
                <c:rich>
                  <a:bodyPr/>
                  <a:lstStyle/>
                  <a:p>
                    <a:fld id="{D04F9889-5009-458E-B65D-E9862566584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C2-4B8C-8C8D-4276BF994A10}"/>
                </c:ext>
              </c:extLst>
            </c:dLbl>
            <c:dLbl>
              <c:idx val="1"/>
              <c:tx>
                <c:rich>
                  <a:bodyPr/>
                  <a:lstStyle/>
                  <a:p>
                    <a:fld id="{6E2447EE-C9BF-48B4-9BA1-C6F9F992CE4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C2-4B8C-8C8D-4276BF994A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MANDOS!$B$24:$B$25</c:f>
              <c:strCache>
                <c:ptCount val="2"/>
                <c:pt idx="0">
                  <c:v>SI</c:v>
                </c:pt>
                <c:pt idx="1">
                  <c:v>NO</c:v>
                </c:pt>
              </c:strCache>
            </c:strRef>
          </c:cat>
          <c:val>
            <c:numRef>
              <c:f>MANDOS!$E$24:$E$25</c:f>
              <c:numCache>
                <c:formatCode>0</c:formatCode>
                <c:ptCount val="2"/>
                <c:pt idx="0">
                  <c:v>92.307692307692307</c:v>
                </c:pt>
                <c:pt idx="1">
                  <c:v>7.6923076923076925</c:v>
                </c:pt>
              </c:numCache>
            </c:numRef>
          </c:val>
          <c:extLst>
            <c:ext xmlns:c16="http://schemas.microsoft.com/office/drawing/2014/chart" uri="{C3380CC4-5D6E-409C-BE32-E72D297353CC}">
              <c16:uniqueId val="{00000000-AF36-409D-87C9-11B9C271D53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499636262690502E-3"/>
                  <c:y val="9.1482354437366131E-2"/>
                </c:manualLayout>
              </c:layout>
              <c:tx>
                <c:rich>
                  <a:bodyPr/>
                  <a:lstStyle/>
                  <a:p>
                    <a:fld id="{ACB974A0-D2CF-46A6-B0E4-E1FA1D7C66A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1C-43CE-B725-C3F11A129565}"/>
                </c:ext>
              </c:extLst>
            </c:dLbl>
            <c:dLbl>
              <c:idx val="1"/>
              <c:layout>
                <c:manualLayout>
                  <c:x val="1.9499636262690502E-3"/>
                  <c:y val="0.12302799389852687"/>
                </c:manualLayout>
              </c:layout>
              <c:tx>
                <c:rich>
                  <a:bodyPr/>
                  <a:lstStyle/>
                  <a:p>
                    <a:fld id="{44D81FB0-0A5F-4BCE-B7C0-883C4D38D0F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1C-43CE-B725-C3F11A129565}"/>
                </c:ext>
              </c:extLst>
            </c:dLbl>
            <c:dLbl>
              <c:idx val="2"/>
              <c:tx>
                <c:rich>
                  <a:bodyPr/>
                  <a:lstStyle/>
                  <a:p>
                    <a:fld id="{248024A0-68EA-4026-8ABF-845470B82A1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1C-43CE-B725-C3F11A1295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MANDOS!$B$30:$B$32</c:f>
              <c:strCache>
                <c:ptCount val="3"/>
                <c:pt idx="0">
                  <c:v>SIEMPRE</c:v>
                </c:pt>
                <c:pt idx="1">
                  <c:v>ALGUNAS VECES</c:v>
                </c:pt>
                <c:pt idx="2">
                  <c:v>NUNCA</c:v>
                </c:pt>
              </c:strCache>
            </c:strRef>
          </c:cat>
          <c:val>
            <c:numRef>
              <c:f>MANDOS!$E$30:$E$32</c:f>
              <c:numCache>
                <c:formatCode>0</c:formatCode>
                <c:ptCount val="3"/>
                <c:pt idx="0">
                  <c:v>48</c:v>
                </c:pt>
                <c:pt idx="1">
                  <c:v>43.589743589743591</c:v>
                </c:pt>
                <c:pt idx="2">
                  <c:v>8</c:v>
                </c:pt>
              </c:numCache>
            </c:numRef>
          </c:val>
          <c:extLst>
            <c:ext xmlns:c16="http://schemas.microsoft.com/office/drawing/2014/chart" uri="{C3380CC4-5D6E-409C-BE32-E72D297353CC}">
              <c16:uniqueId val="{00000000-8D37-4DFA-AA86-DFA4A716EEB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814982597404062E-3"/>
                  <c:y val="0.10362607103434578"/>
                </c:manualLayout>
              </c:layout>
              <c:tx>
                <c:rich>
                  <a:bodyPr/>
                  <a:lstStyle/>
                  <a:p>
                    <a:fld id="{ACA09554-D043-42C3-A540-C9748DA75E6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E7-4A89-AC11-CFFFA7DED396}"/>
                </c:ext>
              </c:extLst>
            </c:dLbl>
            <c:dLbl>
              <c:idx val="1"/>
              <c:layout>
                <c:manualLayout>
                  <c:x val="-3.9814982597404062E-3"/>
                  <c:y val="9.7149441594699154E-2"/>
                </c:manualLayout>
              </c:layout>
              <c:tx>
                <c:rich>
                  <a:bodyPr/>
                  <a:lstStyle/>
                  <a:p>
                    <a:fld id="{89A94CFE-86B7-445A-B602-FB5A2725FC6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E7-4A89-AC11-CFFFA7DED396}"/>
                </c:ext>
              </c:extLst>
            </c:dLbl>
            <c:dLbl>
              <c:idx val="2"/>
              <c:tx>
                <c:rich>
                  <a:bodyPr/>
                  <a:lstStyle/>
                  <a:p>
                    <a:fld id="{530C79E3-C4CC-4561-B20E-8A5C71BCA5A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E7-4A89-AC11-CFFFA7DED3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MANDOS!$B$37:$B$39</c:f>
              <c:strCache>
                <c:ptCount val="3"/>
                <c:pt idx="0">
                  <c:v>SIEMPRE</c:v>
                </c:pt>
                <c:pt idx="1">
                  <c:v>ALGUNAS VECES</c:v>
                </c:pt>
                <c:pt idx="2">
                  <c:v>NUNCA</c:v>
                </c:pt>
              </c:strCache>
            </c:strRef>
          </c:cat>
          <c:val>
            <c:numRef>
              <c:f>MANDOS!$E$37:$E$39</c:f>
              <c:numCache>
                <c:formatCode>0</c:formatCode>
                <c:ptCount val="3"/>
                <c:pt idx="0">
                  <c:v>54</c:v>
                </c:pt>
                <c:pt idx="1">
                  <c:v>38.461538461538467</c:v>
                </c:pt>
                <c:pt idx="2">
                  <c:v>8</c:v>
                </c:pt>
              </c:numCache>
            </c:numRef>
          </c:val>
          <c:extLst>
            <c:ext xmlns:c16="http://schemas.microsoft.com/office/drawing/2014/chart" uri="{C3380CC4-5D6E-409C-BE32-E72D297353CC}">
              <c16:uniqueId val="{00000000-4A0F-4C54-BBA9-E5CB5F9B49D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042844341589773E-3"/>
                  <c:y val="0.10373030615414496"/>
                </c:manualLayout>
              </c:layout>
              <c:tx>
                <c:rich>
                  <a:bodyPr/>
                  <a:lstStyle/>
                  <a:p>
                    <a:fld id="{AA5888FC-0794-4367-AA34-59C72E44973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DC-4D9B-BEA0-5EC57643C9FD}"/>
                </c:ext>
              </c:extLst>
            </c:dLbl>
            <c:dLbl>
              <c:idx val="1"/>
              <c:layout>
                <c:manualLayout>
                  <c:x val="-8.0171377366357634E-3"/>
                  <c:y val="0.11001699137560846"/>
                </c:manualLayout>
              </c:layout>
              <c:tx>
                <c:rich>
                  <a:bodyPr/>
                  <a:lstStyle/>
                  <a:p>
                    <a:fld id="{DD13461D-C352-4F46-A11F-60A95BD0E64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DC-4D9B-BEA0-5EC57643C9FD}"/>
                </c:ext>
              </c:extLst>
            </c:dLbl>
            <c:dLbl>
              <c:idx val="2"/>
              <c:tx>
                <c:rich>
                  <a:bodyPr/>
                  <a:lstStyle/>
                  <a:p>
                    <a:fld id="{52A5AEC5-3EB3-48FB-B287-0D9C8EF633D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DC-4D9B-BEA0-5EC57643C9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MANDOS!$B$44:$B$46</c:f>
              <c:strCache>
                <c:ptCount val="3"/>
                <c:pt idx="0">
                  <c:v>SIEMPRE</c:v>
                </c:pt>
                <c:pt idx="1">
                  <c:v>ALGUNAS VECES</c:v>
                </c:pt>
                <c:pt idx="2">
                  <c:v>NUNCA</c:v>
                </c:pt>
              </c:strCache>
            </c:strRef>
          </c:cat>
          <c:val>
            <c:numRef>
              <c:f>MANDOS!$E$44:$E$46</c:f>
              <c:numCache>
                <c:formatCode>0</c:formatCode>
                <c:ptCount val="3"/>
                <c:pt idx="0">
                  <c:v>43</c:v>
                </c:pt>
                <c:pt idx="1">
                  <c:v>53</c:v>
                </c:pt>
                <c:pt idx="2">
                  <c:v>4</c:v>
                </c:pt>
              </c:numCache>
            </c:numRef>
          </c:val>
          <c:extLst>
            <c:ext xmlns:c16="http://schemas.microsoft.com/office/drawing/2014/chart" uri="{C3380CC4-5D6E-409C-BE32-E72D297353CC}">
              <c16:uniqueId val="{00000000-DB10-4FD3-B742-9E2B99FA43B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258452527232135E-3"/>
                  <c:y val="0.11041028661218766"/>
                </c:manualLayout>
              </c:layout>
              <c:tx>
                <c:rich>
                  <a:bodyPr/>
                  <a:lstStyle/>
                  <a:p>
                    <a:r>
                      <a:rPr lang="en-US"/>
                      <a:t>87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52-4CC2-8CF9-52522EA40957}"/>
                </c:ext>
              </c:extLst>
            </c:dLbl>
            <c:dLbl>
              <c:idx val="1"/>
              <c:layout>
                <c:manualLayout>
                  <c:x val="0"/>
                  <c:y val="0.10094654775971432"/>
                </c:manualLayout>
              </c:layout>
              <c:tx>
                <c:rich>
                  <a:bodyPr/>
                  <a:lstStyle/>
                  <a:p>
                    <a:r>
                      <a:rPr lang="en-US"/>
                      <a:t>13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52-4CC2-8CF9-52522EA40957}"/>
                </c:ext>
              </c:extLst>
            </c:dLbl>
            <c:dLbl>
              <c:idx val="2"/>
              <c:tx>
                <c:rich>
                  <a:bodyPr/>
                  <a:lstStyle/>
                  <a:p>
                    <a:fld id="{32597B31-22DB-4D28-A241-63334D703CB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52-4CC2-8CF9-52522EA409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(PUESTO!$B$3:$B$4,PUESTO!$B$5)</c:f>
              <c:strCache>
                <c:ptCount val="3"/>
                <c:pt idx="0">
                  <c:v>SIEMPRE</c:v>
                </c:pt>
                <c:pt idx="1">
                  <c:v>ALGUNAS VECES</c:v>
                </c:pt>
                <c:pt idx="2">
                  <c:v>NUNCA</c:v>
                </c:pt>
              </c:strCache>
            </c:strRef>
          </c:cat>
          <c:val>
            <c:numRef>
              <c:f>(PUESTO!$E$3:$E$4,PUESTO!$E$5)</c:f>
              <c:numCache>
                <c:formatCode>0</c:formatCode>
                <c:ptCount val="3"/>
                <c:pt idx="0">
                  <c:v>87</c:v>
                </c:pt>
                <c:pt idx="1">
                  <c:v>13</c:v>
                </c:pt>
                <c:pt idx="2">
                  <c:v>0</c:v>
                </c:pt>
              </c:numCache>
            </c:numRef>
          </c:val>
          <c:extLst>
            <c:ext xmlns:c16="http://schemas.microsoft.com/office/drawing/2014/chart" uri="{C3380CC4-5D6E-409C-BE32-E72D297353CC}">
              <c16:uniqueId val="{00000003-B052-4CC2-8CF9-52522EA4095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03393098871157E-3"/>
                  <c:y val="0.10357494108283218"/>
                </c:manualLayout>
              </c:layout>
              <c:tx>
                <c:rich>
                  <a:bodyPr/>
                  <a:lstStyle/>
                  <a:p>
                    <a:fld id="{F3AC38EE-02DF-4436-A6D9-42292CFC4B2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6-4A43-9083-35A9F9F79578}"/>
                </c:ext>
              </c:extLst>
            </c:dLbl>
            <c:dLbl>
              <c:idx val="1"/>
              <c:layout>
                <c:manualLayout>
                  <c:x val="-6.003393098871157E-3"/>
                  <c:y val="0.1165218087181862"/>
                </c:manualLayout>
              </c:layout>
              <c:tx>
                <c:rich>
                  <a:bodyPr/>
                  <a:lstStyle/>
                  <a:p>
                    <a:fld id="{00AE3FBF-AF2A-4318-B90A-789975CA512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96-4A43-9083-35A9F9F795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PUESTO!$B$9:$B$10</c:f>
              <c:strCache>
                <c:ptCount val="2"/>
                <c:pt idx="0">
                  <c:v>SI</c:v>
                </c:pt>
                <c:pt idx="1">
                  <c:v>NO</c:v>
                </c:pt>
              </c:strCache>
            </c:strRef>
          </c:cat>
          <c:val>
            <c:numRef>
              <c:f>PUESTO!$E$9:$E$10</c:f>
              <c:numCache>
                <c:formatCode>0</c:formatCode>
                <c:ptCount val="2"/>
                <c:pt idx="0">
                  <c:v>49</c:v>
                </c:pt>
                <c:pt idx="1">
                  <c:v>51</c:v>
                </c:pt>
              </c:numCache>
            </c:numRef>
          </c:val>
          <c:extLst>
            <c:ext xmlns:c16="http://schemas.microsoft.com/office/drawing/2014/chart" uri="{C3380CC4-5D6E-409C-BE32-E72D297353CC}">
              <c16:uniqueId val="{00000000-9419-43D2-8492-399FFBBCC13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540170913630035E-3"/>
                  <c:y val="0.11590188333850021"/>
                </c:manualLayout>
              </c:layout>
              <c:tx>
                <c:rich>
                  <a:bodyPr/>
                  <a:lstStyle/>
                  <a:p>
                    <a:fld id="{E9988606-CF1B-4209-86C1-D1C591218EC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40-4AA3-91BD-042653957F51}"/>
                </c:ext>
              </c:extLst>
            </c:dLbl>
            <c:dLbl>
              <c:idx val="1"/>
              <c:layout>
                <c:manualLayout>
                  <c:x val="0"/>
                  <c:y val="0.12612852010366213"/>
                </c:manualLayout>
              </c:layout>
              <c:tx>
                <c:rich>
                  <a:bodyPr/>
                  <a:lstStyle/>
                  <a:p>
                    <a:fld id="{44C1AF9B-65EC-4F55-AB7C-FCDF9695A68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40-4AA3-91BD-042653957F5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PUESTO!$B$15:$B$16</c:f>
              <c:strCache>
                <c:ptCount val="2"/>
                <c:pt idx="0">
                  <c:v>ALGUNAS VECES</c:v>
                </c:pt>
                <c:pt idx="1">
                  <c:v>SIEMPRE</c:v>
                </c:pt>
              </c:strCache>
            </c:strRef>
          </c:cat>
          <c:val>
            <c:numRef>
              <c:f>PUESTO!$E$15:$E$16</c:f>
              <c:numCache>
                <c:formatCode>0</c:formatCode>
                <c:ptCount val="2"/>
                <c:pt idx="0">
                  <c:v>38.461538461538467</c:v>
                </c:pt>
                <c:pt idx="1">
                  <c:v>61.53846153846154</c:v>
                </c:pt>
              </c:numCache>
            </c:numRef>
          </c:val>
          <c:extLst>
            <c:ext xmlns:c16="http://schemas.microsoft.com/office/drawing/2014/chart" uri="{C3380CC4-5D6E-409C-BE32-E72D297353CC}">
              <c16:uniqueId val="{00000000-F3C4-48E1-A4A7-463AB1D40A2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2560493718483E-17"/>
                  <c:y val="0.10392322978259741"/>
                </c:manualLayout>
              </c:layout>
              <c:tx>
                <c:rich>
                  <a:bodyPr/>
                  <a:lstStyle/>
                  <a:p>
                    <a:fld id="{92C4AA66-2E1C-4C36-871F-7153E1E903BA}"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D8-42B3-8ADA-73BB180078A3}"/>
                </c:ext>
              </c:extLst>
            </c:dLbl>
            <c:dLbl>
              <c:idx val="1"/>
              <c:tx>
                <c:rich>
                  <a:bodyPr/>
                  <a:lstStyle/>
                  <a:p>
                    <a:fld id="{B36D7F96-E90D-40BC-9914-53ADDC099D1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D8-42B3-8ADA-73BB180078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PUESTO!$B$22:$B$23</c:f>
              <c:strCache>
                <c:ptCount val="2"/>
                <c:pt idx="0">
                  <c:v>SI</c:v>
                </c:pt>
                <c:pt idx="1">
                  <c:v>NO</c:v>
                </c:pt>
              </c:strCache>
            </c:strRef>
          </c:cat>
          <c:val>
            <c:numRef>
              <c:f>PUESTO!$E$22:$E$23</c:f>
              <c:numCache>
                <c:formatCode>0</c:formatCode>
                <c:ptCount val="2"/>
                <c:pt idx="0">
                  <c:v>100</c:v>
                </c:pt>
                <c:pt idx="1">
                  <c:v>0</c:v>
                </c:pt>
              </c:numCache>
            </c:numRef>
          </c:val>
          <c:extLst>
            <c:ext xmlns:c16="http://schemas.microsoft.com/office/drawing/2014/chart" uri="{C3380CC4-5D6E-409C-BE32-E72D297353CC}">
              <c16:uniqueId val="{00000000-27D8-42B3-8ADA-73BB180078A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615659477515875E-3"/>
                  <c:y val="9.9777458505679803E-2"/>
                </c:manualLayout>
              </c:layout>
              <c:tx>
                <c:rich>
                  <a:bodyPr/>
                  <a:lstStyle/>
                  <a:p>
                    <a:fld id="{7E932E66-D3C4-465B-AF00-9B43A694728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65-4F3C-828E-6FCBAE9CCA71}"/>
                </c:ext>
              </c:extLst>
            </c:dLbl>
            <c:dLbl>
              <c:idx val="1"/>
              <c:layout>
                <c:manualLayout>
                  <c:x val="3.9615659477516239E-3"/>
                  <c:y val="0.10299608619941135"/>
                </c:manualLayout>
              </c:layout>
              <c:tx>
                <c:rich>
                  <a:bodyPr/>
                  <a:lstStyle/>
                  <a:p>
                    <a:fld id="{965BE414-6AD4-4DE8-909A-9AEE35763FB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65-4F3C-828E-6FCBAE9CCA71}"/>
                </c:ext>
              </c:extLst>
            </c:dLbl>
            <c:dLbl>
              <c:idx val="2"/>
              <c:tx>
                <c:rich>
                  <a:bodyPr/>
                  <a:lstStyle/>
                  <a:p>
                    <a:fld id="{3A8FDB08-5023-47C5-947D-AE602DCA939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65-4F3C-828E-6FCBAE9CCA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PUESTO!$B$25:$B$27</c:f>
              <c:strCache>
                <c:ptCount val="3"/>
                <c:pt idx="0">
                  <c:v>SIEMPRE</c:v>
                </c:pt>
                <c:pt idx="1">
                  <c:v>ALGUNAS VECES</c:v>
                </c:pt>
                <c:pt idx="2">
                  <c:v>NUNCA</c:v>
                </c:pt>
              </c:strCache>
            </c:strRef>
          </c:cat>
          <c:val>
            <c:numRef>
              <c:f>PUESTO!$E$25:$E$27</c:f>
              <c:numCache>
                <c:formatCode>0</c:formatCode>
                <c:ptCount val="3"/>
                <c:pt idx="0">
                  <c:v>69</c:v>
                </c:pt>
                <c:pt idx="1">
                  <c:v>23.076923076923077</c:v>
                </c:pt>
                <c:pt idx="2">
                  <c:v>8</c:v>
                </c:pt>
              </c:numCache>
            </c:numRef>
          </c:val>
          <c:extLst>
            <c:ext xmlns:c16="http://schemas.microsoft.com/office/drawing/2014/chart" uri="{C3380CC4-5D6E-409C-BE32-E72D297353CC}">
              <c16:uniqueId val="{00000000-CD32-4301-88F0-1F572F6F742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754465987009339E-3"/>
                  <c:y val="0.10440392235895569"/>
                </c:manualLayout>
              </c:layout>
              <c:tx>
                <c:rich>
                  <a:bodyPr/>
                  <a:lstStyle/>
                  <a:p>
                    <a:fld id="{78F0B5B5-1304-48A9-9B3E-4AFF0C8A447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FC-4C56-8A13-37DAC0C0B563}"/>
                </c:ext>
              </c:extLst>
            </c:dLbl>
            <c:dLbl>
              <c:idx val="1"/>
              <c:tx>
                <c:rich>
                  <a:bodyPr/>
                  <a:lstStyle/>
                  <a:p>
                    <a:fld id="{37C76D7C-6178-46CF-900D-A727B35157F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FC-4C56-8A13-37DAC0C0B563}"/>
                </c:ext>
              </c:extLst>
            </c:dLbl>
            <c:dLbl>
              <c:idx val="2"/>
              <c:tx>
                <c:rich>
                  <a:bodyPr/>
                  <a:lstStyle/>
                  <a:p>
                    <a:fld id="{5DC8A902-A49B-4EA3-B68A-60F35CCE898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44-475B-93D4-DFF4A689F2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PUESTO!$B$32:$B$34</c:f>
              <c:strCache>
                <c:ptCount val="3"/>
                <c:pt idx="0">
                  <c:v>SIEMPRE</c:v>
                </c:pt>
                <c:pt idx="1">
                  <c:v>ALGUNAS VECES</c:v>
                </c:pt>
                <c:pt idx="2">
                  <c:v>NUNCA</c:v>
                </c:pt>
              </c:strCache>
            </c:strRef>
          </c:cat>
          <c:val>
            <c:numRef>
              <c:f>PUESTO!$E$32:$E$34</c:f>
              <c:numCache>
                <c:formatCode>0</c:formatCode>
                <c:ptCount val="3"/>
                <c:pt idx="0">
                  <c:v>92</c:v>
                </c:pt>
                <c:pt idx="1">
                  <c:v>5.1282051282051277</c:v>
                </c:pt>
                <c:pt idx="2">
                  <c:v>3</c:v>
                </c:pt>
              </c:numCache>
            </c:numRef>
          </c:val>
          <c:extLst>
            <c:ext xmlns:c16="http://schemas.microsoft.com/office/drawing/2014/chart" uri="{C3380CC4-5D6E-409C-BE32-E72D297353CC}">
              <c16:uniqueId val="{00000000-C344-475B-93D4-DFF4A689F2E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996797363319922E-3"/>
                  <c:y val="0.10487974700857877"/>
                </c:manualLayout>
              </c:layout>
              <c:tx>
                <c:rich>
                  <a:bodyPr/>
                  <a:lstStyle/>
                  <a:p>
                    <a:fld id="{F3CE6F08-8DC1-44ED-8434-88DA5D9B4E2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AA-4F8F-88ED-CEEE5A6EA688}"/>
                </c:ext>
              </c:extLst>
            </c:dLbl>
            <c:dLbl>
              <c:idx val="1"/>
              <c:layout>
                <c:manualLayout>
                  <c:x val="-5.9990392089961228E-3"/>
                  <c:y val="9.8324762820542602E-2"/>
                </c:manualLayout>
              </c:layout>
              <c:tx>
                <c:rich>
                  <a:bodyPr/>
                  <a:lstStyle/>
                  <a:p>
                    <a:fld id="{5F4FE42F-66F9-4D2C-ABE7-07C6E18FAF8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AA-4F8F-88ED-CEEE5A6EA6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PUESTO!$B$39:$B$40</c:f>
              <c:strCache>
                <c:ptCount val="2"/>
                <c:pt idx="0">
                  <c:v>SI</c:v>
                </c:pt>
                <c:pt idx="1">
                  <c:v>NO</c:v>
                </c:pt>
              </c:strCache>
            </c:strRef>
          </c:cat>
          <c:val>
            <c:numRef>
              <c:f>PUESTO!$E$39:$E$40</c:f>
              <c:numCache>
                <c:formatCode>0</c:formatCode>
                <c:ptCount val="2"/>
                <c:pt idx="0">
                  <c:v>64</c:v>
                </c:pt>
                <c:pt idx="1">
                  <c:v>36</c:v>
                </c:pt>
              </c:numCache>
            </c:numRef>
          </c:val>
          <c:extLst>
            <c:ext xmlns:c16="http://schemas.microsoft.com/office/drawing/2014/chart" uri="{C3380CC4-5D6E-409C-BE32-E72D297353CC}">
              <c16:uniqueId val="{00000000-6200-4EDA-8F8C-5FA79BD8B79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163118037274459E-3"/>
                  <c:y val="9.3721749718650202E-2"/>
                </c:manualLayout>
              </c:layout>
              <c:tx>
                <c:rich>
                  <a:bodyPr/>
                  <a:lstStyle/>
                  <a:p>
                    <a:fld id="{BA5984C1-0C0E-4E04-AA6C-4ABF798AEBF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B6-4FC7-928C-0F4034FE23A0}"/>
                </c:ext>
              </c:extLst>
            </c:dLbl>
            <c:dLbl>
              <c:idx val="1"/>
              <c:layout>
                <c:manualLayout>
                  <c:x val="-2.0163118037275201E-3"/>
                  <c:y val="8.1225516422830227E-2"/>
                </c:manualLayout>
              </c:layout>
              <c:tx>
                <c:rich>
                  <a:bodyPr/>
                  <a:lstStyle/>
                  <a:p>
                    <a:fld id="{126B385D-3FB6-4CC8-A604-CC64F6B78D1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B6-4FC7-928C-0F4034FE23A0}"/>
                </c:ext>
              </c:extLst>
            </c:dLbl>
            <c:dLbl>
              <c:idx val="2"/>
              <c:tx>
                <c:rich>
                  <a:bodyPr/>
                  <a:lstStyle/>
                  <a:p>
                    <a:fld id="{4006BCD3-528C-44FF-9D1F-A8AD7BB3D85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B6-4FC7-928C-0F4034FE23A0}"/>
                </c:ext>
              </c:extLst>
            </c:dLbl>
            <c:dLbl>
              <c:idx val="3"/>
              <c:layout>
                <c:manualLayout>
                  <c:x val="0"/>
                  <c:y val="8.4349574746785227E-2"/>
                </c:manualLayout>
              </c:layout>
              <c:tx>
                <c:rich>
                  <a:bodyPr/>
                  <a:lstStyle/>
                  <a:p>
                    <a:fld id="{03372E72-F932-405C-A456-FCB78156ADC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B6-4FC7-928C-0F4034FE23A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PUESTO!$B$45:$B$48</c:f>
              <c:strCache>
                <c:ptCount val="4"/>
                <c:pt idx="0">
                  <c:v>SIEMPRE</c:v>
                </c:pt>
                <c:pt idx="1">
                  <c:v>ALGUNAS VECES</c:v>
                </c:pt>
                <c:pt idx="2">
                  <c:v>NUNCA</c:v>
                </c:pt>
                <c:pt idx="3">
                  <c:v>NO HE SIDO CONVOCADO</c:v>
                </c:pt>
              </c:strCache>
            </c:strRef>
          </c:cat>
          <c:val>
            <c:numRef>
              <c:f>PUESTO!$E$45:$E$48</c:f>
              <c:numCache>
                <c:formatCode>0</c:formatCode>
                <c:ptCount val="4"/>
                <c:pt idx="0">
                  <c:v>69</c:v>
                </c:pt>
                <c:pt idx="1">
                  <c:v>10.256410256410255</c:v>
                </c:pt>
                <c:pt idx="2">
                  <c:v>3</c:v>
                </c:pt>
                <c:pt idx="3">
                  <c:v>17.948717948717949</c:v>
                </c:pt>
              </c:numCache>
            </c:numRef>
          </c:val>
          <c:extLst>
            <c:ext xmlns:c16="http://schemas.microsoft.com/office/drawing/2014/chart" uri="{C3380CC4-5D6E-409C-BE32-E72D297353CC}">
              <c16:uniqueId val="{00000000-7BB0-4826-BB7F-0B2D5F0D028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99186363921639E-2"/>
          <c:y val="3.6865798571525409E-2"/>
          <c:w val="0.90767197180919379"/>
          <c:h val="0.86626024777481292"/>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457683653769081E-3"/>
                  <c:y val="0.11087419604653115"/>
                </c:manualLayout>
              </c:layout>
              <c:tx>
                <c:rich>
                  <a:bodyPr/>
                  <a:lstStyle/>
                  <a:p>
                    <a:fld id="{DF74256D-551E-47C8-97C7-8DA234677F7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29-46A5-8136-CB607E931AAC}"/>
                </c:ext>
              </c:extLst>
            </c:dLbl>
            <c:dLbl>
              <c:idx val="1"/>
              <c:layout>
                <c:manualLayout>
                  <c:x val="0"/>
                  <c:y val="0.10435218451438232"/>
                </c:manualLayout>
              </c:layout>
              <c:tx>
                <c:rich>
                  <a:bodyPr/>
                  <a:lstStyle/>
                  <a:p>
                    <a:fld id="{D6396D8A-AB89-446B-BAEE-C589384282C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9-46A5-8136-CB607E931AAC}"/>
                </c:ext>
              </c:extLst>
            </c:dLbl>
            <c:dLbl>
              <c:idx val="2"/>
              <c:tx>
                <c:rich>
                  <a:bodyPr/>
                  <a:lstStyle/>
                  <a:p>
                    <a:fld id="{F12A5CB5-B8AF-4953-B8ED-2547FB8D2A9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29-46A5-8136-CB607E931A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PUESTO!$B$53:$B$55</c:f>
              <c:strCache>
                <c:ptCount val="3"/>
                <c:pt idx="0">
                  <c:v>SIEMPRE</c:v>
                </c:pt>
                <c:pt idx="1">
                  <c:v>ALGUNAS VECES</c:v>
                </c:pt>
                <c:pt idx="2">
                  <c:v>NUNCA</c:v>
                </c:pt>
              </c:strCache>
            </c:strRef>
          </c:cat>
          <c:val>
            <c:numRef>
              <c:f>PUESTO!$E$53:$E$55</c:f>
              <c:numCache>
                <c:formatCode>0</c:formatCode>
                <c:ptCount val="3"/>
                <c:pt idx="0">
                  <c:v>66</c:v>
                </c:pt>
                <c:pt idx="1">
                  <c:v>25.641025641025639</c:v>
                </c:pt>
                <c:pt idx="2">
                  <c:v>8</c:v>
                </c:pt>
              </c:numCache>
            </c:numRef>
          </c:val>
          <c:extLst>
            <c:ext xmlns:c16="http://schemas.microsoft.com/office/drawing/2014/chart" uri="{C3380CC4-5D6E-409C-BE32-E72D297353CC}">
              <c16:uniqueId val="{00000000-8D0F-404F-90B6-982D4842580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316092809030965E-3"/>
                  <c:y val="8.8937141990574009E-2"/>
                </c:manualLayout>
              </c:layout>
              <c:tx>
                <c:rich>
                  <a:bodyPr/>
                  <a:lstStyle/>
                  <a:p>
                    <a:fld id="{A3C71813-5DF5-4CE7-A44B-3C52FE4734B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92-4B56-935B-8F5393E76C95}"/>
                </c:ext>
              </c:extLst>
            </c:dLbl>
            <c:dLbl>
              <c:idx val="1"/>
              <c:layout>
                <c:manualLayout>
                  <c:x val="6.0948278427092901E-3"/>
                  <c:y val="0.10120433398927393"/>
                </c:manualLayout>
              </c:layout>
              <c:tx>
                <c:rich>
                  <a:bodyPr/>
                  <a:lstStyle/>
                  <a:p>
                    <a:fld id="{4F2E8A2E-3118-4B90-A069-6831870A463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92-4B56-935B-8F5393E76C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AMBIENTE!$B$3:$B$4</c:f>
              <c:strCache>
                <c:ptCount val="2"/>
                <c:pt idx="0">
                  <c:v>SI</c:v>
                </c:pt>
                <c:pt idx="1">
                  <c:v>NO</c:v>
                </c:pt>
              </c:strCache>
            </c:strRef>
          </c:cat>
          <c:val>
            <c:numRef>
              <c:f>AMBIENTE!$E$3:$E$4</c:f>
              <c:numCache>
                <c:formatCode>0</c:formatCode>
                <c:ptCount val="2"/>
                <c:pt idx="0">
                  <c:v>79</c:v>
                </c:pt>
                <c:pt idx="1">
                  <c:v>21</c:v>
                </c:pt>
              </c:numCache>
            </c:numRef>
          </c:val>
          <c:extLst>
            <c:ext xmlns:c16="http://schemas.microsoft.com/office/drawing/2014/chart" uri="{C3380CC4-5D6E-409C-BE32-E72D297353CC}">
              <c16:uniqueId val="{00000000-791C-436A-A7E1-EA895726788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7947164756734276E-2"/>
                </c:manualLayout>
              </c:layout>
              <c:tx>
                <c:rich>
                  <a:bodyPr/>
                  <a:lstStyle/>
                  <a:p>
                    <a:fld id="{1EAC1B01-3DC1-4E0F-B89E-C8F88319411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1E-4217-9A46-5A96823288B6}"/>
                </c:ext>
              </c:extLst>
            </c:dLbl>
            <c:dLbl>
              <c:idx val="1"/>
              <c:layout>
                <c:manualLayout>
                  <c:x val="0"/>
                  <c:y val="0.10742592263641823"/>
                </c:manualLayout>
              </c:layout>
              <c:tx>
                <c:rich>
                  <a:bodyPr/>
                  <a:lstStyle/>
                  <a:p>
                    <a:fld id="{C4A11894-6733-4948-9665-FA13D6C2281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1E-4217-9A46-5A96823288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AMBIENTE!$B$9:$B$10</c:f>
              <c:strCache>
                <c:ptCount val="2"/>
                <c:pt idx="0">
                  <c:v>SI</c:v>
                </c:pt>
                <c:pt idx="1">
                  <c:v>NO</c:v>
                </c:pt>
              </c:strCache>
            </c:strRef>
          </c:cat>
          <c:val>
            <c:numRef>
              <c:f>AMBIENTE!$E$9:$E$10</c:f>
              <c:numCache>
                <c:formatCode>0</c:formatCode>
                <c:ptCount val="2"/>
                <c:pt idx="0">
                  <c:v>64</c:v>
                </c:pt>
                <c:pt idx="1">
                  <c:v>36</c:v>
                </c:pt>
              </c:numCache>
            </c:numRef>
          </c:val>
          <c:extLst>
            <c:ext xmlns:c16="http://schemas.microsoft.com/office/drawing/2014/chart" uri="{C3380CC4-5D6E-409C-BE32-E72D297353CC}">
              <c16:uniqueId val="{00000000-1919-4B60-AFDC-EA2EC57798A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51730849747699E-3"/>
                  <c:y val="9.9939508293557647E-2"/>
                </c:manualLayout>
              </c:layout>
              <c:tx>
                <c:rich>
                  <a:bodyPr/>
                  <a:lstStyle/>
                  <a:p>
                    <a:fld id="{25B12333-39BA-416B-8578-3FD4225A14C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DB-4F5B-BBF6-F52FD2A312BF}"/>
                </c:ext>
              </c:extLst>
            </c:dLbl>
            <c:dLbl>
              <c:idx val="1"/>
              <c:layout>
                <c:manualLayout>
                  <c:x val="0"/>
                  <c:y val="0.11605878382477662"/>
                </c:manualLayout>
              </c:layout>
              <c:tx>
                <c:rich>
                  <a:bodyPr/>
                  <a:lstStyle/>
                  <a:p>
                    <a:fld id="{63BD65B7-AE61-4AE7-A331-09E6F09FCCF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DB-4F5B-BBF6-F52FD2A312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AMBIENTE!$B$15:$B$16</c:f>
              <c:strCache>
                <c:ptCount val="2"/>
                <c:pt idx="0">
                  <c:v>SI</c:v>
                </c:pt>
                <c:pt idx="1">
                  <c:v>NO</c:v>
                </c:pt>
              </c:strCache>
            </c:strRef>
          </c:cat>
          <c:val>
            <c:numRef>
              <c:f>AMBIENTE!$E$15:$E$16</c:f>
              <c:numCache>
                <c:formatCode>0</c:formatCode>
                <c:ptCount val="2"/>
                <c:pt idx="0">
                  <c:v>67</c:v>
                </c:pt>
                <c:pt idx="1">
                  <c:v>33</c:v>
                </c:pt>
              </c:numCache>
            </c:numRef>
          </c:val>
          <c:extLst>
            <c:ext xmlns:c16="http://schemas.microsoft.com/office/drawing/2014/chart" uri="{C3380CC4-5D6E-409C-BE32-E72D297353CC}">
              <c16:uniqueId val="{00000000-8D05-4E2A-AB77-F0C95D3861A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311029731239522E-2"/>
                </c:manualLayout>
              </c:layout>
              <c:tx>
                <c:rich>
                  <a:bodyPr/>
                  <a:lstStyle/>
                  <a:p>
                    <a:fld id="{C37DEBC9-0567-4A86-84DE-60E1386740E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25-4D17-B6E8-3D7B42F66F44}"/>
                </c:ext>
              </c:extLst>
            </c:dLbl>
            <c:dLbl>
              <c:idx val="1"/>
              <c:layout>
                <c:manualLayout>
                  <c:x val="-5.7295128560644112E-3"/>
                  <c:y val="0.10862143876854323"/>
                </c:manualLayout>
              </c:layout>
              <c:tx>
                <c:rich>
                  <a:bodyPr/>
                  <a:lstStyle/>
                  <a:p>
                    <a:fld id="{34B069D4-4E8C-4CB3-B298-8CD62EF3A81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25-4D17-B6E8-3D7B42F66F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AMBIENTE!$B$21:$B$22</c:f>
              <c:strCache>
                <c:ptCount val="2"/>
                <c:pt idx="0">
                  <c:v>SI</c:v>
                </c:pt>
                <c:pt idx="1">
                  <c:v>NO</c:v>
                </c:pt>
              </c:strCache>
            </c:strRef>
          </c:cat>
          <c:val>
            <c:numRef>
              <c:f>AMBIENTE!$E$21:$E$22</c:f>
              <c:numCache>
                <c:formatCode>0</c:formatCode>
                <c:ptCount val="2"/>
                <c:pt idx="0">
                  <c:v>82</c:v>
                </c:pt>
                <c:pt idx="1">
                  <c:v>18</c:v>
                </c:pt>
              </c:numCache>
            </c:numRef>
          </c:val>
          <c:extLst>
            <c:ext xmlns:c16="http://schemas.microsoft.com/office/drawing/2014/chart" uri="{C3380CC4-5D6E-409C-BE32-E72D297353CC}">
              <c16:uniqueId val="{00000000-A6AB-4C24-AB25-F8659B1A0EE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725461952457648E-3"/>
                  <c:y val="0.11279997596665635"/>
                </c:manualLayout>
              </c:layout>
              <c:tx>
                <c:rich>
                  <a:bodyPr/>
                  <a:lstStyle/>
                  <a:p>
                    <a:fld id="{CF42F1BC-E6C2-4628-8867-F90C415B6B9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A7-4888-9DD1-4F4C216A45B0}"/>
                </c:ext>
              </c:extLst>
            </c:dLbl>
            <c:dLbl>
              <c:idx val="1"/>
              <c:layout>
                <c:manualLayout>
                  <c:x val="-1.9725461952458732E-3"/>
                  <c:y val="9.6211744206853939E-2"/>
                </c:manualLayout>
              </c:layout>
              <c:tx>
                <c:rich>
                  <a:bodyPr/>
                  <a:lstStyle/>
                  <a:p>
                    <a:fld id="{872F60B4-6F4A-455C-9B1E-5F1B9B80E82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B5-43DC-859F-97AA099ED9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AMBIENTE!$B$27:$B$28</c:f>
              <c:strCache>
                <c:ptCount val="2"/>
                <c:pt idx="0">
                  <c:v>SI</c:v>
                </c:pt>
                <c:pt idx="1">
                  <c:v>NO</c:v>
                </c:pt>
              </c:strCache>
            </c:strRef>
          </c:cat>
          <c:val>
            <c:numRef>
              <c:f>AMBIENTE!$E$27:$E$28</c:f>
              <c:numCache>
                <c:formatCode>0</c:formatCode>
                <c:ptCount val="2"/>
                <c:pt idx="0">
                  <c:v>90</c:v>
                </c:pt>
                <c:pt idx="1">
                  <c:v>10</c:v>
                </c:pt>
              </c:numCache>
            </c:numRef>
          </c:val>
          <c:extLst>
            <c:ext xmlns:c16="http://schemas.microsoft.com/office/drawing/2014/chart" uri="{C3380CC4-5D6E-409C-BE32-E72D297353CC}">
              <c16:uniqueId val="{00000000-A2B5-43DC-859F-97AA099ED9F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018186260121813E-2"/>
                  <c:y val="0.10720199967156437"/>
                </c:manualLayout>
              </c:layout>
              <c:tx>
                <c:rich>
                  <a:bodyPr/>
                  <a:lstStyle/>
                  <a:p>
                    <a:fld id="{21685733-D62F-496A-ABFF-7C368D719D8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36-4ABF-B7AE-53DC6FC17BF0}"/>
                </c:ext>
              </c:extLst>
            </c:dLbl>
            <c:dLbl>
              <c:idx val="1"/>
              <c:tx>
                <c:rich>
                  <a:bodyPr/>
                  <a:lstStyle/>
                  <a:p>
                    <a:fld id="{BF16F3AC-85BA-4BC9-AAC5-320178FD6E5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C1-4A5B-A382-39D4ADE548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AMBIENTE!$B$33:$B$34</c:f>
              <c:strCache>
                <c:ptCount val="2"/>
                <c:pt idx="0">
                  <c:v>SI</c:v>
                </c:pt>
                <c:pt idx="1">
                  <c:v>NO</c:v>
                </c:pt>
              </c:strCache>
            </c:strRef>
          </c:cat>
          <c:val>
            <c:numRef>
              <c:f>AMBIENTE!$E$33:$E$34</c:f>
              <c:numCache>
                <c:formatCode>0</c:formatCode>
                <c:ptCount val="2"/>
                <c:pt idx="0">
                  <c:v>92</c:v>
                </c:pt>
                <c:pt idx="1">
                  <c:v>8</c:v>
                </c:pt>
              </c:numCache>
            </c:numRef>
          </c:val>
          <c:extLst>
            <c:ext xmlns:c16="http://schemas.microsoft.com/office/drawing/2014/chart" uri="{C3380CC4-5D6E-409C-BE32-E72D297353CC}">
              <c16:uniqueId val="{00000000-E0C1-4A5B-A382-39D4ADE5485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951716949012292E-2"/>
                  <c:y val="0.11849999533464585"/>
                </c:manualLayout>
              </c:layout>
              <c:tx>
                <c:rich>
                  <a:bodyPr/>
                  <a:lstStyle/>
                  <a:p>
                    <a:fld id="{A01C811E-A3F9-46C3-8A4A-B5D912DB8B2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E-4245-8D07-FA130D80A249}"/>
                </c:ext>
              </c:extLst>
            </c:dLbl>
            <c:dLbl>
              <c:idx val="1"/>
              <c:layout>
                <c:manualLayout>
                  <c:x val="1.9946352165569172E-3"/>
                  <c:y val="0.11209459018142175"/>
                </c:manualLayout>
              </c:layout>
              <c:tx>
                <c:rich>
                  <a:bodyPr/>
                  <a:lstStyle/>
                  <a:p>
                    <a:fld id="{041AD090-2DA7-4A2E-BE36-B30303231DD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2E-4245-8D07-FA130D80A2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AMBIENTE!$B$39:$B$40</c:f>
              <c:strCache>
                <c:ptCount val="2"/>
                <c:pt idx="0">
                  <c:v>SI</c:v>
                </c:pt>
                <c:pt idx="1">
                  <c:v>NO</c:v>
                </c:pt>
              </c:strCache>
            </c:strRef>
          </c:cat>
          <c:val>
            <c:numRef>
              <c:f>AMBIENTE!$E$39:$E$40</c:f>
              <c:numCache>
                <c:formatCode>0</c:formatCode>
                <c:ptCount val="2"/>
                <c:pt idx="0">
                  <c:v>79</c:v>
                </c:pt>
                <c:pt idx="1">
                  <c:v>21</c:v>
                </c:pt>
              </c:numCache>
            </c:numRef>
          </c:val>
          <c:extLst>
            <c:ext xmlns:c16="http://schemas.microsoft.com/office/drawing/2014/chart" uri="{C3380CC4-5D6E-409C-BE32-E72D297353CC}">
              <c16:uniqueId val="{00000000-944C-4767-BB68-C87BF35884E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ADMINISTRATIVA</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0AB-48DB-A525-7D3F1711DFB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0AB-48DB-A525-7D3F1711DFB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Hoja1!$H$1:$H$2</c:f>
              <c:strCache>
                <c:ptCount val="2"/>
                <c:pt idx="0">
                  <c:v>ENCUESTADOS</c:v>
                </c:pt>
                <c:pt idx="1">
                  <c:v>NO ADMINISTRATIVOS</c:v>
                </c:pt>
              </c:strCache>
            </c:strRef>
          </c:cat>
          <c:val>
            <c:numRef>
              <c:f>Hoja1!$I$1:$I$2</c:f>
              <c:numCache>
                <c:formatCode>0</c:formatCode>
                <c:ptCount val="2"/>
                <c:pt idx="0">
                  <c:v>49.897435897435898</c:v>
                </c:pt>
                <c:pt idx="1">
                  <c:v>94.102564102564102</c:v>
                </c:pt>
              </c:numCache>
            </c:numRef>
          </c:val>
          <c:extLst>
            <c:ext xmlns:c16="http://schemas.microsoft.com/office/drawing/2014/chart" uri="{C3380CC4-5D6E-409C-BE32-E72D297353CC}">
              <c16:uniqueId val="{00000004-00AB-48DB-A525-7D3F1711DFB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9944330221103609E-3"/>
                  <c:y val="0.10897435897435898"/>
                </c:manualLayout>
              </c:layout>
              <c:tx>
                <c:rich>
                  <a:bodyPr/>
                  <a:lstStyle/>
                  <a:p>
                    <a:fld id="{5DEE13FA-DC93-4520-9118-E7D12E65C5D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3B-4AF8-AC12-E62D8A0C5B9D}"/>
                </c:ext>
              </c:extLst>
            </c:dLbl>
            <c:dLbl>
              <c:idx val="1"/>
              <c:layout>
                <c:manualLayout>
                  <c:x val="-7.9955464176882894E-3"/>
                  <c:y val="9.9358974358974242E-2"/>
                </c:manualLayout>
              </c:layout>
              <c:tx>
                <c:rich>
                  <a:bodyPr/>
                  <a:lstStyle/>
                  <a:p>
                    <a:fld id="{592B4477-967A-4E4D-B3D1-2A4723B1FE8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3B-4AF8-AC12-E62D8A0C5B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AMBIENTE!$B$45:$B$46</c:f>
              <c:strCache>
                <c:ptCount val="2"/>
                <c:pt idx="0">
                  <c:v>SI</c:v>
                </c:pt>
                <c:pt idx="1">
                  <c:v>NO</c:v>
                </c:pt>
              </c:strCache>
            </c:strRef>
          </c:cat>
          <c:val>
            <c:numRef>
              <c:f>AMBIENTE!$E$45:$E$46</c:f>
              <c:numCache>
                <c:formatCode>0</c:formatCode>
                <c:ptCount val="2"/>
                <c:pt idx="0">
                  <c:v>87</c:v>
                </c:pt>
                <c:pt idx="1">
                  <c:v>13</c:v>
                </c:pt>
              </c:numCache>
            </c:numRef>
          </c:val>
          <c:extLst>
            <c:ext xmlns:c16="http://schemas.microsoft.com/office/drawing/2014/chart" uri="{C3380CC4-5D6E-409C-BE32-E72D297353CC}">
              <c16:uniqueId val="{00000000-7F30-4B96-A07D-1F6551811CB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1778654763764E-2"/>
          <c:y val="4.2408351865790291E-2"/>
          <c:w val="0.90973178535720611"/>
          <c:h val="0.86927935617730023"/>
        </c:manualLayout>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62202030092742E-17"/>
                  <c:y val="0.12749560729947487"/>
                </c:manualLayout>
              </c:layout>
              <c:tx>
                <c:rich>
                  <a:bodyPr/>
                  <a:lstStyle/>
                  <a:p>
                    <a:fld id="{EC7DE14C-EB10-4605-A4AC-CFAEBF2F13E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0B-4F2F-A042-B5620268FD97}"/>
                </c:ext>
              </c:extLst>
            </c:dLbl>
            <c:dLbl>
              <c:idx val="1"/>
              <c:layout>
                <c:manualLayout>
                  <c:x val="-7.7154786626766909E-3"/>
                  <c:y val="9.8809095657093032E-2"/>
                </c:manualLayout>
              </c:layout>
              <c:tx>
                <c:rich>
                  <a:bodyPr/>
                  <a:lstStyle/>
                  <a:p>
                    <a:fld id="{73CC4473-EDA2-4446-BF59-A5DCD531D10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0B-4F2F-A042-B5620268FD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AMBIENTE!$B$51:$B$52</c:f>
              <c:strCache>
                <c:ptCount val="2"/>
                <c:pt idx="0">
                  <c:v>SI</c:v>
                </c:pt>
                <c:pt idx="1">
                  <c:v>NO</c:v>
                </c:pt>
              </c:strCache>
            </c:strRef>
          </c:cat>
          <c:val>
            <c:numRef>
              <c:f>AMBIENTE!$E$51:$E$52</c:f>
              <c:numCache>
                <c:formatCode>0</c:formatCode>
                <c:ptCount val="2"/>
                <c:pt idx="0">
                  <c:v>90</c:v>
                </c:pt>
                <c:pt idx="1">
                  <c:v>10</c:v>
                </c:pt>
              </c:numCache>
            </c:numRef>
          </c:val>
          <c:extLst>
            <c:ext xmlns:c16="http://schemas.microsoft.com/office/drawing/2014/chart" uri="{C3380CC4-5D6E-409C-BE32-E72D297353CC}">
              <c16:uniqueId val="{00000000-AE25-4B65-A741-9BC58916DF0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0038626240054944E-3"/>
                  <c:y val="0.10745035584531928"/>
                </c:manualLayout>
              </c:layout>
              <c:tx>
                <c:rich>
                  <a:bodyPr/>
                  <a:lstStyle/>
                  <a:p>
                    <a:fld id="{9B4C91A3-C3C9-41D6-825B-151D1C6A86B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5F-4DC4-9F7B-E9ECC91882C9}"/>
                </c:ext>
              </c:extLst>
            </c:dLbl>
            <c:dLbl>
              <c:idx val="1"/>
              <c:tx>
                <c:rich>
                  <a:bodyPr/>
                  <a:lstStyle/>
                  <a:p>
                    <a:fld id="{1E464918-C1FF-4677-9FE3-363CDDED914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5F-4DC4-9F7B-E9ECC91882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AMBIENTE!$B$57:$B$58</c:f>
              <c:strCache>
                <c:ptCount val="2"/>
                <c:pt idx="0">
                  <c:v>SI</c:v>
                </c:pt>
                <c:pt idx="1">
                  <c:v>NO</c:v>
                </c:pt>
              </c:strCache>
            </c:strRef>
          </c:cat>
          <c:val>
            <c:numRef>
              <c:f>AMBIENTE!$E$57:$E$58</c:f>
              <c:numCache>
                <c:formatCode>0</c:formatCode>
                <c:ptCount val="2"/>
                <c:pt idx="0">
                  <c:v>92</c:v>
                </c:pt>
                <c:pt idx="1">
                  <c:v>8</c:v>
                </c:pt>
              </c:numCache>
            </c:numRef>
          </c:val>
          <c:extLst>
            <c:ext xmlns:c16="http://schemas.microsoft.com/office/drawing/2014/chart" uri="{C3380CC4-5D6E-409C-BE32-E72D297353CC}">
              <c16:uniqueId val="{00000000-1C26-4259-A691-3FD54C2EFF6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DOCENTE</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454-4161-BABE-739347105D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454-4161-BABE-739347105DE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Hoja1!$H$5:$H$6</c:f>
              <c:strCache>
                <c:ptCount val="2"/>
                <c:pt idx="0">
                  <c:v>ENCUESTADOS</c:v>
                </c:pt>
                <c:pt idx="1">
                  <c:v>NO DOCENTES</c:v>
                </c:pt>
              </c:strCache>
            </c:strRef>
          </c:cat>
          <c:val>
            <c:numRef>
              <c:f>Hoja1!$I$5:$I$6</c:f>
              <c:numCache>
                <c:formatCode>0</c:formatCode>
                <c:ptCount val="2"/>
                <c:pt idx="0">
                  <c:v>94.102564102564102</c:v>
                </c:pt>
                <c:pt idx="1">
                  <c:v>49.897435897435898</c:v>
                </c:pt>
              </c:numCache>
            </c:numRef>
          </c:val>
          <c:extLst>
            <c:ext xmlns:c16="http://schemas.microsoft.com/office/drawing/2014/chart" uri="{C3380CC4-5D6E-409C-BE32-E72D297353CC}">
              <c16:uniqueId val="{00000004-7454-4161-BABE-739347105D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57108825401577E-3"/>
                  <c:y val="6.7309074030352856E-2"/>
                </c:manualLayout>
              </c:layout>
              <c:tx>
                <c:rich>
                  <a:bodyPr/>
                  <a:lstStyle/>
                  <a:p>
                    <a:r>
                      <a:rPr lang="en-US"/>
                      <a:t>100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2D-47CE-BDAD-EDF4BD039F8B}"/>
                </c:ext>
              </c:extLst>
            </c:dLbl>
            <c:dLbl>
              <c:idx val="1"/>
              <c:tx>
                <c:rich>
                  <a:bodyPr/>
                  <a:lstStyle/>
                  <a:p>
                    <a:fld id="{1273BD14-33F1-4378-ACBD-FADE62A8677C}"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2D-47CE-BDAD-EDF4BD039F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(IDENTIDAD!$B$3,IDENTIDAD!$B$4)</c:f>
              <c:strCache>
                <c:ptCount val="2"/>
                <c:pt idx="0">
                  <c:v>SI SE SIENTE ORGULLOSO</c:v>
                </c:pt>
                <c:pt idx="1">
                  <c:v>NO SE SIENTE ORGULLOSO</c:v>
                </c:pt>
              </c:strCache>
            </c:strRef>
          </c:cat>
          <c:val>
            <c:numRef>
              <c:f>(IDENTIDAD!$E$3,IDENTIDAD!$E$4)</c:f>
              <c:numCache>
                <c:formatCode>#,##0</c:formatCode>
                <c:ptCount val="2"/>
                <c:pt idx="0">
                  <c:v>100</c:v>
                </c:pt>
                <c:pt idx="1">
                  <c:v>0</c:v>
                </c:pt>
              </c:numCache>
            </c:numRef>
          </c:val>
          <c:extLst>
            <c:ext xmlns:c16="http://schemas.microsoft.com/office/drawing/2014/chart" uri="{C3380CC4-5D6E-409C-BE32-E72D297353CC}">
              <c16:uniqueId val="{00000002-F62D-47CE-BDAD-EDF4BD039F8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04601851932813"/>
                </c:manualLayout>
              </c:layout>
              <c:tx>
                <c:rich>
                  <a:bodyPr/>
                  <a:lstStyle/>
                  <a:p>
                    <a:fld id="{A47F4C20-F413-451F-8DFE-05D4237927B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1B-462C-A50E-0EB58BF26E2C}"/>
                </c:ext>
              </c:extLst>
            </c:dLbl>
            <c:dLbl>
              <c:idx val="1"/>
              <c:layout>
                <c:manualLayout>
                  <c:x val="5.7797382703927728E-3"/>
                  <c:y val="0.12373699206439415"/>
                </c:manualLayout>
              </c:layout>
              <c:tx>
                <c:rich>
                  <a:bodyPr/>
                  <a:lstStyle/>
                  <a:p>
                    <a:fld id="{D16491E5-27D0-49C7-BDE2-12FC5A2384C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1B-462C-A50E-0EB58BF26E2C}"/>
                </c:ext>
              </c:extLst>
            </c:dLbl>
            <c:dLbl>
              <c:idx val="2"/>
              <c:layout>
                <c:manualLayout>
                  <c:x val="-3.8531588469285622E-3"/>
                  <c:y val="0.11104601851932813"/>
                </c:manualLayout>
              </c:layout>
              <c:tx>
                <c:rich>
                  <a:bodyPr/>
                  <a:lstStyle/>
                  <a:p>
                    <a:fld id="{770F025A-F308-4CCF-BF85-F2CF90878BF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1B-462C-A50E-0EB58BF26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IDENTIDAD!$B$12:$B$14</c:f>
              <c:strCache>
                <c:ptCount val="3"/>
                <c:pt idx="0">
                  <c:v>ESCUDO</c:v>
                </c:pt>
                <c:pt idx="1">
                  <c:v>LEMA</c:v>
                </c:pt>
                <c:pt idx="2">
                  <c:v>COLORES</c:v>
                </c:pt>
              </c:strCache>
            </c:strRef>
          </c:cat>
          <c:val>
            <c:numRef>
              <c:f>IDENTIDAD!$E$12:$E$14</c:f>
              <c:numCache>
                <c:formatCode>#,##0</c:formatCode>
                <c:ptCount val="3"/>
                <c:pt idx="0">
                  <c:v>79.487179487179489</c:v>
                </c:pt>
                <c:pt idx="1">
                  <c:v>71.794871794871796</c:v>
                </c:pt>
                <c:pt idx="2">
                  <c:v>43.589743589743584</c:v>
                </c:pt>
              </c:numCache>
            </c:numRef>
          </c:val>
          <c:extLst>
            <c:ext xmlns:c16="http://schemas.microsoft.com/office/drawing/2014/chart" uri="{C3380CC4-5D6E-409C-BE32-E72D297353CC}">
              <c16:uniqueId val="{00000000-3C74-4026-AC84-302C4F8323A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1227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82441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370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7830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66873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610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79955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82297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386718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917955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90512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2615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
        <p:nvSpPr>
          <p:cNvPr id="13"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PREPARATORIA NO. </a:t>
            </a:r>
            <a:r>
              <a:rPr lang="es-MX" b="1"/>
              <a:t>11</a:t>
            </a:r>
            <a:endParaRPr lang="es-MX"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4"/>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376748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4"/>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3957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4"/>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59537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4"/>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33702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4" name="Gráfico 23"/>
          <p:cNvGraphicFramePr>
            <a:graphicFrameLocks/>
          </p:cNvGraphicFramePr>
          <p:nvPr>
            <p:extLst>
              <p:ext uri="{D42A27DB-BD31-4B8C-83A1-F6EECF244321}">
                <p14:modId xmlns:p14="http://schemas.microsoft.com/office/powerpoint/2010/main" val="1245815462"/>
              </p:ext>
            </p:extLst>
          </p:nvPr>
        </p:nvGraphicFramePr>
        <p:xfrm>
          <a:off x="1656782" y="1336616"/>
          <a:ext cx="6734889" cy="41127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p:cNvGraphicFramePr>
            <a:graphicFrameLocks/>
          </p:cNvGraphicFramePr>
          <p:nvPr>
            <p:extLst>
              <p:ext uri="{D42A27DB-BD31-4B8C-83A1-F6EECF244321}">
                <p14:modId xmlns:p14="http://schemas.microsoft.com/office/powerpoint/2010/main" val="3990645674"/>
              </p:ext>
            </p:extLst>
          </p:nvPr>
        </p:nvGraphicFramePr>
        <p:xfrm>
          <a:off x="1581783" y="1427577"/>
          <a:ext cx="6591994" cy="40028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p:cNvGraphicFramePr>
            <a:graphicFrameLocks/>
          </p:cNvGraphicFramePr>
          <p:nvPr>
            <p:extLst>
              <p:ext uri="{D42A27DB-BD31-4B8C-83A1-F6EECF244321}">
                <p14:modId xmlns:p14="http://schemas.microsoft.com/office/powerpoint/2010/main" val="4109083031"/>
              </p:ext>
            </p:extLst>
          </p:nvPr>
        </p:nvGraphicFramePr>
        <p:xfrm>
          <a:off x="1766985" y="1293942"/>
          <a:ext cx="6474125" cy="41981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p:cNvGraphicFramePr>
            <a:graphicFrameLocks/>
          </p:cNvGraphicFramePr>
          <p:nvPr>
            <p:extLst>
              <p:ext uri="{D42A27DB-BD31-4B8C-83A1-F6EECF244321}">
                <p14:modId xmlns:p14="http://schemas.microsoft.com/office/powerpoint/2010/main" val="3512944565"/>
              </p:ext>
            </p:extLst>
          </p:nvPr>
        </p:nvGraphicFramePr>
        <p:xfrm>
          <a:off x="955816" y="1362504"/>
          <a:ext cx="7978969" cy="4266219"/>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1">
            <a:extLst>
              <a:ext uri="{FF2B5EF4-FFF2-40B4-BE49-F238E27FC236}">
                <a16:creationId xmlns:a16="http://schemas.microsoft.com/office/drawing/2014/main" id="{EE587A25-57AD-4F07-B951-78CCEE5D3665}"/>
              </a:ext>
            </a:extLst>
          </p:cNvPr>
          <p:cNvSpPr txBox="1"/>
          <p:nvPr/>
        </p:nvSpPr>
        <p:spPr>
          <a:xfrm>
            <a:off x="3586409"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endParaRPr lang="es-MX" sz="1050" b="1" dirty="0">
              <a:solidFill>
                <a:schemeClr val="tx1"/>
              </a:solidFill>
            </a:endParaRPr>
          </a:p>
        </p:txBody>
      </p:sp>
      <p:sp>
        <p:nvSpPr>
          <p:cNvPr id="27" name="CuadroTexto 1">
            <a:extLst>
              <a:ext uri="{FF2B5EF4-FFF2-40B4-BE49-F238E27FC236}">
                <a16:creationId xmlns:a16="http://schemas.microsoft.com/office/drawing/2014/main" id="{EE587A25-57AD-4F07-B951-78CCEE5D3665}"/>
              </a:ext>
            </a:extLst>
          </p:cNvPr>
          <p:cNvSpPr txBox="1"/>
          <p:nvPr/>
        </p:nvSpPr>
        <p:spPr>
          <a:xfrm>
            <a:off x="4461471"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endParaRPr lang="es-MX" sz="1050" b="1" dirty="0">
              <a:solidFill>
                <a:schemeClr val="tx1"/>
              </a:solidFill>
            </a:endParaRPr>
          </a:p>
        </p:txBody>
      </p:sp>
      <p:sp>
        <p:nvSpPr>
          <p:cNvPr id="28" name="CuadroTexto 1">
            <a:extLst>
              <a:ext uri="{FF2B5EF4-FFF2-40B4-BE49-F238E27FC236}">
                <a16:creationId xmlns:a16="http://schemas.microsoft.com/office/drawing/2014/main" id="{EE587A25-57AD-4F07-B951-78CCEE5D3665}"/>
              </a:ext>
            </a:extLst>
          </p:cNvPr>
          <p:cNvSpPr txBox="1"/>
          <p:nvPr/>
        </p:nvSpPr>
        <p:spPr>
          <a:xfrm>
            <a:off x="5469583"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31" name="CuadroTexto 1">
            <a:extLst>
              <a:ext uri="{FF2B5EF4-FFF2-40B4-BE49-F238E27FC236}">
                <a16:creationId xmlns:a16="http://schemas.microsoft.com/office/drawing/2014/main" id="{EE587A25-57AD-4F07-B951-78CCEE5D3665}"/>
              </a:ext>
            </a:extLst>
          </p:cNvPr>
          <p:cNvSpPr txBox="1"/>
          <p:nvPr/>
        </p:nvSpPr>
        <p:spPr>
          <a:xfrm>
            <a:off x="6356428"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endParaRPr lang="es-MX" sz="1050" b="1" dirty="0">
              <a:solidFill>
                <a:schemeClr val="tx1"/>
              </a:solidFill>
            </a:endParaRPr>
          </a:p>
        </p:txBody>
      </p:sp>
      <p:sp>
        <p:nvSpPr>
          <p:cNvPr id="32" name="CuadroTexto 1">
            <a:extLst>
              <a:ext uri="{FF2B5EF4-FFF2-40B4-BE49-F238E27FC236}">
                <a16:creationId xmlns:a16="http://schemas.microsoft.com/office/drawing/2014/main" id="{EE587A25-57AD-4F07-B951-78CCEE5D3665}"/>
              </a:ext>
            </a:extLst>
          </p:cNvPr>
          <p:cNvSpPr txBox="1"/>
          <p:nvPr/>
        </p:nvSpPr>
        <p:spPr>
          <a:xfrm>
            <a:off x="7269783"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42" name="CuadroTexto 1">
            <a:extLst>
              <a:ext uri="{FF2B5EF4-FFF2-40B4-BE49-F238E27FC236}">
                <a16:creationId xmlns:a16="http://schemas.microsoft.com/office/drawing/2014/main" id="{EE587A25-57AD-4F07-B951-78CCEE5D3665}"/>
              </a:ext>
            </a:extLst>
          </p:cNvPr>
          <p:cNvSpPr txBox="1"/>
          <p:nvPr/>
        </p:nvSpPr>
        <p:spPr>
          <a:xfrm>
            <a:off x="8205887"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43" name="CuadroTexto 1">
            <a:extLst>
              <a:ext uri="{FF2B5EF4-FFF2-40B4-BE49-F238E27FC236}">
                <a16:creationId xmlns:a16="http://schemas.microsoft.com/office/drawing/2014/main" id="{EE587A25-57AD-4F07-B951-78CCEE5D3665}"/>
              </a:ext>
            </a:extLst>
          </p:cNvPr>
          <p:cNvSpPr txBox="1"/>
          <p:nvPr/>
        </p:nvSpPr>
        <p:spPr>
          <a:xfrm>
            <a:off x="2650448"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endParaRPr lang="es-MX" sz="1050" b="1" dirty="0">
              <a:solidFill>
                <a:schemeClr val="tx1"/>
              </a:solidFill>
            </a:endParaRPr>
          </a:p>
        </p:txBody>
      </p:sp>
      <p:sp>
        <p:nvSpPr>
          <p:cNvPr id="44" name="CuadroTexto 1">
            <a:extLst>
              <a:ext uri="{FF2B5EF4-FFF2-40B4-BE49-F238E27FC236}">
                <a16:creationId xmlns:a16="http://schemas.microsoft.com/office/drawing/2014/main" id="{EE587A25-57AD-4F07-B951-78CCEE5D3665}"/>
              </a:ext>
            </a:extLst>
          </p:cNvPr>
          <p:cNvSpPr txBox="1"/>
          <p:nvPr/>
        </p:nvSpPr>
        <p:spPr>
          <a:xfrm>
            <a:off x="1725167" y="3407249"/>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1</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Con respecto al rubro correspondiente a “</a:t>
            </a:r>
            <a:r>
              <a:rPr lang="es-MX" b="1" dirty="0"/>
              <a:t>Identidad Institucional”, </a:t>
            </a:r>
            <a:r>
              <a:rPr lang="es-MX" dirty="0"/>
              <a:t>todos los encuestados manifiestan sentirse </a:t>
            </a:r>
            <a:r>
              <a:rPr lang="es-MX" b="1" dirty="0"/>
              <a:t>orgullosos</a:t>
            </a:r>
            <a:r>
              <a:rPr lang="es-MX" dirty="0"/>
              <a:t> por la institución, además de sentirse identificados con los </a:t>
            </a:r>
            <a:r>
              <a:rPr lang="es-MX" b="1" dirty="0"/>
              <a:t>elementos</a:t>
            </a:r>
            <a:r>
              <a:rPr lang="es-MX" dirty="0"/>
              <a:t>: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3.-Colores</a:t>
            </a:r>
          </a:p>
          <a:p>
            <a:pPr algn="just"/>
            <a:r>
              <a:rPr lang="es-MX" dirty="0"/>
              <a:t>Por otra parte, casi la mitad de los encuestados manifiesta desconocer el </a:t>
            </a:r>
            <a:r>
              <a:rPr lang="es-MX" b="1" dirty="0"/>
              <a:t>código de ética</a:t>
            </a:r>
            <a:r>
              <a:rPr lang="es-MX" dirty="0"/>
              <a:t> de la institución</a:t>
            </a:r>
            <a:r>
              <a:rPr lang="es-MX" b="1" dirty="0"/>
              <a:t>.</a:t>
            </a:r>
          </a:p>
          <a:p>
            <a:pPr algn="just"/>
            <a:r>
              <a:rPr lang="es-MX" dirty="0"/>
              <a:t>Pero en relación a los </a:t>
            </a:r>
            <a:r>
              <a:rPr lang="es-MX" b="1" dirty="0"/>
              <a:t>valores</a:t>
            </a:r>
            <a:r>
              <a:rPr lang="es-MX" dirty="0"/>
              <a:t> que conforman al código de ética, los trabajadores  consideran que el siguiente orden de importancia:</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2.-Transparencia y rendición de cuentas</a:t>
            </a:r>
          </a:p>
          <a:p>
            <a:pPr marL="742950" lvl="1" indent="-285750" algn="just">
              <a:buFont typeface="Arial" panose="020B0604020202020204" pitchFamily="34" charset="0"/>
              <a:buChar char="•"/>
            </a:pPr>
            <a:r>
              <a:rPr lang="es-MX" dirty="0"/>
              <a:t> 3.-Lealtad y compromiso</a:t>
            </a:r>
          </a:p>
          <a:p>
            <a:pPr marL="742950" lvl="1" indent="-285750" algn="just">
              <a:buFont typeface="Arial" panose="020B0604020202020204" pitchFamily="34" charset="0"/>
              <a:buChar char="•"/>
            </a:pPr>
            <a:r>
              <a:rPr lang="es-MX" dirty="0"/>
              <a:t> 4.-Tolerancia</a:t>
            </a:r>
          </a:p>
          <a:p>
            <a:pPr marL="742950" lvl="1" indent="-285750" algn="just">
              <a:buFont typeface="Arial" panose="020B0604020202020204" pitchFamily="34" charset="0"/>
              <a:buChar char="•"/>
            </a:pPr>
            <a:r>
              <a:rPr lang="es-MX" dirty="0"/>
              <a:t> 5.-Equidad</a:t>
            </a:r>
          </a:p>
          <a:p>
            <a:pPr marL="742950" lvl="1" indent="-285750" algn="just">
              <a:buFont typeface="Arial" panose="020B0604020202020204" pitchFamily="34" charset="0"/>
              <a:buChar char="•"/>
            </a:pPr>
            <a:r>
              <a:rPr lang="es-MX" dirty="0"/>
              <a:t> 6.-Justicia</a:t>
            </a:r>
          </a:p>
          <a:p>
            <a:pPr marL="742950" lvl="1" indent="-285750" algn="just">
              <a:buFont typeface="Arial" panose="020B0604020202020204" pitchFamily="34" charset="0"/>
              <a:buChar char="•"/>
            </a:pPr>
            <a:r>
              <a:rPr lang="es-MX" dirty="0"/>
              <a:t> 7.-Conciencia ecológica</a:t>
            </a:r>
            <a:endParaRPr lang="es-MX" b="1" dirty="0"/>
          </a:p>
          <a:p>
            <a:pPr marL="742950" lvl="1" indent="-285750" algn="just">
              <a:buFont typeface="Arial" panose="020B0604020202020204" pitchFamily="34" charset="0"/>
              <a:buChar char="•"/>
            </a:pPr>
            <a:r>
              <a:rPr lang="es-MX" dirty="0"/>
              <a:t>8.-Profesionalismo e integridad</a:t>
            </a:r>
          </a:p>
          <a:p>
            <a:pPr marL="742950" lvl="1" indent="-285750" algn="just">
              <a:buFont typeface="Arial" panose="020B0604020202020204" pitchFamily="34" charset="0"/>
              <a:buChar char="•"/>
            </a:pP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6 Rectángulo"/>
          <p:cNvSpPr/>
          <p:nvPr/>
        </p:nvSpPr>
        <p:spPr>
          <a:xfrm>
            <a:off x="1011273" y="826031"/>
            <a:ext cx="7704856" cy="338554"/>
          </a:xfrm>
          <a:prstGeom prst="rect">
            <a:avLst/>
          </a:prstGeom>
        </p:spPr>
        <p:txBody>
          <a:bodyPr wrap="square">
            <a:spAutoFit/>
          </a:bodyPr>
          <a:lstStyle/>
          <a:p>
            <a:pPr algn="ctr"/>
            <a:r>
              <a:rPr lang="es-MX" sz="1600" b="1" dirty="0"/>
              <a:t>DATOS GENERALES</a:t>
            </a:r>
            <a:endParaRPr lang="es-MX" sz="1600" dirty="0"/>
          </a:p>
        </p:txBody>
      </p:sp>
      <p:graphicFrame>
        <p:nvGraphicFramePr>
          <p:cNvPr id="24" name="Tabla 23"/>
          <p:cNvGraphicFramePr>
            <a:graphicFrameLocks noGrp="1"/>
          </p:cNvGraphicFramePr>
          <p:nvPr>
            <p:extLst>
              <p:ext uri="{D42A27DB-BD31-4B8C-83A1-F6EECF244321}">
                <p14:modId xmlns:p14="http://schemas.microsoft.com/office/powerpoint/2010/main" val="2022772608"/>
              </p:ext>
            </p:extLst>
          </p:nvPr>
        </p:nvGraphicFramePr>
        <p:xfrm>
          <a:off x="2478051" y="1700805"/>
          <a:ext cx="4799458" cy="3479249"/>
        </p:xfrm>
        <a:graphic>
          <a:graphicData uri="http://schemas.openxmlformats.org/drawingml/2006/table">
            <a:tbl>
              <a:tblPr firstRow="1" firstCol="1" bandRow="1"/>
              <a:tblGrid>
                <a:gridCol w="2414984">
                  <a:extLst>
                    <a:ext uri="{9D8B030D-6E8A-4147-A177-3AD203B41FA5}">
                      <a16:colId xmlns:a16="http://schemas.microsoft.com/office/drawing/2014/main" val="1660322648"/>
                    </a:ext>
                  </a:extLst>
                </a:gridCol>
                <a:gridCol w="2384474">
                  <a:extLst>
                    <a:ext uri="{9D8B030D-6E8A-4147-A177-3AD203B41FA5}">
                      <a16:colId xmlns:a16="http://schemas.microsoft.com/office/drawing/2014/main" val="2555038952"/>
                    </a:ext>
                  </a:extLst>
                </a:gridCol>
              </a:tblGrid>
              <a:tr h="531824">
                <a:tc gridSpan="2">
                  <a:txBody>
                    <a:bodyPr/>
                    <a:lstStyle/>
                    <a:p>
                      <a:pPr marL="457200" algn="ctr">
                        <a:lnSpc>
                          <a:spcPct val="115000"/>
                        </a:lnSpc>
                        <a:spcAft>
                          <a:spcPts val="0"/>
                        </a:spcAft>
                      </a:pPr>
                      <a:r>
                        <a:rPr lang="es-MX"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ÁREA : UNIDAD ACADÉMICA PREPARATORIA #11  RUIZ</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691327220"/>
                  </a:ext>
                </a:extLst>
              </a:tr>
              <a:tr h="28237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34181139"/>
                  </a:ext>
                </a:extLst>
              </a:tr>
              <a:tr h="499882">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150973906"/>
                  </a:ext>
                </a:extLst>
              </a:tr>
              <a:tr h="265912">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88.63</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484670922"/>
                  </a:ext>
                </a:extLst>
              </a:tr>
              <a:tr h="819141">
                <a:tc gridSpan="2">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104009932"/>
                  </a:ext>
                </a:extLst>
              </a:tr>
              <a:tr h="265912">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71485578"/>
                  </a:ext>
                </a:extLst>
              </a:tr>
              <a:tr h="265912">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28267698"/>
                  </a:ext>
                </a:extLst>
              </a:tr>
              <a:tr h="265912">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34722866"/>
                  </a:ext>
                </a:extLst>
              </a:tr>
              <a:tr h="28237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2960439"/>
                  </a:ext>
                </a:extLst>
              </a:tr>
            </a:tbl>
          </a:graphicData>
        </a:graphic>
      </p:graphicFrame>
    </p:spTree>
    <p:extLst>
      <p:ext uri="{BB962C8B-B14F-4D97-AF65-F5344CB8AC3E}">
        <p14:creationId xmlns:p14="http://schemas.microsoft.com/office/powerpoint/2010/main" val="330819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1176013056"/>
              </p:ext>
            </p:extLst>
          </p:nvPr>
        </p:nvGraphicFramePr>
        <p:xfrm>
          <a:off x="1661520" y="1360617"/>
          <a:ext cx="6432520" cy="40647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p:cNvGraphicFramePr>
            <a:graphicFrameLocks/>
          </p:cNvGraphicFramePr>
          <p:nvPr>
            <p:extLst>
              <p:ext uri="{D42A27DB-BD31-4B8C-83A1-F6EECF244321}">
                <p14:modId xmlns:p14="http://schemas.microsoft.com/office/powerpoint/2010/main" val="2781787939"/>
              </p:ext>
            </p:extLst>
          </p:nvPr>
        </p:nvGraphicFramePr>
        <p:xfrm>
          <a:off x="1664137" y="1399713"/>
          <a:ext cx="6679822" cy="40585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p:cNvGraphicFramePr>
            <a:graphicFrameLocks/>
          </p:cNvGraphicFramePr>
          <p:nvPr>
            <p:extLst>
              <p:ext uri="{D42A27DB-BD31-4B8C-83A1-F6EECF244321}">
                <p14:modId xmlns:p14="http://schemas.microsoft.com/office/powerpoint/2010/main" val="3364824813"/>
              </p:ext>
            </p:extLst>
          </p:nvPr>
        </p:nvGraphicFramePr>
        <p:xfrm>
          <a:off x="1672492" y="1416614"/>
          <a:ext cx="6604426" cy="39527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3648822446"/>
              </p:ext>
            </p:extLst>
          </p:nvPr>
        </p:nvGraphicFramePr>
        <p:xfrm>
          <a:off x="1782931" y="1389976"/>
          <a:ext cx="6868144" cy="41611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p:cNvGraphicFramePr>
            <a:graphicFrameLocks/>
          </p:cNvGraphicFramePr>
          <p:nvPr>
            <p:extLst>
              <p:ext uri="{D42A27DB-BD31-4B8C-83A1-F6EECF244321}">
                <p14:modId xmlns:p14="http://schemas.microsoft.com/office/powerpoint/2010/main" val="160953737"/>
              </p:ext>
            </p:extLst>
          </p:nvPr>
        </p:nvGraphicFramePr>
        <p:xfrm>
          <a:off x="1376772" y="1405896"/>
          <a:ext cx="6992809" cy="403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p:cNvGraphicFramePr>
            <a:graphicFrameLocks/>
          </p:cNvGraphicFramePr>
          <p:nvPr>
            <p:extLst>
              <p:ext uri="{D42A27DB-BD31-4B8C-83A1-F6EECF244321}">
                <p14:modId xmlns:p14="http://schemas.microsoft.com/office/powerpoint/2010/main" val="78198345"/>
              </p:ext>
            </p:extLst>
          </p:nvPr>
        </p:nvGraphicFramePr>
        <p:xfrm>
          <a:off x="1473355" y="1248593"/>
          <a:ext cx="6799643" cy="42888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1819723444"/>
              </p:ext>
            </p:extLst>
          </p:nvPr>
        </p:nvGraphicFramePr>
        <p:xfrm>
          <a:off x="1707939" y="1520385"/>
          <a:ext cx="6597090" cy="40307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1318450398"/>
              </p:ext>
            </p:extLst>
          </p:nvPr>
        </p:nvGraphicFramePr>
        <p:xfrm>
          <a:off x="1695169" y="1581169"/>
          <a:ext cx="6559071" cy="38375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331295183"/>
              </p:ext>
            </p:extLst>
          </p:nvPr>
        </p:nvGraphicFramePr>
        <p:xfrm>
          <a:off x="1701846" y="1727119"/>
          <a:ext cx="6578115" cy="39183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46392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3809699869"/>
              </p:ext>
            </p:extLst>
          </p:nvPr>
        </p:nvGraphicFramePr>
        <p:xfrm>
          <a:off x="1539018" y="1693131"/>
          <a:ext cx="6870427" cy="38045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693319"/>
          </a:xfrm>
          <a:prstGeom prst="rect">
            <a:avLst/>
          </a:prstGeom>
          <a:noFill/>
        </p:spPr>
        <p:txBody>
          <a:bodyPr wrap="square" rtlCol="0">
            <a:spAutoFit/>
          </a:bodyPr>
          <a:lstStyle/>
          <a:p>
            <a:pPr algn="just"/>
            <a:r>
              <a:rPr lang="es-MX" dirty="0"/>
              <a:t>Para el rubro de </a:t>
            </a:r>
            <a:r>
              <a:rPr lang="es-MX" b="1" dirty="0"/>
              <a:t>“Seguridad Ocupacional” </a:t>
            </a:r>
            <a:r>
              <a:rPr lang="es-MX" dirty="0"/>
              <a:t>se obtuvieron los siguientes resultados, la </a:t>
            </a:r>
            <a:r>
              <a:rPr lang="es-MX" b="1" dirty="0"/>
              <a:t>iluminación </a:t>
            </a:r>
            <a:r>
              <a:rPr lang="es-MX" dirty="0"/>
              <a:t>de las áreas de trabajo es considerada buena aunque llegando a presentar algunos inconvenientes, de igual manera el </a:t>
            </a:r>
            <a:r>
              <a:rPr lang="es-MX" b="1" dirty="0"/>
              <a:t>clima</a:t>
            </a:r>
            <a:r>
              <a:rPr lang="es-MX" dirty="0"/>
              <a:t> del entorno en cual se labora llega a ser bueno pero contando con una oportunidad a mejorar, el nivel de </a:t>
            </a:r>
            <a:r>
              <a:rPr lang="es-MX" b="1" dirty="0"/>
              <a:t>ruido</a:t>
            </a:r>
            <a:r>
              <a:rPr lang="es-MX" dirty="0"/>
              <a:t> presente en su mayor parte permite un buen desarrollo de actividades, en lo referente a </a:t>
            </a:r>
            <a:r>
              <a:rPr lang="es-MX" b="1" dirty="0"/>
              <a:t>mobiliario</a:t>
            </a:r>
            <a:r>
              <a:rPr lang="es-MX" dirty="0"/>
              <a:t> se expresa que es su estado es regular, el </a:t>
            </a:r>
            <a:r>
              <a:rPr lang="es-MX" b="1" dirty="0"/>
              <a:t>espacio</a:t>
            </a:r>
            <a:r>
              <a:rPr lang="es-MX" dirty="0"/>
              <a:t> permite realizar las actividades de forma normal, la </a:t>
            </a:r>
            <a:r>
              <a:rPr lang="es-MX" b="1" dirty="0"/>
              <a:t>higiene</a:t>
            </a:r>
            <a:r>
              <a:rPr lang="es-MX" dirty="0"/>
              <a:t> en general es buena, de igual manera la </a:t>
            </a:r>
            <a:r>
              <a:rPr lang="es-MX" b="1" dirty="0"/>
              <a:t>higiene en sanitarios</a:t>
            </a:r>
            <a:r>
              <a:rPr lang="es-MX" dirty="0"/>
              <a:t>, la respuesta de solicitud de </a:t>
            </a:r>
            <a:r>
              <a:rPr lang="es-MX" b="1" dirty="0"/>
              <a:t>mantenimiento</a:t>
            </a:r>
            <a:r>
              <a:rPr lang="es-MX" dirty="0"/>
              <a:t> de infraestructura se atienda en la mayoría de ocasiones, se conoce en mayor parte a los </a:t>
            </a:r>
            <a:r>
              <a:rPr lang="es-MX" b="1" dirty="0"/>
              <a:t>integrantes</a:t>
            </a:r>
            <a:r>
              <a:rPr lang="es-MX" dirty="0"/>
              <a:t> </a:t>
            </a:r>
            <a:r>
              <a:rPr lang="es-MX" b="1" dirty="0"/>
              <a:t>de las comisiones de seguridad e higiene</a:t>
            </a:r>
            <a:r>
              <a:rPr lang="es-MX" dirty="0"/>
              <a:t>, aunque una menor cantidad conoce acerca de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p:cNvGraphicFramePr>
            <a:graphicFrameLocks/>
          </p:cNvGraphicFramePr>
          <p:nvPr>
            <p:extLst>
              <p:ext uri="{D42A27DB-BD31-4B8C-83A1-F6EECF244321}">
                <p14:modId xmlns:p14="http://schemas.microsoft.com/office/powerpoint/2010/main" val="2749553500"/>
              </p:ext>
            </p:extLst>
          </p:nvPr>
        </p:nvGraphicFramePr>
        <p:xfrm>
          <a:off x="1524218" y="1548657"/>
          <a:ext cx="6900974" cy="3902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p:cNvGraphicFramePr>
            <a:graphicFrameLocks/>
          </p:cNvGraphicFramePr>
          <p:nvPr>
            <p:extLst>
              <p:ext uri="{D42A27DB-BD31-4B8C-83A1-F6EECF244321}">
                <p14:modId xmlns:p14="http://schemas.microsoft.com/office/powerpoint/2010/main" val="2647837571"/>
              </p:ext>
            </p:extLst>
          </p:nvPr>
        </p:nvGraphicFramePr>
        <p:xfrm>
          <a:off x="1543898" y="1694971"/>
          <a:ext cx="6669426"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p:cNvGraphicFramePr>
            <a:graphicFrameLocks/>
          </p:cNvGraphicFramePr>
          <p:nvPr>
            <p:extLst>
              <p:ext uri="{D42A27DB-BD31-4B8C-83A1-F6EECF244321}">
                <p14:modId xmlns:p14="http://schemas.microsoft.com/office/powerpoint/2010/main" val="2845372261"/>
              </p:ext>
            </p:extLst>
          </p:nvPr>
        </p:nvGraphicFramePr>
        <p:xfrm>
          <a:off x="1360047" y="1340336"/>
          <a:ext cx="7026259" cy="41947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p:cNvGraphicFramePr>
            <a:graphicFrameLocks/>
          </p:cNvGraphicFramePr>
          <p:nvPr>
            <p:extLst>
              <p:ext uri="{D42A27DB-BD31-4B8C-83A1-F6EECF244321}">
                <p14:modId xmlns:p14="http://schemas.microsoft.com/office/powerpoint/2010/main" val="1255429934"/>
              </p:ext>
            </p:extLst>
          </p:nvPr>
        </p:nvGraphicFramePr>
        <p:xfrm>
          <a:off x="1556309" y="1460775"/>
          <a:ext cx="6836792" cy="3936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p:cNvGraphicFramePr>
            <a:graphicFrameLocks/>
          </p:cNvGraphicFramePr>
          <p:nvPr>
            <p:extLst>
              <p:ext uri="{D42A27DB-BD31-4B8C-83A1-F6EECF244321}">
                <p14:modId xmlns:p14="http://schemas.microsoft.com/office/powerpoint/2010/main" val="1213296795"/>
              </p:ext>
            </p:extLst>
          </p:nvPr>
        </p:nvGraphicFramePr>
        <p:xfrm>
          <a:off x="1645755" y="1503591"/>
          <a:ext cx="6572571" cy="3869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p:cNvGraphicFramePr>
            <a:graphicFrameLocks/>
          </p:cNvGraphicFramePr>
          <p:nvPr>
            <p:extLst>
              <p:ext uri="{D42A27DB-BD31-4B8C-83A1-F6EECF244321}">
                <p14:modId xmlns:p14="http://schemas.microsoft.com/office/powerpoint/2010/main" val="4829042"/>
              </p:ext>
            </p:extLst>
          </p:nvPr>
        </p:nvGraphicFramePr>
        <p:xfrm>
          <a:off x="1656877" y="1537799"/>
          <a:ext cx="6856223" cy="37103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p:cNvGraphicFramePr>
            <a:graphicFrameLocks/>
          </p:cNvGraphicFramePr>
          <p:nvPr>
            <p:extLst>
              <p:ext uri="{D42A27DB-BD31-4B8C-83A1-F6EECF244321}">
                <p14:modId xmlns:p14="http://schemas.microsoft.com/office/powerpoint/2010/main" val="3601631979"/>
              </p:ext>
            </p:extLst>
          </p:nvPr>
        </p:nvGraphicFramePr>
        <p:xfrm>
          <a:off x="1702312" y="1452012"/>
          <a:ext cx="6765354" cy="3953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4221838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ráfico 25"/>
          <p:cNvGraphicFramePr>
            <a:graphicFrameLocks/>
          </p:cNvGraphicFramePr>
          <p:nvPr>
            <p:extLst>
              <p:ext uri="{D42A27DB-BD31-4B8C-83A1-F6EECF244321}">
                <p14:modId xmlns:p14="http://schemas.microsoft.com/office/powerpoint/2010/main" val="3901161575"/>
              </p:ext>
            </p:extLst>
          </p:nvPr>
        </p:nvGraphicFramePr>
        <p:xfrm>
          <a:off x="1438112" y="1286976"/>
          <a:ext cx="6870129" cy="4350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presentaron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regularmente</a:t>
            </a:r>
            <a:r>
              <a:rPr lang="es-MX" b="1" dirty="0"/>
              <a:t> </a:t>
            </a:r>
            <a:r>
              <a:rPr lang="es-MX" dirty="0"/>
              <a:t>son proporcionadas de manera correcta y oportuna.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aunque un 12% manifiesta que nunca.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en su mayoría son buenas pese a que un 25% que indica que son malas.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Por lo general se cuenta con el </a:t>
            </a:r>
            <a:r>
              <a:rPr lang="es-MX" b="1" dirty="0"/>
              <a:t>material necesario para realizar sus funciones.</a:t>
            </a:r>
            <a:endParaRPr lang="es-MX" dirty="0"/>
          </a:p>
          <a:p>
            <a:pPr marL="285750" indent="-285750" algn="just">
              <a:buFont typeface="Arial" panose="020B0604020202020204" pitchFamily="34" charset="0"/>
              <a:buChar char="•"/>
            </a:pPr>
            <a:r>
              <a:rPr lang="es-MX" dirty="0"/>
              <a:t>De igual manera se proporciona de manera regular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a pesar de que el 10%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aunque el 60% expresa que se le entrega en algunas veces.</a:t>
            </a:r>
          </a:p>
          <a:p>
            <a:pPr marL="285750" indent="-285750" algn="just">
              <a:buFont typeface="Arial" panose="020B0604020202020204" pitchFamily="34" charset="0"/>
              <a:buChar char="•"/>
            </a:pPr>
            <a:r>
              <a:rPr lang="es-MX" dirty="0"/>
              <a:t>Se proporciona generalmente en tiempo y forma el </a:t>
            </a:r>
            <a:r>
              <a:rPr lang="es-MX" b="1" dirty="0"/>
              <a:t>equipo o herramientas necesarias para realizar sus funciones</a:t>
            </a:r>
            <a:r>
              <a:rPr lang="es-MX" dirty="0"/>
              <a:t>, ya que solo el 40% menciona que es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p:cNvGraphicFramePr>
            <a:graphicFrameLocks/>
          </p:cNvGraphicFramePr>
          <p:nvPr>
            <p:extLst>
              <p:ext uri="{D42A27DB-BD31-4B8C-83A1-F6EECF244321}">
                <p14:modId xmlns:p14="http://schemas.microsoft.com/office/powerpoint/2010/main" val="3668736572"/>
              </p:ext>
            </p:extLst>
          </p:nvPr>
        </p:nvGraphicFramePr>
        <p:xfrm>
          <a:off x="1548792" y="1597333"/>
          <a:ext cx="6657975" cy="38318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p:cNvGraphicFramePr>
            <a:graphicFrameLocks/>
          </p:cNvGraphicFramePr>
          <p:nvPr>
            <p:extLst>
              <p:ext uri="{D42A27DB-BD31-4B8C-83A1-F6EECF244321}">
                <p14:modId xmlns:p14="http://schemas.microsoft.com/office/powerpoint/2010/main" val="2283715547"/>
              </p:ext>
            </p:extLst>
          </p:nvPr>
        </p:nvGraphicFramePr>
        <p:xfrm>
          <a:off x="1671804" y="1484456"/>
          <a:ext cx="6402744" cy="38170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p:cNvGraphicFramePr>
            <a:graphicFrameLocks/>
          </p:cNvGraphicFramePr>
          <p:nvPr>
            <p:extLst>
              <p:ext uri="{D42A27DB-BD31-4B8C-83A1-F6EECF244321}">
                <p14:modId xmlns:p14="http://schemas.microsoft.com/office/powerpoint/2010/main" val="1866215957"/>
              </p:ext>
            </p:extLst>
          </p:nvPr>
        </p:nvGraphicFramePr>
        <p:xfrm>
          <a:off x="1892812" y="1494780"/>
          <a:ext cx="6384354" cy="38684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p:cNvGraphicFramePr>
            <a:graphicFrameLocks/>
          </p:cNvGraphicFramePr>
          <p:nvPr>
            <p:extLst>
              <p:ext uri="{D42A27DB-BD31-4B8C-83A1-F6EECF244321}">
                <p14:modId xmlns:p14="http://schemas.microsoft.com/office/powerpoint/2010/main" val="3098377449"/>
              </p:ext>
            </p:extLst>
          </p:nvPr>
        </p:nvGraphicFramePr>
        <p:xfrm>
          <a:off x="1848060" y="1540024"/>
          <a:ext cx="6296555" cy="37779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p:cNvGraphicFramePr>
            <a:graphicFrameLocks/>
          </p:cNvGraphicFramePr>
          <p:nvPr>
            <p:extLst>
              <p:ext uri="{D42A27DB-BD31-4B8C-83A1-F6EECF244321}">
                <p14:modId xmlns:p14="http://schemas.microsoft.com/office/powerpoint/2010/main" val="6235819"/>
              </p:ext>
            </p:extLst>
          </p:nvPr>
        </p:nvGraphicFramePr>
        <p:xfrm>
          <a:off x="1747105" y="1482588"/>
          <a:ext cx="6631611" cy="3820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754326"/>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UNIDAD ACADÉMICA </a:t>
            </a:r>
            <a:r>
              <a:rPr lang="es-MX" sz="3600" b="1">
                <a:effectLst>
                  <a:outerShdw blurRad="38100" dist="38100" dir="2700000" algn="tl">
                    <a:srgbClr val="000000">
                      <a:alpha val="43137"/>
                    </a:srgbClr>
                  </a:outerShdw>
                </a:effectLst>
              </a:rPr>
              <a:t>PREPARATORIA No.11</a:t>
            </a:r>
            <a:endParaRPr lang="es-MX" sz="3600" b="1" dirty="0">
              <a:effectLst>
                <a:outerShdw blurRad="38100" dist="38100" dir="2700000" algn="tl">
                  <a:srgbClr val="000000">
                    <a:alpha val="43137"/>
                  </a:srgbClr>
                </a:outerShdw>
              </a:effectLst>
            </a:endParaRPr>
          </a:p>
          <a:p>
            <a:pPr algn="ctr"/>
            <a:r>
              <a:rPr lang="es-MX" sz="3600" b="1" dirty="0">
                <a:effectLst>
                  <a:outerShdw blurRad="38100" dist="38100" dir="2700000" algn="tl">
                    <a:srgbClr val="000000">
                      <a:alpha val="43137"/>
                    </a:srgbClr>
                  </a:outerShdw>
                </a:effectLst>
              </a:rPr>
              <a:t>RUÍZ</a:t>
            </a:r>
          </a:p>
        </p:txBody>
      </p:sp>
    </p:spTree>
    <p:extLst>
      <p:ext uri="{BB962C8B-B14F-4D97-AF65-F5344CB8AC3E}">
        <p14:creationId xmlns:p14="http://schemas.microsoft.com/office/powerpoint/2010/main" val="947792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4" name="Gráfico 23"/>
          <p:cNvGraphicFramePr>
            <a:graphicFrameLocks/>
          </p:cNvGraphicFramePr>
          <p:nvPr>
            <p:extLst>
              <p:ext uri="{D42A27DB-BD31-4B8C-83A1-F6EECF244321}">
                <p14:modId xmlns:p14="http://schemas.microsoft.com/office/powerpoint/2010/main" val="2355857960"/>
              </p:ext>
            </p:extLst>
          </p:nvPr>
        </p:nvGraphicFramePr>
        <p:xfrm>
          <a:off x="1889191" y="1523450"/>
          <a:ext cx="6391596" cy="3811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815276155"/>
              </p:ext>
            </p:extLst>
          </p:nvPr>
        </p:nvGraphicFramePr>
        <p:xfrm>
          <a:off x="1668328" y="1232190"/>
          <a:ext cx="6645151" cy="417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manifiesta que la </a:t>
            </a:r>
            <a:r>
              <a:rPr lang="es-MX" b="1" dirty="0"/>
              <a:t>relación</a:t>
            </a:r>
            <a:r>
              <a:rPr lang="es-MX" dirty="0"/>
              <a:t> </a:t>
            </a:r>
            <a:r>
              <a:rPr lang="es-MX" b="1" dirty="0"/>
              <a:t>entre compañeros y compañeras</a:t>
            </a:r>
            <a:r>
              <a:rPr lang="es-MX" dirty="0"/>
              <a:t> generalmente es buena, el </a:t>
            </a:r>
            <a:r>
              <a:rPr lang="es-MX" b="1" dirty="0"/>
              <a:t>trabajo en equipo</a:t>
            </a:r>
            <a:r>
              <a:rPr lang="es-MX" dirty="0"/>
              <a:t> es regular, con respecto a expresar se </a:t>
            </a:r>
            <a:r>
              <a:rPr lang="es-MX" b="1" dirty="0"/>
              <a:t>punto de vista </a:t>
            </a:r>
            <a:r>
              <a:rPr lang="es-MX" dirty="0"/>
              <a:t>mencionan que lo realizan de forma regular, se dice que se han llegado a presentar pocas </a:t>
            </a:r>
            <a:r>
              <a:rPr lang="es-MX" b="1" dirty="0"/>
              <a:t>situaciones de conflicto </a:t>
            </a:r>
            <a:r>
              <a:rPr lang="es-MX" dirty="0"/>
              <a:t>pero que estas situaciones de </a:t>
            </a:r>
            <a:r>
              <a:rPr lang="es-MX" b="1" dirty="0"/>
              <a:t>conflicto afectaron el ambiente </a:t>
            </a:r>
            <a:r>
              <a:rPr lang="es-MX" dirty="0"/>
              <a:t>de trabajo, los encuestados manifestaron cuales eran los conflictos más comunes, siendo estos: 1.-conflictos con compañeros, 2.-conflictos personales, 3.-conflictos institucionales, además expresaron que regularmente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p:cNvGraphicFramePr>
            <a:graphicFrameLocks/>
          </p:cNvGraphicFramePr>
          <p:nvPr>
            <p:extLst>
              <p:ext uri="{D42A27DB-BD31-4B8C-83A1-F6EECF244321}">
                <p14:modId xmlns:p14="http://schemas.microsoft.com/office/powerpoint/2010/main" val="2043977924"/>
              </p:ext>
            </p:extLst>
          </p:nvPr>
        </p:nvGraphicFramePr>
        <p:xfrm>
          <a:off x="1880905" y="1502123"/>
          <a:ext cx="6408167" cy="39085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1167746446"/>
              </p:ext>
            </p:extLst>
          </p:nvPr>
        </p:nvGraphicFramePr>
        <p:xfrm>
          <a:off x="1861855" y="1358013"/>
          <a:ext cx="6446267" cy="40699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3904433769"/>
              </p:ext>
            </p:extLst>
          </p:nvPr>
        </p:nvGraphicFramePr>
        <p:xfrm>
          <a:off x="1913664" y="1567917"/>
          <a:ext cx="6342649" cy="3871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p:cNvGraphicFramePr>
            <a:graphicFrameLocks/>
          </p:cNvGraphicFramePr>
          <p:nvPr>
            <p:extLst>
              <p:ext uri="{D42A27DB-BD31-4B8C-83A1-F6EECF244321}">
                <p14:modId xmlns:p14="http://schemas.microsoft.com/office/powerpoint/2010/main" val="2244565736"/>
              </p:ext>
            </p:extLst>
          </p:nvPr>
        </p:nvGraphicFramePr>
        <p:xfrm>
          <a:off x="1941578" y="1706212"/>
          <a:ext cx="6286821" cy="3713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p:cNvGraphicFramePr>
            <a:graphicFrameLocks/>
          </p:cNvGraphicFramePr>
          <p:nvPr>
            <p:extLst>
              <p:ext uri="{D42A27DB-BD31-4B8C-83A1-F6EECF244321}">
                <p14:modId xmlns:p14="http://schemas.microsoft.com/office/powerpoint/2010/main" val="508846532"/>
              </p:ext>
            </p:extLst>
          </p:nvPr>
        </p:nvGraphicFramePr>
        <p:xfrm>
          <a:off x="1828518" y="1515497"/>
          <a:ext cx="6512942" cy="4025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1444754941"/>
              </p:ext>
            </p:extLst>
          </p:nvPr>
        </p:nvGraphicFramePr>
        <p:xfrm>
          <a:off x="1895235" y="1553640"/>
          <a:ext cx="6379508" cy="3921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4216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3794601344"/>
              </p:ext>
            </p:extLst>
          </p:nvPr>
        </p:nvGraphicFramePr>
        <p:xfrm>
          <a:off x="1916776" y="1372853"/>
          <a:ext cx="6336426" cy="4040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3416320"/>
          </a:xfrm>
          <a:prstGeom prst="rect">
            <a:avLst/>
          </a:prstGeom>
          <a:noFill/>
        </p:spPr>
        <p:txBody>
          <a:bodyPr wrap="square" rtlCol="0">
            <a:spAutoFit/>
          </a:bodyPr>
          <a:lstStyle/>
          <a:p>
            <a:pPr algn="just"/>
            <a:r>
              <a:rPr lang="es-MX" dirty="0"/>
              <a:t>Para el rubro de </a:t>
            </a:r>
            <a:r>
              <a:rPr lang="es-MX" b="1" dirty="0"/>
              <a:t>“Relación con Mandos Medios y Superiores” </a:t>
            </a:r>
            <a:r>
              <a:rPr lang="es-MX" dirty="0"/>
              <a:t>se expresa que funcionan bien las </a:t>
            </a:r>
            <a:r>
              <a:rPr lang="es-MX" b="1" dirty="0"/>
              <a:t>líneas de autoridad </a:t>
            </a:r>
            <a:r>
              <a:rPr lang="es-MX" dirty="0"/>
              <a:t>en el desempeño del trabajo, las </a:t>
            </a:r>
            <a:r>
              <a:rPr lang="es-MX" b="1" dirty="0"/>
              <a:t>instrucciones</a:t>
            </a:r>
            <a:r>
              <a:rPr lang="es-MX" dirty="0"/>
              <a:t> de trabajo regularmente se reciben en tiempo y forma, también se manifiesta que los responsables de área distribuyen las </a:t>
            </a:r>
            <a:r>
              <a:rPr lang="es-MX" b="1" dirty="0"/>
              <a:t>actividades de manera equilibrada,</a:t>
            </a:r>
            <a:r>
              <a:rPr lang="es-MX" dirty="0"/>
              <a:t> se considera que el numero de colaboradores si es adecuado con relación a la </a:t>
            </a:r>
            <a:r>
              <a:rPr lang="es-MX" b="1" dirty="0"/>
              <a:t>carga de trabajo </a:t>
            </a:r>
            <a:r>
              <a:rPr lang="es-MX" dirty="0"/>
              <a:t>con la que cuentan,</a:t>
            </a:r>
            <a:r>
              <a:rPr lang="es-MX" b="1" dirty="0"/>
              <a:t> </a:t>
            </a:r>
            <a:r>
              <a:rPr lang="es-MX" dirty="0"/>
              <a:t>de igual manera la persona que evalúa a los compañeros regularmente lo hace con </a:t>
            </a:r>
            <a:r>
              <a:rPr lang="es-MX" b="1" dirty="0"/>
              <a:t>base a resultados</a:t>
            </a:r>
            <a:r>
              <a:rPr lang="es-MX" dirty="0"/>
              <a:t>, por parte de las </a:t>
            </a:r>
            <a:r>
              <a:rPr lang="es-MX" b="1" dirty="0"/>
              <a:t>propuestas de mejora </a:t>
            </a:r>
            <a:r>
              <a:rPr lang="es-MX" dirty="0"/>
              <a:t>se menciona que si se les permite expresarlas, y que de igual manera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p:cNvGraphicFramePr>
            <a:graphicFrameLocks/>
          </p:cNvGraphicFramePr>
          <p:nvPr>
            <p:extLst>
              <p:ext uri="{D42A27DB-BD31-4B8C-83A1-F6EECF244321}">
                <p14:modId xmlns:p14="http://schemas.microsoft.com/office/powerpoint/2010/main" val="3417094072"/>
              </p:ext>
            </p:extLst>
          </p:nvPr>
        </p:nvGraphicFramePr>
        <p:xfrm>
          <a:off x="1699084" y="1381216"/>
          <a:ext cx="6594507" cy="4025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p:cNvGraphicFramePr>
            <a:graphicFrameLocks/>
          </p:cNvGraphicFramePr>
          <p:nvPr>
            <p:extLst>
              <p:ext uri="{D42A27DB-BD31-4B8C-83A1-F6EECF244321}">
                <p14:modId xmlns:p14="http://schemas.microsoft.com/office/powerpoint/2010/main" val="518837960"/>
              </p:ext>
            </p:extLst>
          </p:nvPr>
        </p:nvGraphicFramePr>
        <p:xfrm>
          <a:off x="1911783" y="1467135"/>
          <a:ext cx="6346411" cy="39237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p:cNvGraphicFramePr>
            <a:graphicFrameLocks/>
          </p:cNvGraphicFramePr>
          <p:nvPr>
            <p:extLst>
              <p:ext uri="{D42A27DB-BD31-4B8C-83A1-F6EECF244321}">
                <p14:modId xmlns:p14="http://schemas.microsoft.com/office/powerpoint/2010/main" val="3168414016"/>
              </p:ext>
            </p:extLst>
          </p:nvPr>
        </p:nvGraphicFramePr>
        <p:xfrm>
          <a:off x="1883202" y="1681544"/>
          <a:ext cx="6183006" cy="37255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6" name="Gráfico 25"/>
          <p:cNvGraphicFramePr>
            <a:graphicFrameLocks/>
          </p:cNvGraphicFramePr>
          <p:nvPr>
            <p:extLst>
              <p:ext uri="{D42A27DB-BD31-4B8C-83A1-F6EECF244321}">
                <p14:modId xmlns:p14="http://schemas.microsoft.com/office/powerpoint/2010/main" val="3680913917"/>
              </p:ext>
            </p:extLst>
          </p:nvPr>
        </p:nvGraphicFramePr>
        <p:xfrm>
          <a:off x="1710146" y="1485891"/>
          <a:ext cx="6572383" cy="39105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p:cNvGraphicFramePr>
            <a:graphicFrameLocks/>
          </p:cNvGraphicFramePr>
          <p:nvPr>
            <p:extLst>
              <p:ext uri="{D42A27DB-BD31-4B8C-83A1-F6EECF244321}">
                <p14:modId xmlns:p14="http://schemas.microsoft.com/office/powerpoint/2010/main" val="4140550939"/>
              </p:ext>
            </p:extLst>
          </p:nvPr>
        </p:nvGraphicFramePr>
        <p:xfrm>
          <a:off x="1879186" y="1456109"/>
          <a:ext cx="6411606" cy="3945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p:cNvGraphicFramePr>
            <a:graphicFrameLocks/>
          </p:cNvGraphicFramePr>
          <p:nvPr>
            <p:extLst>
              <p:ext uri="{D42A27DB-BD31-4B8C-83A1-F6EECF244321}">
                <p14:modId xmlns:p14="http://schemas.microsoft.com/office/powerpoint/2010/main" val="879776466"/>
              </p:ext>
            </p:extLst>
          </p:nvPr>
        </p:nvGraphicFramePr>
        <p:xfrm>
          <a:off x="1760242" y="1421891"/>
          <a:ext cx="6428926" cy="40142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p:cNvGraphicFramePr>
            <a:graphicFrameLocks/>
          </p:cNvGraphicFramePr>
          <p:nvPr>
            <p:extLst>
              <p:ext uri="{D42A27DB-BD31-4B8C-83A1-F6EECF244321}">
                <p14:modId xmlns:p14="http://schemas.microsoft.com/office/powerpoint/2010/main" val="3718373948"/>
              </p:ext>
            </p:extLst>
          </p:nvPr>
        </p:nvGraphicFramePr>
        <p:xfrm>
          <a:off x="1909480" y="1553166"/>
          <a:ext cx="6351017" cy="3874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64790929"/>
              </p:ext>
            </p:extLst>
          </p:nvPr>
        </p:nvGraphicFramePr>
        <p:xfrm>
          <a:off x="977156" y="3496645"/>
          <a:ext cx="457854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3747309774"/>
              </p:ext>
            </p:extLst>
          </p:nvPr>
        </p:nvGraphicFramePr>
        <p:xfrm>
          <a:off x="4977003" y="3496646"/>
          <a:ext cx="3643064" cy="266351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73865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p:cNvGraphicFramePr>
            <a:graphicFrameLocks/>
          </p:cNvGraphicFramePr>
          <p:nvPr>
            <p:extLst>
              <p:ext uri="{D42A27DB-BD31-4B8C-83A1-F6EECF244321}">
                <p14:modId xmlns:p14="http://schemas.microsoft.com/office/powerpoint/2010/main" val="2069469464"/>
              </p:ext>
            </p:extLst>
          </p:nvPr>
        </p:nvGraphicFramePr>
        <p:xfrm>
          <a:off x="1935674" y="1396387"/>
          <a:ext cx="6298629" cy="40652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p:cNvGraphicFramePr>
            <a:graphicFrameLocks/>
          </p:cNvGraphicFramePr>
          <p:nvPr>
            <p:extLst>
              <p:ext uri="{D42A27DB-BD31-4B8C-83A1-F6EECF244321}">
                <p14:modId xmlns:p14="http://schemas.microsoft.com/office/powerpoint/2010/main" val="493505261"/>
              </p:ext>
            </p:extLst>
          </p:nvPr>
        </p:nvGraphicFramePr>
        <p:xfrm>
          <a:off x="1866351" y="1488241"/>
          <a:ext cx="6437276" cy="3894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se refleja que un gran porcentaje realiza las </a:t>
            </a:r>
            <a:r>
              <a:rPr lang="es-MX" b="1" dirty="0"/>
              <a:t>actividades asignadas con agrado</a:t>
            </a:r>
            <a:r>
              <a:rPr lang="es-MX" dirty="0"/>
              <a:t>, 49% de los que contestaron la encuesta consideran un posible </a:t>
            </a:r>
            <a:r>
              <a:rPr lang="es-MX" b="1" dirty="0"/>
              <a:t>cambio de área </a:t>
            </a:r>
            <a:r>
              <a:rPr lang="es-MX" dirty="0"/>
              <a:t>que mejore su situación laboral actual, se considera que el desempeño de los encuestados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obtiene un gran porcentaje que está de acuerdo con que se encuentran </a:t>
            </a:r>
            <a:r>
              <a:rPr lang="es-MX" b="1" dirty="0"/>
              <a:t>capacitados para realizar sus funciones laborales</a:t>
            </a:r>
            <a:r>
              <a:rPr lang="es-MX" dirty="0"/>
              <a:t>, 36% de los encuestados denota que no ha recibido </a:t>
            </a:r>
            <a:r>
              <a:rPr lang="es-MX" b="1" dirty="0"/>
              <a:t>capacitación el ultimo año</a:t>
            </a:r>
            <a:r>
              <a:rPr lang="es-MX" dirty="0"/>
              <a:t>  por parte de la UAN,  si se les </a:t>
            </a:r>
            <a:r>
              <a:rPr lang="es-MX" b="1" dirty="0"/>
              <a:t>permite asistir a  los cursos de capacitación </a:t>
            </a:r>
            <a:r>
              <a:rPr lang="es-MX" dirty="0"/>
              <a:t>aunque un 18% no ha sido convocado, además de afirmar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1499012250"/>
              </p:ext>
            </p:extLst>
          </p:nvPr>
        </p:nvGraphicFramePr>
        <p:xfrm>
          <a:off x="1753010" y="1364279"/>
          <a:ext cx="6251202" cy="41411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p:cNvGraphicFramePr>
            <a:graphicFrameLocks/>
          </p:cNvGraphicFramePr>
          <p:nvPr>
            <p:extLst>
              <p:ext uri="{D42A27DB-BD31-4B8C-83A1-F6EECF244321}">
                <p14:modId xmlns:p14="http://schemas.microsoft.com/office/powerpoint/2010/main" val="1235347704"/>
              </p:ext>
            </p:extLst>
          </p:nvPr>
        </p:nvGraphicFramePr>
        <p:xfrm>
          <a:off x="1708867" y="1393029"/>
          <a:ext cx="6328618" cy="40195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p:cNvGraphicFramePr>
            <a:graphicFrameLocks/>
          </p:cNvGraphicFramePr>
          <p:nvPr>
            <p:extLst>
              <p:ext uri="{D42A27DB-BD31-4B8C-83A1-F6EECF244321}">
                <p14:modId xmlns:p14="http://schemas.microsoft.com/office/powerpoint/2010/main" val="887636482"/>
              </p:ext>
            </p:extLst>
          </p:nvPr>
        </p:nvGraphicFramePr>
        <p:xfrm>
          <a:off x="1544749" y="1523508"/>
          <a:ext cx="6666061" cy="39393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3145773592"/>
              </p:ext>
            </p:extLst>
          </p:nvPr>
        </p:nvGraphicFramePr>
        <p:xfrm>
          <a:off x="1760099" y="1382903"/>
          <a:ext cx="6649780" cy="40921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4135194114"/>
              </p:ext>
            </p:extLst>
          </p:nvPr>
        </p:nvGraphicFramePr>
        <p:xfrm>
          <a:off x="1777148" y="1641508"/>
          <a:ext cx="6438379" cy="38280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1028605200"/>
              </p:ext>
            </p:extLst>
          </p:nvPr>
        </p:nvGraphicFramePr>
        <p:xfrm>
          <a:off x="1710036" y="1474279"/>
          <a:ext cx="6340391" cy="39094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4"/>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5138652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3361476627"/>
              </p:ext>
            </p:extLst>
          </p:nvPr>
        </p:nvGraphicFramePr>
        <p:xfrm>
          <a:off x="1834948" y="1422642"/>
          <a:ext cx="6367079" cy="3965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411715810"/>
              </p:ext>
            </p:extLst>
          </p:nvPr>
        </p:nvGraphicFramePr>
        <p:xfrm>
          <a:off x="1778130" y="1427506"/>
          <a:ext cx="6353537"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2779194977"/>
              </p:ext>
            </p:extLst>
          </p:nvPr>
        </p:nvGraphicFramePr>
        <p:xfrm>
          <a:off x="1682621" y="1530670"/>
          <a:ext cx="6584167" cy="3984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p:cNvGraphicFramePr>
            <a:graphicFrameLocks/>
          </p:cNvGraphicFramePr>
          <p:nvPr>
            <p:extLst>
              <p:ext uri="{D42A27DB-BD31-4B8C-83A1-F6EECF244321}">
                <p14:modId xmlns:p14="http://schemas.microsoft.com/office/powerpoint/2010/main" val="58248114"/>
              </p:ext>
            </p:extLst>
          </p:nvPr>
        </p:nvGraphicFramePr>
        <p:xfrm>
          <a:off x="1701239" y="1531356"/>
          <a:ext cx="6343874" cy="401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186309"/>
          </a:xfrm>
          <a:prstGeom prst="rect">
            <a:avLst/>
          </a:prstGeom>
          <a:noFill/>
        </p:spPr>
        <p:txBody>
          <a:bodyPr wrap="square" rtlCol="0">
            <a:spAutoFit/>
          </a:bodyPr>
          <a:lstStyle/>
          <a:p>
            <a:pPr algn="just"/>
            <a:r>
              <a:rPr lang="es-MX" dirty="0"/>
              <a:t>En el rubro correspondiente a </a:t>
            </a:r>
            <a:r>
              <a:rPr lang="es-MX" b="1" dirty="0"/>
              <a:t>“Medio Ambiente” </a:t>
            </a:r>
            <a:r>
              <a:rPr lang="es-MX" dirty="0"/>
              <a:t>se obtuvieron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79%</a:t>
            </a:r>
          </a:p>
          <a:p>
            <a:pPr marL="742950" lvl="1" indent="-285750" algn="just">
              <a:buFont typeface="Arial" panose="020B0604020202020204" pitchFamily="34" charset="0"/>
              <a:buChar char="•"/>
            </a:pPr>
            <a:r>
              <a:rPr lang="es-MX" b="1" dirty="0"/>
              <a:t>Olores desagradables </a:t>
            </a:r>
            <a:r>
              <a:rPr lang="es-MX" dirty="0"/>
              <a:t>en un </a:t>
            </a:r>
            <a:r>
              <a:rPr lang="es-MX" b="1" dirty="0"/>
              <a:t>64%</a:t>
            </a:r>
          </a:p>
          <a:p>
            <a:pPr marL="742950" lvl="1" indent="-285750" algn="just">
              <a:buFont typeface="Arial" panose="020B0604020202020204" pitchFamily="34" charset="0"/>
              <a:buChar char="•"/>
            </a:pPr>
            <a:r>
              <a:rPr lang="es-MX" b="1" dirty="0"/>
              <a:t>Plagas</a:t>
            </a:r>
            <a:r>
              <a:rPr lang="es-MX" dirty="0"/>
              <a:t> en un </a:t>
            </a:r>
            <a:r>
              <a:rPr lang="es-MX" b="1" dirty="0"/>
              <a:t>67%</a:t>
            </a:r>
          </a:p>
          <a:p>
            <a:pPr marL="742950" lvl="1" indent="-285750" algn="just">
              <a:buFont typeface="Arial" panose="020B0604020202020204" pitchFamily="34" charset="0"/>
              <a:buChar char="•"/>
            </a:pPr>
            <a:r>
              <a:rPr lang="es-MX" b="1" dirty="0"/>
              <a:t>Agua estancada </a:t>
            </a:r>
            <a:r>
              <a:rPr lang="es-MX" dirty="0"/>
              <a:t>en un </a:t>
            </a:r>
            <a:r>
              <a:rPr lang="es-MX" b="1" dirty="0"/>
              <a:t>82%</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90%</a:t>
            </a:r>
          </a:p>
          <a:p>
            <a:pPr marL="742950" lvl="1" indent="-285750" algn="just">
              <a:buFont typeface="Arial" panose="020B0604020202020204" pitchFamily="34" charset="0"/>
              <a:buChar char="•"/>
            </a:pPr>
            <a:r>
              <a:rPr lang="es-MX" b="1" dirty="0"/>
              <a:t>Insumos</a:t>
            </a:r>
            <a:r>
              <a:rPr lang="es-MX" dirty="0"/>
              <a:t> en un </a:t>
            </a:r>
            <a:r>
              <a:rPr lang="es-MX" b="1" dirty="0"/>
              <a:t>92%</a:t>
            </a:r>
          </a:p>
          <a:p>
            <a:pPr marL="742950" lvl="1" indent="-285750" algn="just">
              <a:buFont typeface="Arial" panose="020B0604020202020204" pitchFamily="34" charset="0"/>
              <a:buChar char="•"/>
            </a:pPr>
            <a:r>
              <a:rPr lang="es-MX" b="1" dirty="0"/>
              <a:t>Energía eléctrica </a:t>
            </a:r>
            <a:r>
              <a:rPr lang="es-MX" dirty="0"/>
              <a:t>en un </a:t>
            </a:r>
            <a:r>
              <a:rPr lang="es-MX" b="1" dirty="0"/>
              <a:t>79%</a:t>
            </a:r>
          </a:p>
          <a:p>
            <a:pPr marL="742950" lvl="1" indent="-285750" algn="just">
              <a:buFont typeface="Arial" panose="020B0604020202020204" pitchFamily="34" charset="0"/>
              <a:buChar char="•"/>
            </a:pPr>
            <a:r>
              <a:rPr lang="es-MX" b="1" dirty="0"/>
              <a:t>Desechos</a:t>
            </a:r>
            <a:r>
              <a:rPr lang="es-MX" dirty="0"/>
              <a:t> en un </a:t>
            </a:r>
            <a:r>
              <a:rPr lang="es-MX" b="1" dirty="0"/>
              <a:t>87%</a:t>
            </a:r>
          </a:p>
          <a:p>
            <a:pPr marL="742950" lvl="1" indent="-285750" algn="just">
              <a:buFont typeface="Arial" panose="020B0604020202020204" pitchFamily="34" charset="0"/>
              <a:buChar char="•"/>
            </a:pPr>
            <a:r>
              <a:rPr lang="es-MX" b="1" dirty="0"/>
              <a:t>Áreas verdes </a:t>
            </a:r>
            <a:r>
              <a:rPr lang="es-MX" dirty="0"/>
              <a:t>en un </a:t>
            </a:r>
            <a:r>
              <a:rPr lang="es-MX" b="1" dirty="0"/>
              <a:t>90%</a:t>
            </a:r>
          </a:p>
          <a:p>
            <a:pPr marL="285750" indent="-285750" algn="just">
              <a:buFont typeface="Arial" panose="020B0604020202020204" pitchFamily="34" charset="0"/>
              <a:buChar char="•"/>
            </a:pPr>
            <a:endParaRPr lang="es-MX" b="1" dirty="0"/>
          </a:p>
          <a:p>
            <a:pPr algn="just"/>
            <a:r>
              <a:rPr lang="es-MX" dirty="0"/>
              <a:t>Por ultimo, la mayoría muestra interés con respecto a los cursos de capacitación en </a:t>
            </a:r>
            <a:r>
              <a:rPr lang="es-MX" b="1" dirty="0"/>
              <a:t>materia de </a:t>
            </a:r>
            <a:r>
              <a:rPr lang="es-MX" b="1"/>
              <a:t>medio ambiente</a:t>
            </a:r>
            <a:r>
              <a:rPr lang="es-MX"/>
              <a:t>.</a:t>
            </a:r>
            <a:endParaRPr lang="es-MX" dirty="0"/>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4"/>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34806908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6628</TotalTime>
  <Words>4347</Words>
  <Application>Microsoft Office PowerPoint</Application>
  <PresentationFormat>Presentación en pantalla (4:3)</PresentationFormat>
  <Paragraphs>690</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639</cp:revision>
  <dcterms:created xsi:type="dcterms:W3CDTF">2019-02-18T18:05:13Z</dcterms:created>
  <dcterms:modified xsi:type="dcterms:W3CDTF">2021-10-22T18:10:22Z</dcterms:modified>
</cp:coreProperties>
</file>