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9.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0.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4.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5.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6.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7.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8.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9.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0.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6.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7.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8.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9.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0.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1.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5.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6.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7.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8.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59.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0.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4.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5.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6.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7.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68.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69.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0.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1.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5.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6.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7.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78.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79.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0.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1.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2.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3.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6"/>
  </p:notesMasterIdLst>
  <p:handoutMasterIdLst>
    <p:handoutMasterId r:id="rId87"/>
  </p:handoutMasterIdLst>
  <p:sldIdLst>
    <p:sldId id="262" r:id="rId2"/>
    <p:sldId id="425" r:id="rId3"/>
    <p:sldId id="413" r:id="rId4"/>
    <p:sldId id="414" r:id="rId5"/>
    <p:sldId id="415" r:id="rId6"/>
    <p:sldId id="417" r:id="rId7"/>
    <p:sldId id="424" r:id="rId8"/>
    <p:sldId id="418" r:id="rId9"/>
    <p:sldId id="419" r:id="rId10"/>
    <p:sldId id="420" r:id="rId11"/>
    <p:sldId id="421" r:id="rId12"/>
    <p:sldId id="422" r:id="rId13"/>
    <p:sldId id="423" r:id="rId14"/>
    <p:sldId id="321" r:id="rId15"/>
    <p:sldId id="336" r:id="rId16"/>
    <p:sldId id="337" r:id="rId17"/>
    <p:sldId id="338" r:id="rId18"/>
    <p:sldId id="340" r:id="rId19"/>
    <p:sldId id="339" r:id="rId20"/>
    <p:sldId id="398" r:id="rId21"/>
    <p:sldId id="341" r:id="rId22"/>
    <p:sldId id="342" r:id="rId23"/>
    <p:sldId id="343" r:id="rId24"/>
    <p:sldId id="344" r:id="rId25"/>
    <p:sldId id="345" r:id="rId26"/>
    <p:sldId id="346" r:id="rId27"/>
    <p:sldId id="347" r:id="rId28"/>
    <p:sldId id="349" r:id="rId29"/>
    <p:sldId id="350" r:id="rId30"/>
    <p:sldId id="351" r:id="rId31"/>
    <p:sldId id="348" r:id="rId32"/>
    <p:sldId id="399" r:id="rId33"/>
    <p:sldId id="352" r:id="rId34"/>
    <p:sldId id="353" r:id="rId35"/>
    <p:sldId id="354" r:id="rId36"/>
    <p:sldId id="355" r:id="rId37"/>
    <p:sldId id="356" r:id="rId38"/>
    <p:sldId id="357" r:id="rId39"/>
    <p:sldId id="358" r:id="rId40"/>
    <p:sldId id="359" r:id="rId41"/>
    <p:sldId id="360" r:id="rId42"/>
    <p:sldId id="410" r:id="rId43"/>
    <p:sldId id="411" r:id="rId44"/>
    <p:sldId id="400" r:id="rId45"/>
    <p:sldId id="361" r:id="rId46"/>
    <p:sldId id="362" r:id="rId47"/>
    <p:sldId id="363" r:id="rId48"/>
    <p:sldId id="364" r:id="rId49"/>
    <p:sldId id="365" r:id="rId50"/>
    <p:sldId id="366" r:id="rId51"/>
    <p:sldId id="367" r:id="rId52"/>
    <p:sldId id="368" r:id="rId53"/>
    <p:sldId id="401" r:id="rId54"/>
    <p:sldId id="369" r:id="rId55"/>
    <p:sldId id="370" r:id="rId56"/>
    <p:sldId id="371" r:id="rId57"/>
    <p:sldId id="372" r:id="rId58"/>
    <p:sldId id="373" r:id="rId59"/>
    <p:sldId id="374" r:id="rId60"/>
    <p:sldId id="397" r:id="rId61"/>
    <p:sldId id="382" r:id="rId62"/>
    <p:sldId id="402" r:id="rId63"/>
    <p:sldId id="375" r:id="rId64"/>
    <p:sldId id="376" r:id="rId65"/>
    <p:sldId id="377" r:id="rId66"/>
    <p:sldId id="378" r:id="rId67"/>
    <p:sldId id="379" r:id="rId68"/>
    <p:sldId id="380" r:id="rId69"/>
    <p:sldId id="384" r:id="rId70"/>
    <p:sldId id="381" r:id="rId71"/>
    <p:sldId id="383" r:id="rId72"/>
    <p:sldId id="385" r:id="rId73"/>
    <p:sldId id="403" r:id="rId74"/>
    <p:sldId id="386" r:id="rId75"/>
    <p:sldId id="389" r:id="rId76"/>
    <p:sldId id="388" r:id="rId77"/>
    <p:sldId id="387" r:id="rId78"/>
    <p:sldId id="390" r:id="rId79"/>
    <p:sldId id="391" r:id="rId80"/>
    <p:sldId id="393" r:id="rId81"/>
    <p:sldId id="392" r:id="rId82"/>
    <p:sldId id="395" r:id="rId83"/>
    <p:sldId id="396" r:id="rId84"/>
    <p:sldId id="409" r:id="rId8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9" autoAdjust="0"/>
  </p:normalViewPr>
  <p:slideViewPr>
    <p:cSldViewPr>
      <p:cViewPr varScale="1">
        <p:scale>
          <a:sx n="71" d="100"/>
          <a:sy n="71" d="100"/>
        </p:scale>
        <p:origin x="55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63.xml"/><Relationship Id="rId1" Type="http://schemas.microsoft.com/office/2011/relationships/chartStyle" Target="style63.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arco\Documents\IBM\Bloque%202\Excel\Marco_100.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223156893758763E-3"/>
                  <c:y val="9.7830435528078158E-2"/>
                </c:manualLayout>
              </c:layout>
              <c:tx>
                <c:rich>
                  <a:bodyPr/>
                  <a:lstStyle/>
                  <a:p>
                    <a:fld id="{0C287139-823A-48A6-9B92-ED42E529E67E}"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309-4F44-8BE0-FFA1D4A3ADA9}"/>
                </c:ext>
              </c:extLst>
            </c:dLbl>
            <c:dLbl>
              <c:idx val="1"/>
              <c:layout>
                <c:manualLayout>
                  <c:x val="6.6408353816920923E-17"/>
                  <c:y val="0.11676535853351246"/>
                </c:manualLayout>
              </c:layout>
              <c:tx>
                <c:rich>
                  <a:bodyPr/>
                  <a:lstStyle/>
                  <a:p>
                    <a:fld id="{791C26F2-8682-4688-B071-83E439910D12}"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09-4F44-8BE0-FFA1D4A3ADA9}"/>
                </c:ext>
              </c:extLst>
            </c:dLbl>
            <c:dLbl>
              <c:idx val="2"/>
              <c:layout>
                <c:manualLayout>
                  <c:x val="-1.8111578446879382E-3"/>
                  <c:y val="0.11676535853351258"/>
                </c:manualLayout>
              </c:layout>
              <c:tx>
                <c:rich>
                  <a:bodyPr/>
                  <a:lstStyle/>
                  <a:p>
                    <a:fld id="{5ECE6FB7-7082-4352-A3A7-0E4617437664}"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309-4F44-8BE0-FFA1D4A3ADA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IDENTIDAD!$B$20:$B$22</c:f>
              <c:strCache>
                <c:ptCount val="3"/>
                <c:pt idx="0">
                  <c:v>HISTORIA</c:v>
                </c:pt>
                <c:pt idx="1">
                  <c:v>ESCUDO</c:v>
                </c:pt>
                <c:pt idx="2">
                  <c:v>INSTALACIONES</c:v>
                </c:pt>
              </c:strCache>
            </c:strRef>
          </c:cat>
          <c:val>
            <c:numRef>
              <c:f>IDENTIDAD!$E$20:$E$22</c:f>
              <c:numCache>
                <c:formatCode>0</c:formatCode>
                <c:ptCount val="3"/>
                <c:pt idx="0">
                  <c:v>72</c:v>
                </c:pt>
                <c:pt idx="1">
                  <c:v>58</c:v>
                </c:pt>
                <c:pt idx="2">
                  <c:v>47.169811320754718</c:v>
                </c:pt>
              </c:numCache>
            </c:numRef>
          </c:val>
          <c:extLst>
            <c:ext xmlns:c16="http://schemas.microsoft.com/office/drawing/2014/chart" uri="{C3380CC4-5D6E-409C-BE32-E72D297353CC}">
              <c16:uniqueId val="{00000003-2309-4F44-8BE0-FFA1D4A3ADA9}"/>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6232858940537863E-3"/>
                  <c:y val="9.6055893941435211E-2"/>
                </c:manualLayout>
              </c:layout>
              <c:tx>
                <c:rich>
                  <a:bodyPr/>
                  <a:lstStyle/>
                  <a:p>
                    <a:fld id="{ECB4EAFC-1B81-4F0E-8E7A-2B63714301DA}"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D52-435A-A587-8F795FD587C9}"/>
                </c:ext>
              </c:extLst>
            </c:dLbl>
            <c:dLbl>
              <c:idx val="1"/>
              <c:layout>
                <c:manualLayout>
                  <c:x val="0"/>
                  <c:y val="0.11106462736978447"/>
                </c:manualLayout>
              </c:layout>
              <c:tx>
                <c:rich>
                  <a:bodyPr/>
                  <a:lstStyle/>
                  <a:p>
                    <a:fld id="{0FA1E9DC-6773-454D-B9F9-5EB945898F60}"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D52-435A-A587-8F795FD587C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IDENTIDAD!$B$54:$B$55</c:f>
              <c:strCache>
                <c:ptCount val="2"/>
                <c:pt idx="0">
                  <c:v>SI LO CONOCE</c:v>
                </c:pt>
                <c:pt idx="1">
                  <c:v>NO LO CONOCE</c:v>
                </c:pt>
              </c:strCache>
            </c:strRef>
          </c:cat>
          <c:val>
            <c:numRef>
              <c:f>IDENTIDAD!$E$54:$E$55</c:f>
              <c:numCache>
                <c:formatCode>0</c:formatCode>
                <c:ptCount val="2"/>
                <c:pt idx="0">
                  <c:v>68</c:v>
                </c:pt>
                <c:pt idx="1">
                  <c:v>32</c:v>
                </c:pt>
              </c:numCache>
            </c:numRef>
          </c:val>
          <c:extLst>
            <c:ext xmlns:c16="http://schemas.microsoft.com/office/drawing/2014/chart" uri="{C3380CC4-5D6E-409C-BE32-E72D297353CC}">
              <c16:uniqueId val="{00000000-677D-4D2A-AC8F-2DF9D75AEBE8}"/>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1"/>
          <c:order val="0"/>
          <c:spPr>
            <a:gradFill rotWithShape="1">
              <a:gsLst>
                <a:gs pos="0">
                  <a:schemeClr val="accent6">
                    <a:shade val="76000"/>
                    <a:shade val="51000"/>
                    <a:satMod val="130000"/>
                  </a:schemeClr>
                </a:gs>
                <a:gs pos="80000">
                  <a:schemeClr val="accent6">
                    <a:shade val="76000"/>
                    <a:shade val="93000"/>
                    <a:satMod val="130000"/>
                  </a:schemeClr>
                </a:gs>
                <a:gs pos="100000">
                  <a:schemeClr val="accent6">
                    <a:shade val="7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5384371248826476E-17"/>
                  <c:y val="9.7404542828997978E-2"/>
                </c:manualLayout>
              </c:layout>
              <c:tx>
                <c:rich>
                  <a:bodyPr/>
                  <a:lstStyle/>
                  <a:p>
                    <a:fld id="{BE797B10-5977-4D28-A950-D39E24E5A8A7}"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04-4D22-A55F-46C7C489236E}"/>
                </c:ext>
              </c:extLst>
            </c:dLbl>
            <c:dLbl>
              <c:idx val="1"/>
              <c:layout>
                <c:manualLayout>
                  <c:x val="-3.0768742497652951E-17"/>
                  <c:y val="9.1316758902185616E-2"/>
                </c:manualLayout>
              </c:layout>
              <c:tx>
                <c:rich>
                  <a:bodyPr/>
                  <a:lstStyle/>
                  <a:p>
                    <a:fld id="{1E9D63B5-BFB3-4A7C-A629-05AD3A759374}"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04-4D22-A55F-46C7C489236E}"/>
                </c:ext>
              </c:extLst>
            </c:dLbl>
            <c:dLbl>
              <c:idx val="2"/>
              <c:layout>
                <c:manualLayout>
                  <c:x val="-1.6783144331341028E-3"/>
                  <c:y val="9.7404542828997978E-2"/>
                </c:manualLayout>
              </c:layout>
              <c:tx>
                <c:rich>
                  <a:bodyPr/>
                  <a:lstStyle/>
                  <a:p>
                    <a:fld id="{32496FA1-2703-4C57-B5F1-01E77E14E47E}"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04-4D22-A55F-46C7C489236E}"/>
                </c:ext>
              </c:extLst>
            </c:dLbl>
            <c:dLbl>
              <c:idx val="3"/>
              <c:layout>
                <c:manualLayout>
                  <c:x val="-1.6783144331341028E-3"/>
                  <c:y val="0.10044843479240417"/>
                </c:manualLayout>
              </c:layout>
              <c:tx>
                <c:rich>
                  <a:bodyPr/>
                  <a:lstStyle/>
                  <a:p>
                    <a:fld id="{BA26163D-8BC1-4E52-AA93-DDFBDC28BFD9}"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104-4D22-A55F-46C7C489236E}"/>
                </c:ext>
              </c:extLst>
            </c:dLbl>
            <c:dLbl>
              <c:idx val="4"/>
              <c:layout>
                <c:manualLayout>
                  <c:x val="-1.6783144331341028E-3"/>
                  <c:y val="9.7404542828997978E-2"/>
                </c:manualLayout>
              </c:layout>
              <c:tx>
                <c:rich>
                  <a:bodyPr/>
                  <a:lstStyle/>
                  <a:p>
                    <a:fld id="{24147719-030C-4CCF-BEB2-E25240CFE5E6}"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04-4D22-A55F-46C7C489236E}"/>
                </c:ext>
              </c:extLst>
            </c:dLbl>
            <c:dLbl>
              <c:idx val="5"/>
              <c:layout>
                <c:manualLayout>
                  <c:x val="0"/>
                  <c:y val="9.7404542828997978E-2"/>
                </c:manualLayout>
              </c:layout>
              <c:tx>
                <c:rich>
                  <a:bodyPr/>
                  <a:lstStyle/>
                  <a:p>
                    <a:fld id="{4EDD15D1-FD9E-44F4-9896-5BCE16515E16}"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104-4D22-A55F-46C7C489236E}"/>
                </c:ext>
              </c:extLst>
            </c:dLbl>
            <c:dLbl>
              <c:idx val="6"/>
              <c:layout>
                <c:manualLayout>
                  <c:x val="-1.6783144331341028E-3"/>
                  <c:y val="9.1316758902185616E-2"/>
                </c:manualLayout>
              </c:layout>
              <c:tx>
                <c:rich>
                  <a:bodyPr/>
                  <a:lstStyle/>
                  <a:p>
                    <a:fld id="{7C55C52E-CF71-4C36-8821-3CA8FC919581}"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104-4D22-A55F-46C7C489236E}"/>
                </c:ext>
              </c:extLst>
            </c:dLbl>
            <c:dLbl>
              <c:idx val="7"/>
              <c:layout>
                <c:manualLayout>
                  <c:x val="-3.3566288662683287E-3"/>
                  <c:y val="8.2185083011967044E-2"/>
                </c:manualLayout>
              </c:layout>
              <c:tx>
                <c:rich>
                  <a:bodyPr/>
                  <a:lstStyle/>
                  <a:p>
                    <a:fld id="{862DC148-16C8-41C5-BC0B-E68E6D05B73D}"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5104-4D22-A55F-46C7C489236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IDENTIDAD!$I$69:$I$76</c:f>
              <c:strCache>
                <c:ptCount val="8"/>
                <c:pt idx="0">
                  <c:v>LEALTAD Y COMPROMISO</c:v>
                </c:pt>
                <c:pt idx="1">
                  <c:v>TRANSPARENCIA Y RENDICIÓN DE CUENTAS</c:v>
                </c:pt>
                <c:pt idx="2">
                  <c:v>RESPONSABILIDAD</c:v>
                </c:pt>
                <c:pt idx="3">
                  <c:v>TOLERANCIA</c:v>
                </c:pt>
                <c:pt idx="4">
                  <c:v>EQUIDAD</c:v>
                </c:pt>
                <c:pt idx="5">
                  <c:v>CONCIENCIA ECOLÓGICA</c:v>
                </c:pt>
                <c:pt idx="6">
                  <c:v>JUSTICIA</c:v>
                </c:pt>
                <c:pt idx="7">
                  <c:v>PROFESIONALISMO E INTEGRIDAD</c:v>
                </c:pt>
              </c:strCache>
            </c:strRef>
          </c:cat>
          <c:val>
            <c:numRef>
              <c:f>IDENTIDAD!$K$69:$K$76</c:f>
              <c:numCache>
                <c:formatCode>General</c:formatCode>
                <c:ptCount val="8"/>
                <c:pt idx="0">
                  <c:v>90</c:v>
                </c:pt>
                <c:pt idx="1">
                  <c:v>85</c:v>
                </c:pt>
                <c:pt idx="2">
                  <c:v>80</c:v>
                </c:pt>
                <c:pt idx="3">
                  <c:v>75</c:v>
                </c:pt>
                <c:pt idx="4">
                  <c:v>70</c:v>
                </c:pt>
                <c:pt idx="5">
                  <c:v>65</c:v>
                </c:pt>
                <c:pt idx="6">
                  <c:v>60</c:v>
                </c:pt>
                <c:pt idx="7">
                  <c:v>55</c:v>
                </c:pt>
              </c:numCache>
            </c:numRef>
          </c:val>
          <c:extLst>
            <c:ext xmlns:c16="http://schemas.microsoft.com/office/drawing/2014/chart" uri="{C3380CC4-5D6E-409C-BE32-E72D297353CC}">
              <c16:uniqueId val="{00000000-5104-4D22-A55F-46C7C489236E}"/>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250169055639457E-3"/>
                  <c:y val="9.8586436110684766E-2"/>
                </c:manualLayout>
              </c:layout>
              <c:tx>
                <c:rich>
                  <a:bodyPr/>
                  <a:lstStyle/>
                  <a:p>
                    <a:fld id="{63099B09-12C3-4D86-9E18-B471D6EA1428}"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04E-4F36-B414-07F9244D9487}"/>
                </c:ext>
              </c:extLst>
            </c:dLbl>
            <c:dLbl>
              <c:idx val="1"/>
              <c:layout>
                <c:manualLayout>
                  <c:x val="-5.5875253583459617E-3"/>
                  <c:y val="0.10515886518473054"/>
                </c:manualLayout>
              </c:layout>
              <c:tx>
                <c:rich>
                  <a:bodyPr/>
                  <a:lstStyle/>
                  <a:p>
                    <a:fld id="{09F912A9-6DA3-44A4-8A8A-F380D3085EA5}"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04E-4F36-B414-07F9244D9487}"/>
                </c:ext>
              </c:extLst>
            </c:dLbl>
            <c:dLbl>
              <c:idx val="2"/>
              <c:layout>
                <c:manualLayout>
                  <c:x val="0"/>
                  <c:y val="9.2014007036639228E-2"/>
                </c:manualLayout>
              </c:layout>
              <c:tx>
                <c:rich>
                  <a:bodyPr/>
                  <a:lstStyle/>
                  <a:p>
                    <a:fld id="{A8B1ACFD-955C-4F35-A90A-4CFB2327BF30}"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04E-4F36-B414-07F9244D9487}"/>
                </c:ext>
              </c:extLst>
            </c:dLbl>
            <c:dLbl>
              <c:idx val="3"/>
              <c:tx>
                <c:rich>
                  <a:bodyPr/>
                  <a:lstStyle/>
                  <a:p>
                    <a:fld id="{9F0CCFA1-F1C3-4078-9218-8C66588F28F5}"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04E-4F36-B414-07F9244D948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SEGURIDAD!$B$3:$B$6</c:f>
              <c:strCache>
                <c:ptCount val="4"/>
                <c:pt idx="0">
                  <c:v>EXCELENTE</c:v>
                </c:pt>
                <c:pt idx="1">
                  <c:v>BUENA</c:v>
                </c:pt>
                <c:pt idx="2">
                  <c:v>REGULAR</c:v>
                </c:pt>
                <c:pt idx="3">
                  <c:v>MALA</c:v>
                </c:pt>
              </c:strCache>
            </c:strRef>
          </c:cat>
          <c:val>
            <c:numRef>
              <c:f>SEGURIDAD!$E$3:$E$6</c:f>
              <c:numCache>
                <c:formatCode>0</c:formatCode>
                <c:ptCount val="4"/>
                <c:pt idx="0">
                  <c:v>23</c:v>
                </c:pt>
                <c:pt idx="1">
                  <c:v>60</c:v>
                </c:pt>
                <c:pt idx="2">
                  <c:v>15</c:v>
                </c:pt>
                <c:pt idx="3">
                  <c:v>2</c:v>
                </c:pt>
              </c:numCache>
            </c:numRef>
          </c:val>
          <c:extLst>
            <c:ext xmlns:c16="http://schemas.microsoft.com/office/drawing/2014/chart" uri="{C3380CC4-5D6E-409C-BE32-E72D297353CC}">
              <c16:uniqueId val="{00000000-CADC-41A9-B6A9-E84CF7D504DB}"/>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8472582723864E-17"/>
                  <c:y val="7.9003112598221903E-2"/>
                </c:manualLayout>
              </c:layout>
              <c:tx>
                <c:rich>
                  <a:bodyPr/>
                  <a:lstStyle/>
                  <a:p>
                    <a:fld id="{01C0ED41-4CA6-49E2-AE73-9310092AACEC}"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B2A-4709-A884-3CF5E3E1134A}"/>
                </c:ext>
              </c:extLst>
            </c:dLbl>
            <c:dLbl>
              <c:idx val="1"/>
              <c:layout>
                <c:manualLayout>
                  <c:x val="3.7589828961838482E-3"/>
                  <c:y val="0.10112398412572407"/>
                </c:manualLayout>
              </c:layout>
              <c:tx>
                <c:rich>
                  <a:bodyPr/>
                  <a:lstStyle/>
                  <a:p>
                    <a:fld id="{B9B1ECA6-2233-4C68-ADB9-D19849BE1AD2}"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B2A-4709-A884-3CF5E3E1134A}"/>
                </c:ext>
              </c:extLst>
            </c:dLbl>
            <c:dLbl>
              <c:idx val="2"/>
              <c:layout>
                <c:manualLayout>
                  <c:x val="0"/>
                  <c:y val="0.10112398412572418"/>
                </c:manualLayout>
              </c:layout>
              <c:tx>
                <c:rich>
                  <a:bodyPr/>
                  <a:lstStyle/>
                  <a:p>
                    <a:fld id="{AE6B9943-A5CE-4C40-9C7E-4C0E4D08539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B2A-4709-A884-3CF5E3E1134A}"/>
                </c:ext>
              </c:extLst>
            </c:dLbl>
            <c:dLbl>
              <c:idx val="3"/>
              <c:layout>
                <c:manualLayout>
                  <c:x val="5.638474344275772E-3"/>
                  <c:y val="0.10112398412572418"/>
                </c:manualLayout>
              </c:layout>
              <c:tx>
                <c:rich>
                  <a:bodyPr/>
                  <a:lstStyle/>
                  <a:p>
                    <a:fld id="{57C91350-7851-4B1E-A988-DD4FB7F8A095}"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B2A-4709-A884-3CF5E3E1134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SEGURIDAD!$B$20:$B$23</c:f>
              <c:strCache>
                <c:ptCount val="4"/>
                <c:pt idx="0">
                  <c:v>EXCELENTE</c:v>
                </c:pt>
                <c:pt idx="1">
                  <c:v>BUENO</c:v>
                </c:pt>
                <c:pt idx="2">
                  <c:v>REGULAR</c:v>
                </c:pt>
                <c:pt idx="3">
                  <c:v>MALO</c:v>
                </c:pt>
              </c:strCache>
            </c:strRef>
          </c:cat>
          <c:val>
            <c:numRef>
              <c:f>SEGURIDAD!$E$20:$E$23</c:f>
              <c:numCache>
                <c:formatCode>0</c:formatCode>
                <c:ptCount val="4"/>
                <c:pt idx="0">
                  <c:v>10</c:v>
                </c:pt>
                <c:pt idx="1">
                  <c:v>30</c:v>
                </c:pt>
                <c:pt idx="2">
                  <c:v>32</c:v>
                </c:pt>
                <c:pt idx="3">
                  <c:v>28</c:v>
                </c:pt>
              </c:numCache>
            </c:numRef>
          </c:val>
          <c:extLst>
            <c:ext xmlns:c16="http://schemas.microsoft.com/office/drawing/2014/chart" uri="{C3380CC4-5D6E-409C-BE32-E72D297353CC}">
              <c16:uniqueId val="{00000000-0CA2-48B2-802A-39452F122298}"/>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a:t>0</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19-4A30-BCCD-206EAE6FF5C3}"/>
                </c:ext>
              </c:extLst>
            </c:dLbl>
            <c:dLbl>
              <c:idx val="1"/>
              <c:layout>
                <c:manualLayout>
                  <c:x val="0"/>
                  <c:y val="9.8675364067480217E-2"/>
                </c:manualLayout>
              </c:layout>
              <c:tx>
                <c:rich>
                  <a:bodyPr/>
                  <a:lstStyle/>
                  <a:p>
                    <a:r>
                      <a:rPr lang="en-US"/>
                      <a:t>11</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19-4A30-BCCD-206EAE6FF5C3}"/>
                </c:ext>
              </c:extLst>
            </c:dLbl>
            <c:dLbl>
              <c:idx val="2"/>
              <c:layout>
                <c:manualLayout>
                  <c:x val="-3.4617671667195151E-3"/>
                  <c:y val="9.5492287807238854E-2"/>
                </c:manualLayout>
              </c:layout>
              <c:tx>
                <c:rich>
                  <a:bodyPr/>
                  <a:lstStyle/>
                  <a:p>
                    <a:r>
                      <a:rPr lang="en-US"/>
                      <a:t>51</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19-4A30-BCCD-206EAE6FF5C3}"/>
                </c:ext>
              </c:extLst>
            </c:dLbl>
            <c:dLbl>
              <c:idx val="3"/>
              <c:layout>
                <c:manualLayout>
                  <c:x val="-8.6544179167985982E-3"/>
                  <c:y val="9.8675364067480092E-2"/>
                </c:manualLayout>
              </c:layout>
              <c:tx>
                <c:rich>
                  <a:bodyPr/>
                  <a:lstStyle/>
                  <a:p>
                    <a:fld id="{19585C4E-EABD-40D4-93EF-5286BAAE02C5}"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319-4A30-BCCD-206EAE6FF5C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(SEGURIDAD!$B$37:$B$39,SEGURIDAD!$B$40)</c:f>
              <c:strCache>
                <c:ptCount val="4"/>
                <c:pt idx="0">
                  <c:v>MUY ALTO</c:v>
                </c:pt>
                <c:pt idx="1">
                  <c:v>ALTO</c:v>
                </c:pt>
                <c:pt idx="2">
                  <c:v>MEDIO</c:v>
                </c:pt>
                <c:pt idx="3">
                  <c:v>BAJO</c:v>
                </c:pt>
              </c:strCache>
            </c:strRef>
          </c:cat>
          <c:val>
            <c:numRef>
              <c:f>(SEGURIDAD!$E$37:$E$39,SEGURIDAD!$E$40)</c:f>
              <c:numCache>
                <c:formatCode>0</c:formatCode>
                <c:ptCount val="4"/>
                <c:pt idx="0">
                  <c:v>0</c:v>
                </c:pt>
                <c:pt idx="1">
                  <c:v>11.320754716981133</c:v>
                </c:pt>
                <c:pt idx="2">
                  <c:v>50.943396226415096</c:v>
                </c:pt>
                <c:pt idx="3">
                  <c:v>37.735849056603776</c:v>
                </c:pt>
              </c:numCache>
            </c:numRef>
          </c:val>
          <c:extLst>
            <c:ext xmlns:c16="http://schemas.microsoft.com/office/drawing/2014/chart" uri="{C3380CC4-5D6E-409C-BE32-E72D297353CC}">
              <c16:uniqueId val="{00000004-B319-4A30-BCCD-206EAE6FF5C3}"/>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C3551443-8E02-4A3E-9E08-3D6670ABEEAD}"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B1B-4413-8627-5832ECDE0D01}"/>
                </c:ext>
              </c:extLst>
            </c:dLbl>
            <c:dLbl>
              <c:idx val="1"/>
              <c:layout>
                <c:manualLayout>
                  <c:x val="5.687421126216792E-3"/>
                  <c:y val="8.8912193234223821E-2"/>
                </c:manualLayout>
              </c:layout>
              <c:tx>
                <c:rich>
                  <a:bodyPr/>
                  <a:lstStyle/>
                  <a:p>
                    <a:fld id="{91F0D213-2CAE-4B67-BC31-9CEFA1A3C171}"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B1B-4413-8627-5832ECDE0D01}"/>
                </c:ext>
              </c:extLst>
            </c:dLbl>
            <c:dLbl>
              <c:idx val="2"/>
              <c:layout>
                <c:manualLayout>
                  <c:x val="6.9512121866020366E-17"/>
                  <c:y val="0.10424188172288316"/>
                </c:manualLayout>
              </c:layout>
              <c:tx>
                <c:rich>
                  <a:bodyPr/>
                  <a:lstStyle/>
                  <a:p>
                    <a:fld id="{C83423B5-F367-4C74-AA74-655B5A27CDFA}"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B1B-4413-8627-5832ECDE0D01}"/>
                </c:ext>
              </c:extLst>
            </c:dLbl>
            <c:dLbl>
              <c:idx val="3"/>
              <c:tx>
                <c:rich>
                  <a:bodyPr/>
                  <a:lstStyle/>
                  <a:p>
                    <a:fld id="{49B87160-6A32-4CD6-AA51-BB3867712D6B}"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B1B-4413-8627-5832ECDE0D0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SEGURIDAD!$B$54:$B$57</c:f>
              <c:strCache>
                <c:ptCount val="4"/>
                <c:pt idx="0">
                  <c:v>EXCELENTE</c:v>
                </c:pt>
                <c:pt idx="1">
                  <c:v>BUENO</c:v>
                </c:pt>
                <c:pt idx="2">
                  <c:v>REGULAR</c:v>
                </c:pt>
                <c:pt idx="3">
                  <c:v>MALO</c:v>
                </c:pt>
              </c:strCache>
            </c:strRef>
          </c:cat>
          <c:val>
            <c:numRef>
              <c:f>SEGURIDAD!$E$54:$E$57</c:f>
              <c:numCache>
                <c:formatCode>0</c:formatCode>
                <c:ptCount val="4"/>
                <c:pt idx="0">
                  <c:v>8</c:v>
                </c:pt>
                <c:pt idx="1">
                  <c:v>53</c:v>
                </c:pt>
                <c:pt idx="2">
                  <c:v>34</c:v>
                </c:pt>
                <c:pt idx="3">
                  <c:v>5</c:v>
                </c:pt>
              </c:numCache>
            </c:numRef>
          </c:val>
          <c:extLst>
            <c:ext xmlns:c16="http://schemas.microsoft.com/office/drawing/2014/chart" uri="{C3380CC4-5D6E-409C-BE32-E72D297353CC}">
              <c16:uniqueId val="{00000000-21A6-42F4-8629-3C250A9E2C03}"/>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92409704613031E-17"/>
                  <c:y val="0.10360768379465181"/>
                </c:manualLayout>
              </c:layout>
              <c:tx>
                <c:rich>
                  <a:bodyPr/>
                  <a:lstStyle/>
                  <a:p>
                    <a:fld id="{755398C1-6B46-43F8-8D54-B8C08CA403A8}"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3A6-4FBA-93EA-DDA638CDC80A}"/>
                </c:ext>
              </c:extLst>
            </c:dLbl>
            <c:dLbl>
              <c:idx val="1"/>
              <c:layout>
                <c:manualLayout>
                  <c:x val="1.9846494398053482E-3"/>
                  <c:y val="0.1165586442689833"/>
                </c:manualLayout>
              </c:layout>
              <c:tx>
                <c:rich>
                  <a:bodyPr/>
                  <a:lstStyle/>
                  <a:p>
                    <a:fld id="{5FD7CD0C-0A22-4470-86BB-BD4052801A8E}"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3A6-4FBA-93EA-DDA638CDC80A}"/>
                </c:ext>
              </c:extLst>
            </c:dLbl>
            <c:dLbl>
              <c:idx val="2"/>
              <c:layout>
                <c:manualLayout>
                  <c:x val="1.984649439805421E-3"/>
                  <c:y val="9.3894463438903092E-2"/>
                </c:manualLayout>
              </c:layout>
              <c:tx>
                <c:rich>
                  <a:bodyPr/>
                  <a:lstStyle/>
                  <a:p>
                    <a:fld id="{FCD18085-250C-4017-BF17-B7F0CFF5629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3A6-4FBA-93EA-DDA638CDC80A}"/>
                </c:ext>
              </c:extLst>
            </c:dLbl>
            <c:dLbl>
              <c:idx val="3"/>
              <c:tx>
                <c:rich>
                  <a:bodyPr/>
                  <a:lstStyle/>
                  <a:p>
                    <a:fld id="{00B919D1-7DF8-4EA1-BD99-A9C83A39DC2C}"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3A6-4FBA-93EA-DDA638CDC80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SEGURIDAD!$B$71:$B$74</c:f>
              <c:strCache>
                <c:ptCount val="4"/>
                <c:pt idx="0">
                  <c:v>EXCELENTE</c:v>
                </c:pt>
                <c:pt idx="1">
                  <c:v>BUENO</c:v>
                </c:pt>
                <c:pt idx="2">
                  <c:v>REGULAR</c:v>
                </c:pt>
                <c:pt idx="3">
                  <c:v>MALO</c:v>
                </c:pt>
              </c:strCache>
            </c:strRef>
          </c:cat>
          <c:val>
            <c:numRef>
              <c:f>SEGURIDAD!$E$71:$E$74</c:f>
              <c:numCache>
                <c:formatCode>0</c:formatCode>
                <c:ptCount val="4"/>
                <c:pt idx="0">
                  <c:v>25</c:v>
                </c:pt>
                <c:pt idx="1">
                  <c:v>51</c:v>
                </c:pt>
                <c:pt idx="2">
                  <c:v>19</c:v>
                </c:pt>
                <c:pt idx="3">
                  <c:v>5</c:v>
                </c:pt>
              </c:numCache>
            </c:numRef>
          </c:val>
          <c:extLst>
            <c:ext xmlns:c16="http://schemas.microsoft.com/office/drawing/2014/chart" uri="{C3380CC4-5D6E-409C-BE32-E72D297353CC}">
              <c16:uniqueId val="{00000000-970D-4180-AB83-3C3DBD9452EC}"/>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18853972531574E-17"/>
                  <c:y val="9.8649056669961654E-2"/>
                </c:manualLayout>
              </c:layout>
              <c:tx>
                <c:rich>
                  <a:bodyPr/>
                  <a:lstStyle/>
                  <a:p>
                    <a:fld id="{7EFE1C32-B76F-429A-BC5E-2686BB49D109}"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E20-42C1-8320-25B6D418C597}"/>
                </c:ext>
              </c:extLst>
            </c:dLbl>
            <c:dLbl>
              <c:idx val="1"/>
              <c:layout>
                <c:manualLayout>
                  <c:x val="-1.976625085426779E-3"/>
                  <c:y val="9.2284601400931865E-2"/>
                </c:manualLayout>
              </c:layout>
              <c:tx>
                <c:rich>
                  <a:bodyPr/>
                  <a:lstStyle/>
                  <a:p>
                    <a:fld id="{91A4C107-9CBE-4B4C-BCBB-FFBFF5554529}"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20-42C1-8320-25B6D418C597}"/>
                </c:ext>
              </c:extLst>
            </c:dLbl>
            <c:dLbl>
              <c:idx val="2"/>
              <c:layout>
                <c:manualLayout>
                  <c:x val="0"/>
                  <c:y val="9.8649056669961654E-2"/>
                </c:manualLayout>
              </c:layout>
              <c:tx>
                <c:rich>
                  <a:bodyPr/>
                  <a:lstStyle/>
                  <a:p>
                    <a:fld id="{AAF65D09-59FE-4436-9E11-3BBE1ABC5600}"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20-42C1-8320-25B6D418C597}"/>
                </c:ext>
              </c:extLst>
            </c:dLbl>
            <c:dLbl>
              <c:idx val="3"/>
              <c:tx>
                <c:rich>
                  <a:bodyPr/>
                  <a:lstStyle/>
                  <a:p>
                    <a:fld id="{827353C7-9734-4ED1-87D1-CA7F6F953971}"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E20-42C1-8320-25B6D418C59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SEGURIDAD!$B$88:$B$91</c:f>
              <c:strCache>
                <c:ptCount val="4"/>
                <c:pt idx="0">
                  <c:v>EXCELENTE</c:v>
                </c:pt>
                <c:pt idx="1">
                  <c:v>BUENAS</c:v>
                </c:pt>
                <c:pt idx="2">
                  <c:v>REGULAR</c:v>
                </c:pt>
                <c:pt idx="3">
                  <c:v>MALAS</c:v>
                </c:pt>
              </c:strCache>
            </c:strRef>
          </c:cat>
          <c:val>
            <c:numRef>
              <c:f>SEGURIDAD!$E$88:$E$91</c:f>
              <c:numCache>
                <c:formatCode>0</c:formatCode>
                <c:ptCount val="4"/>
                <c:pt idx="0">
                  <c:v>13</c:v>
                </c:pt>
                <c:pt idx="1">
                  <c:v>60</c:v>
                </c:pt>
                <c:pt idx="2">
                  <c:v>25</c:v>
                </c:pt>
                <c:pt idx="3">
                  <c:v>2</c:v>
                </c:pt>
              </c:numCache>
            </c:numRef>
          </c:val>
          <c:extLst>
            <c:ext xmlns:c16="http://schemas.microsoft.com/office/drawing/2014/chart" uri="{C3380CC4-5D6E-409C-BE32-E72D297353CC}">
              <c16:uniqueId val="{00000000-A2EA-4E33-8455-234188735019}"/>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6E9CFD3-DAE7-49EA-901E-55F801A61053}"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3FB-4367-9561-BFFA8517C196}"/>
                </c:ext>
              </c:extLst>
            </c:dLbl>
            <c:dLbl>
              <c:idx val="1"/>
              <c:layout>
                <c:manualLayout>
                  <c:x val="0"/>
                  <c:y val="0.10495237646159784"/>
                </c:manualLayout>
              </c:layout>
              <c:tx>
                <c:rich>
                  <a:bodyPr/>
                  <a:lstStyle/>
                  <a:p>
                    <a:fld id="{E418F8DD-92DC-4443-992D-5D7B793B0361}"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3FB-4367-9561-BFFA8517C196}"/>
                </c:ext>
              </c:extLst>
            </c:dLbl>
            <c:dLbl>
              <c:idx val="2"/>
              <c:layout>
                <c:manualLayout>
                  <c:x val="0"/>
                  <c:y val="0.10495237646159784"/>
                </c:manualLayout>
              </c:layout>
              <c:tx>
                <c:rich>
                  <a:bodyPr/>
                  <a:lstStyle/>
                  <a:p>
                    <a:fld id="{98191434-68FA-4028-88C7-0FCC06F9E616}"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3FB-4367-9561-BFFA8517C196}"/>
                </c:ext>
              </c:extLst>
            </c:dLbl>
            <c:dLbl>
              <c:idx val="3"/>
              <c:tx>
                <c:rich>
                  <a:bodyPr/>
                  <a:lstStyle/>
                  <a:p>
                    <a:fld id="{4FEC3099-0168-4972-AD38-095B467FE64B}"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3FB-4367-9561-BFFA8517C19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SEGURIDAD!$B$105:$B$108</c:f>
              <c:strCache>
                <c:ptCount val="4"/>
                <c:pt idx="0">
                  <c:v>EXCELENTE</c:v>
                </c:pt>
                <c:pt idx="1">
                  <c:v>BUENAS</c:v>
                </c:pt>
                <c:pt idx="2">
                  <c:v>REGULAR</c:v>
                </c:pt>
                <c:pt idx="3">
                  <c:v>MALAS</c:v>
                </c:pt>
              </c:strCache>
            </c:strRef>
          </c:cat>
          <c:val>
            <c:numRef>
              <c:f>SEGURIDAD!$E$105:$E$108</c:f>
              <c:numCache>
                <c:formatCode>0</c:formatCode>
                <c:ptCount val="4"/>
                <c:pt idx="0">
                  <c:v>7.5471698113207548</c:v>
                </c:pt>
                <c:pt idx="1">
                  <c:v>50</c:v>
                </c:pt>
                <c:pt idx="2">
                  <c:v>34</c:v>
                </c:pt>
                <c:pt idx="3">
                  <c:v>7.5471698113207548</c:v>
                </c:pt>
              </c:numCache>
            </c:numRef>
          </c:val>
          <c:extLst>
            <c:ext xmlns:c16="http://schemas.microsoft.com/office/drawing/2014/chart" uri="{C3380CC4-5D6E-409C-BE32-E72D297353CC}">
              <c16:uniqueId val="{00000000-46B0-4EA3-8117-8300777D23B2}"/>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51672A3-9156-44A9-B201-CEF9E0BA3973}"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1A4-4F3B-A6D2-BC542A45F33C}"/>
                </c:ext>
              </c:extLst>
            </c:dLbl>
            <c:dLbl>
              <c:idx val="1"/>
              <c:layout>
                <c:manualLayout>
                  <c:x val="-5.7806572834916258E-3"/>
                  <c:y val="0.11289969183979434"/>
                </c:manualLayout>
              </c:layout>
              <c:tx>
                <c:rich>
                  <a:bodyPr/>
                  <a:lstStyle/>
                  <a:p>
                    <a:fld id="{8EADA05A-FE0E-4A2E-A697-8DA3202C625F}"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1A4-4F3B-A6D2-BC542A45F33C}"/>
                </c:ext>
              </c:extLst>
            </c:dLbl>
            <c:dLbl>
              <c:idx val="2"/>
              <c:layout>
                <c:manualLayout>
                  <c:x val="-1.926885761163946E-3"/>
                  <c:y val="0.10625853349627691"/>
                </c:manualLayout>
              </c:layout>
              <c:tx>
                <c:rich>
                  <a:bodyPr/>
                  <a:lstStyle/>
                  <a:p>
                    <a:fld id="{D7B838BE-C339-422D-8FAC-5D075AABA9C8}"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1A4-4F3B-A6D2-BC542A45F33C}"/>
                </c:ext>
              </c:extLst>
            </c:dLbl>
            <c:dLbl>
              <c:idx val="3"/>
              <c:tx>
                <c:rich>
                  <a:bodyPr/>
                  <a:lstStyle/>
                  <a:p>
                    <a:fld id="{8FA2737B-BEA7-407A-817A-36679C9FCF63}"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1A4-4F3B-A6D2-BC542A45F33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SEGURIDAD!$B$122:$B$125</c:f>
              <c:strCache>
                <c:ptCount val="4"/>
                <c:pt idx="0">
                  <c:v>EXCELENTE</c:v>
                </c:pt>
                <c:pt idx="1">
                  <c:v>BUENA</c:v>
                </c:pt>
                <c:pt idx="2">
                  <c:v>REGULAR</c:v>
                </c:pt>
                <c:pt idx="3">
                  <c:v>MALA</c:v>
                </c:pt>
              </c:strCache>
            </c:strRef>
          </c:cat>
          <c:val>
            <c:numRef>
              <c:f>SEGURIDAD!$E$122:$E$125</c:f>
              <c:numCache>
                <c:formatCode>0</c:formatCode>
                <c:ptCount val="4"/>
                <c:pt idx="0">
                  <c:v>6</c:v>
                </c:pt>
                <c:pt idx="1">
                  <c:v>50</c:v>
                </c:pt>
                <c:pt idx="2">
                  <c:v>40</c:v>
                </c:pt>
                <c:pt idx="3">
                  <c:v>4</c:v>
                </c:pt>
              </c:numCache>
            </c:numRef>
          </c:val>
          <c:extLst>
            <c:ext xmlns:c16="http://schemas.microsoft.com/office/drawing/2014/chart" uri="{C3380CC4-5D6E-409C-BE32-E72D297353CC}">
              <c16:uniqueId val="{00000000-406B-4C5D-868B-3C4BA9314980}"/>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767238432741633E-3"/>
                  <c:y val="0.12480087368579294"/>
                </c:manualLayout>
              </c:layout>
              <c:tx>
                <c:rich>
                  <a:bodyPr/>
                  <a:lstStyle/>
                  <a:p>
                    <a:fld id="{F5EE8B8B-1B39-479E-8E5C-D2B8AE7F01F8}"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B3A-4F2D-BA39-BE8BB268986C}"/>
                </c:ext>
              </c:extLst>
            </c:dLbl>
            <c:dLbl>
              <c:idx val="1"/>
              <c:layout>
                <c:manualLayout>
                  <c:x val="0"/>
                  <c:y val="0.12817387027189539"/>
                </c:manualLayout>
              </c:layout>
              <c:tx>
                <c:rich>
                  <a:bodyPr/>
                  <a:lstStyle/>
                  <a:p>
                    <a:fld id="{45A89505-8DE1-41E5-B913-38BBAE30A4AE}"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B3A-4F2D-BA39-BE8BB268986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SEGURIDAD!$B$139:$B$140</c:f>
              <c:strCache>
                <c:ptCount val="2"/>
                <c:pt idx="0">
                  <c:v>SI LOS CONOCE</c:v>
                </c:pt>
                <c:pt idx="1">
                  <c:v>NO LOS CONOCE</c:v>
                </c:pt>
              </c:strCache>
            </c:strRef>
          </c:cat>
          <c:val>
            <c:numRef>
              <c:f>SEGURIDAD!$E$139:$E$140</c:f>
              <c:numCache>
                <c:formatCode>0</c:formatCode>
                <c:ptCount val="2"/>
                <c:pt idx="0">
                  <c:v>57</c:v>
                </c:pt>
                <c:pt idx="1">
                  <c:v>43</c:v>
                </c:pt>
              </c:numCache>
            </c:numRef>
          </c:val>
          <c:extLst>
            <c:ext xmlns:c16="http://schemas.microsoft.com/office/drawing/2014/chart" uri="{C3380CC4-5D6E-409C-BE32-E72D297353CC}">
              <c16:uniqueId val="{00000000-72C3-4A77-9AD1-3469E90CB35C}"/>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8363237023483687E-3"/>
                  <c:y val="0.14024474647185975"/>
                </c:manualLayout>
              </c:layout>
              <c:tx>
                <c:rich>
                  <a:bodyPr/>
                  <a:lstStyle/>
                  <a:p>
                    <a:fld id="{AB23CAC5-2074-493F-80D9-5DAA884D0DC2}"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403-4ADE-AA6F-83223AAAB53E}"/>
                </c:ext>
              </c:extLst>
            </c:dLbl>
            <c:dLbl>
              <c:idx val="1"/>
              <c:layout>
                <c:manualLayout>
                  <c:x val="0"/>
                  <c:y val="0.1076296891528226"/>
                </c:manualLayout>
              </c:layout>
              <c:tx>
                <c:rich>
                  <a:bodyPr/>
                  <a:lstStyle/>
                  <a:p>
                    <a:fld id="{8D742BEE-DACD-491F-92DA-EB50DA7753E0}"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403-4ADE-AA6F-83223AAAB53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SEGURIDAD!$B$156:$B$157</c:f>
              <c:strCache>
                <c:ptCount val="2"/>
                <c:pt idx="0">
                  <c:v>SI RECIBE</c:v>
                </c:pt>
                <c:pt idx="1">
                  <c:v>NO RECIBE</c:v>
                </c:pt>
              </c:strCache>
            </c:strRef>
          </c:cat>
          <c:val>
            <c:numRef>
              <c:f>SEGURIDAD!$E$156:$E$157</c:f>
              <c:numCache>
                <c:formatCode>0</c:formatCode>
                <c:ptCount val="2"/>
                <c:pt idx="0">
                  <c:v>38</c:v>
                </c:pt>
                <c:pt idx="1">
                  <c:v>62</c:v>
                </c:pt>
              </c:numCache>
            </c:numRef>
          </c:val>
          <c:extLst>
            <c:ext xmlns:c16="http://schemas.microsoft.com/office/drawing/2014/chart" uri="{C3380CC4-5D6E-409C-BE32-E72D297353CC}">
              <c16:uniqueId val="{00000000-F11C-4039-BDF3-A27590230C7B}"/>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487117480926409E-3"/>
                  <c:y val="9.4287262028985977E-2"/>
                </c:manualLayout>
              </c:layout>
              <c:tx>
                <c:rich>
                  <a:bodyPr/>
                  <a:lstStyle/>
                  <a:p>
                    <a:fld id="{85142DFE-CD56-43D2-B7C3-054557B3941F}" type="VALUE">
                      <a:rPr lang="en-US" smtClean="0"/>
                      <a:pPr/>
                      <a:t>[VALOR]</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474-48CF-8846-D5806CADB28A}"/>
                </c:ext>
              </c:extLst>
            </c:dLbl>
            <c:dLbl>
              <c:idx val="1"/>
              <c:layout>
                <c:manualLayout>
                  <c:x val="0"/>
                  <c:y val="9.7538546926537406E-2"/>
                </c:manualLayout>
              </c:layout>
              <c:tx>
                <c:rich>
                  <a:bodyPr/>
                  <a:lstStyle/>
                  <a:p>
                    <a:fld id="{F79F918E-0024-4C61-9966-D36B14309830}" type="VALUE">
                      <a:rPr lang="en-US" smtClean="0"/>
                      <a:pPr/>
                      <a:t>[VALOR]</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474-48CF-8846-D5806CADB28A}"/>
                </c:ext>
              </c:extLst>
            </c:dLbl>
            <c:dLbl>
              <c:idx val="2"/>
              <c:tx>
                <c:rich>
                  <a:bodyPr/>
                  <a:lstStyle/>
                  <a:p>
                    <a:fld id="{A53C2699-503A-493A-937A-4CE6F1525AB1}" type="VALUE">
                      <a:rPr lang="en-US" smtClean="0"/>
                      <a:pPr/>
                      <a:t>[VALOR]</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474-48CF-8846-D5806CADB28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RECURSOS!$B$3:$B$5</c:f>
              <c:strCache>
                <c:ptCount val="3"/>
                <c:pt idx="0">
                  <c:v>SIEMPRE</c:v>
                </c:pt>
                <c:pt idx="1">
                  <c:v>ALGUNAS VECES</c:v>
                </c:pt>
                <c:pt idx="2">
                  <c:v>NUNCA</c:v>
                </c:pt>
              </c:strCache>
            </c:strRef>
          </c:cat>
          <c:val>
            <c:numRef>
              <c:f>RECURSOS!$E$3:$E$5</c:f>
              <c:numCache>
                <c:formatCode>0</c:formatCode>
                <c:ptCount val="3"/>
                <c:pt idx="0">
                  <c:v>43</c:v>
                </c:pt>
                <c:pt idx="1">
                  <c:v>53</c:v>
                </c:pt>
                <c:pt idx="2">
                  <c:v>4</c:v>
                </c:pt>
              </c:numCache>
            </c:numRef>
          </c:val>
          <c:extLst>
            <c:ext xmlns:c16="http://schemas.microsoft.com/office/drawing/2014/chart" uri="{C3380CC4-5D6E-409C-BE32-E72D297353CC}">
              <c16:uniqueId val="{00000000-F143-4A69-BB4E-5286A3229EDA}"/>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FUNCIÓN DOCENTE</a:t>
            </a:r>
          </a:p>
        </c:rich>
      </c:tx>
      <c:layout>
        <c:manualLayout>
          <c:xMode val="edge"/>
          <c:yMode val="edge"/>
          <c:x val="0.31371063204990157"/>
          <c:y val="4.1880930278319073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3627638076098224E-3"/>
                  <c:y val="0.10749138799312732"/>
                </c:manualLayout>
              </c:layout>
              <c:tx>
                <c:rich>
                  <a:bodyPr/>
                  <a:lstStyle/>
                  <a:p>
                    <a:r>
                      <a:rPr lang="en-US"/>
                      <a:t>68</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61-4DFE-9C64-64C0408B72F6}"/>
                </c:ext>
              </c:extLst>
            </c:dLbl>
            <c:dLbl>
              <c:idx val="1"/>
              <c:layout>
                <c:manualLayout>
                  <c:x val="-1.8406909519024556E-3"/>
                  <c:y val="0.11381441081625246"/>
                </c:manualLayout>
              </c:layout>
              <c:tx>
                <c:rich>
                  <a:bodyPr/>
                  <a:lstStyle/>
                  <a:p>
                    <a:r>
                      <a:rPr lang="en-US"/>
                      <a:t>32</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61-4DFE-9C64-64C0408B72F6}"/>
                </c:ext>
              </c:extLst>
            </c:dLbl>
            <c:dLbl>
              <c:idx val="2"/>
              <c:tx>
                <c:rich>
                  <a:bodyPr/>
                  <a:lstStyle/>
                  <a:p>
                    <a:fld id="{C3DD1A35-9B76-4BDE-A585-E73D72920079}"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161-4DFE-9C64-64C0408B72F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(RECURSOS!$B$19,RECURSOS!$B$20,RECURSOS!$B$21)</c:f>
              <c:strCache>
                <c:ptCount val="3"/>
                <c:pt idx="0">
                  <c:v>SIEMPRE</c:v>
                </c:pt>
                <c:pt idx="1">
                  <c:v>ALGUNAS VECES</c:v>
                </c:pt>
                <c:pt idx="2">
                  <c:v>NUNCA</c:v>
                </c:pt>
              </c:strCache>
            </c:strRef>
          </c:cat>
          <c:val>
            <c:numRef>
              <c:f>(RECURSOS!$E$19,RECURSOS!$E$20,RECURSOS!$E$21)</c:f>
              <c:numCache>
                <c:formatCode>0</c:formatCode>
                <c:ptCount val="3"/>
                <c:pt idx="0">
                  <c:v>68</c:v>
                </c:pt>
                <c:pt idx="1">
                  <c:v>32</c:v>
                </c:pt>
                <c:pt idx="2">
                  <c:v>0</c:v>
                </c:pt>
              </c:numCache>
            </c:numRef>
          </c:val>
          <c:extLst>
            <c:ext xmlns:c16="http://schemas.microsoft.com/office/drawing/2014/chart" uri="{C3380CC4-5D6E-409C-BE32-E72D297353CC}">
              <c16:uniqueId val="{00000003-A161-4DFE-9C64-64C0408B72F6}"/>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39BD-46EF-A784-00AEB3B1AA23}"/>
              </c:ext>
            </c:extLst>
          </c:dPt>
          <c:dPt>
            <c:idx val="1"/>
            <c:invertIfNegative val="0"/>
            <c:bubble3D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39BD-46EF-A784-00AEB3B1AA23}"/>
              </c:ext>
            </c:extLst>
          </c:dPt>
          <c:dLbls>
            <c:dLbl>
              <c:idx val="0"/>
              <c:tx>
                <c:rich>
                  <a:bodyPr/>
                  <a:lstStyle/>
                  <a:p>
                    <a:r>
                      <a:rPr lang="en-US"/>
                      <a:t>0</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BD-46EF-A784-00AEB3B1AA23}"/>
                </c:ext>
              </c:extLst>
            </c:dLbl>
            <c:dLbl>
              <c:idx val="1"/>
              <c:layout>
                <c:manualLayout>
                  <c:x val="1.7698626670185952E-3"/>
                  <c:y val="0.10293827240546921"/>
                </c:manualLayout>
              </c:layout>
              <c:tx>
                <c:rich>
                  <a:bodyPr/>
                  <a:lstStyle/>
                  <a:p>
                    <a:r>
                      <a:rPr lang="en-US"/>
                      <a:t>93</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BD-46EF-A784-00AEB3B1AA23}"/>
                </c:ext>
              </c:extLst>
            </c:dLbl>
            <c:dLbl>
              <c:idx val="2"/>
              <c:tx>
                <c:rich>
                  <a:bodyPr/>
                  <a:lstStyle/>
                  <a:p>
                    <a:fld id="{02CEC6C8-166B-4018-BF1E-1DEFA9D9F20D}"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9BD-46EF-A784-00AEB3B1AA23}"/>
                </c:ext>
              </c:extLst>
            </c:dLbl>
            <c:dLbl>
              <c:idx val="3"/>
              <c:tx>
                <c:rich>
                  <a:bodyPr/>
                  <a:lstStyle/>
                  <a:p>
                    <a:fld id="{33A801AB-07ED-421D-B785-2E34AA5E438A}"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9BD-46EF-A784-00AEB3B1AA2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(RECURSOS!$B$35:$B$36,RECURSOS!$B$37,RECURSOS!$B$38)</c:f>
              <c:strCache>
                <c:ptCount val="4"/>
                <c:pt idx="0">
                  <c:v>EXCELENTE</c:v>
                </c:pt>
                <c:pt idx="1">
                  <c:v>BUENAS</c:v>
                </c:pt>
                <c:pt idx="2">
                  <c:v>MALAS</c:v>
                </c:pt>
                <c:pt idx="3">
                  <c:v>PESIMAS</c:v>
                </c:pt>
              </c:strCache>
            </c:strRef>
          </c:cat>
          <c:val>
            <c:numRef>
              <c:f>(RECURSOS!$E$35:$E$36,RECURSOS!$E$37,RECURSOS!$E$38)</c:f>
              <c:numCache>
                <c:formatCode>0</c:formatCode>
                <c:ptCount val="4"/>
                <c:pt idx="0">
                  <c:v>0</c:v>
                </c:pt>
                <c:pt idx="1">
                  <c:v>93</c:v>
                </c:pt>
                <c:pt idx="2">
                  <c:v>7</c:v>
                </c:pt>
                <c:pt idx="3">
                  <c:v>0</c:v>
                </c:pt>
              </c:numCache>
            </c:numRef>
          </c:val>
          <c:extLst>
            <c:ext xmlns:c16="http://schemas.microsoft.com/office/drawing/2014/chart" uri="{C3380CC4-5D6E-409C-BE32-E72D297353CC}">
              <c16:uniqueId val="{00000006-39BD-46EF-A784-00AEB3B1AA23}"/>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03873366230167"/>
                </c:manualLayout>
              </c:layout>
              <c:tx>
                <c:rich>
                  <a:bodyPr/>
                  <a:lstStyle/>
                  <a:p>
                    <a:r>
                      <a:rPr lang="en-US"/>
                      <a:t>38</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82-4EEF-8F92-DF9F1DB108DC}"/>
                </c:ext>
              </c:extLst>
            </c:dLbl>
            <c:dLbl>
              <c:idx val="1"/>
              <c:layout>
                <c:manualLayout>
                  <c:x val="-6.5667265243311909E-17"/>
                  <c:y val="9.4617717105442825E-2"/>
                </c:manualLayout>
              </c:layout>
              <c:tx>
                <c:rich>
                  <a:bodyPr/>
                  <a:lstStyle/>
                  <a:p>
                    <a:r>
                      <a:rPr lang="en-US"/>
                      <a:t>62</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82-4EEF-8F92-DF9F1DB108DC}"/>
                </c:ext>
              </c:extLst>
            </c:dLbl>
            <c:dLbl>
              <c:idx val="2"/>
              <c:tx>
                <c:rich>
                  <a:bodyPr/>
                  <a:lstStyle/>
                  <a:p>
                    <a:fld id="{1E61C393-03CC-42BE-A392-58A6C33F1ED9}"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682-4EEF-8F92-DF9F1DB108D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(RECURSOS!$B$52:$B$53,RECURSOS!$B$54)</c:f>
              <c:strCache>
                <c:ptCount val="3"/>
                <c:pt idx="0">
                  <c:v>SIEMPRE</c:v>
                </c:pt>
                <c:pt idx="1">
                  <c:v>ALGUNAS VECES</c:v>
                </c:pt>
                <c:pt idx="2">
                  <c:v>NUNCA</c:v>
                </c:pt>
              </c:strCache>
            </c:strRef>
          </c:cat>
          <c:val>
            <c:numRef>
              <c:f>(RECURSOS!$E$52:$E$53,RECURSOS!$E$54)</c:f>
              <c:numCache>
                <c:formatCode>0</c:formatCode>
                <c:ptCount val="3"/>
                <c:pt idx="0">
                  <c:v>38</c:v>
                </c:pt>
                <c:pt idx="1">
                  <c:v>62</c:v>
                </c:pt>
                <c:pt idx="2">
                  <c:v>0</c:v>
                </c:pt>
              </c:numCache>
            </c:numRef>
          </c:val>
          <c:extLst>
            <c:ext xmlns:c16="http://schemas.microsoft.com/office/drawing/2014/chart" uri="{C3380CC4-5D6E-409C-BE32-E72D297353CC}">
              <c16:uniqueId val="{00000003-9682-4EEF-8F92-DF9F1DB108DC}"/>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5830842803939228E-3"/>
                  <c:y val="9.5308161805741892E-2"/>
                </c:manualLayout>
              </c:layout>
              <c:tx>
                <c:rich>
                  <a:bodyPr/>
                  <a:lstStyle/>
                  <a:p>
                    <a:fld id="{3BE51D5D-9DC5-4E43-9B19-778380BC92C0}"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D02-4662-82DE-1E7A013891E2}"/>
                </c:ext>
              </c:extLst>
            </c:dLbl>
            <c:dLbl>
              <c:idx val="1"/>
              <c:layout>
                <c:manualLayout>
                  <c:x val="-1.8610280934646408E-3"/>
                  <c:y val="9.8485100532600026E-2"/>
                </c:manualLayout>
              </c:layout>
              <c:tx>
                <c:rich>
                  <a:bodyPr/>
                  <a:lstStyle/>
                  <a:p>
                    <a:fld id="{561E22C7-0235-497D-85A2-D274D82829F5}"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02-4662-82DE-1E7A013891E2}"/>
                </c:ext>
              </c:extLst>
            </c:dLbl>
            <c:dLbl>
              <c:idx val="2"/>
              <c:tx>
                <c:rich>
                  <a:bodyPr/>
                  <a:lstStyle/>
                  <a:p>
                    <a:fld id="{99195D13-64BB-49CB-9E38-F84BB47FF229}"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D02-4662-82DE-1E7A013891E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RECURSOS!$B$68:$B$70</c:f>
              <c:strCache>
                <c:ptCount val="3"/>
                <c:pt idx="0">
                  <c:v>SIEMPRE</c:v>
                </c:pt>
                <c:pt idx="1">
                  <c:v>ALGUNAS VECES</c:v>
                </c:pt>
                <c:pt idx="2">
                  <c:v>NUNCA</c:v>
                </c:pt>
              </c:strCache>
            </c:strRef>
          </c:cat>
          <c:val>
            <c:numRef>
              <c:f>RECURSOS!$E$68:$E$70</c:f>
              <c:numCache>
                <c:formatCode>0</c:formatCode>
                <c:ptCount val="3"/>
                <c:pt idx="0">
                  <c:v>54</c:v>
                </c:pt>
                <c:pt idx="1">
                  <c:v>38.461538461538467</c:v>
                </c:pt>
                <c:pt idx="2">
                  <c:v>8</c:v>
                </c:pt>
              </c:numCache>
            </c:numRef>
          </c:val>
          <c:extLst>
            <c:ext xmlns:c16="http://schemas.microsoft.com/office/drawing/2014/chart" uri="{C3380CC4-5D6E-409C-BE32-E72D297353CC}">
              <c16:uniqueId val="{00000000-92FA-4DF9-A971-746B1093E95B}"/>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00367972828076"/>
                </c:manualLayout>
              </c:layout>
              <c:tx>
                <c:rich>
                  <a:bodyPr/>
                  <a:lstStyle/>
                  <a:p>
                    <a:r>
                      <a:rPr lang="en-US"/>
                      <a:t>54</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A7-4048-AE10-52A463FD5FDE}"/>
                </c:ext>
              </c:extLst>
            </c:dLbl>
            <c:dLbl>
              <c:idx val="1"/>
              <c:layout>
                <c:manualLayout>
                  <c:x val="-3.5744984584623577E-3"/>
                  <c:y val="9.6003182467702272E-2"/>
                </c:manualLayout>
              </c:layout>
              <c:tx>
                <c:rich>
                  <a:bodyPr/>
                  <a:lstStyle/>
                  <a:p>
                    <a:r>
                      <a:rPr lang="en-US"/>
                      <a:t>31</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A7-4048-AE10-52A463FD5FD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(RECURSOS!$B$84:$B$85,RECURSOS!$B$86)</c:f>
              <c:strCache>
                <c:ptCount val="3"/>
                <c:pt idx="0">
                  <c:v>SIEMPRE</c:v>
                </c:pt>
                <c:pt idx="1">
                  <c:v>ALGUNAS VECES</c:v>
                </c:pt>
                <c:pt idx="2">
                  <c:v>NUNCA</c:v>
                </c:pt>
              </c:strCache>
            </c:strRef>
          </c:cat>
          <c:val>
            <c:numRef>
              <c:f>(RECURSOS!$E$84:$E$85,RECURSOS!$E$86)</c:f>
              <c:numCache>
                <c:formatCode>0</c:formatCode>
                <c:ptCount val="3"/>
                <c:pt idx="0">
                  <c:v>54</c:v>
                </c:pt>
                <c:pt idx="1">
                  <c:v>31</c:v>
                </c:pt>
                <c:pt idx="2">
                  <c:v>0</c:v>
                </c:pt>
              </c:numCache>
            </c:numRef>
          </c:val>
          <c:extLst>
            <c:ext xmlns:c16="http://schemas.microsoft.com/office/drawing/2014/chart" uri="{C3380CC4-5D6E-409C-BE32-E72D297353CC}">
              <c16:uniqueId val="{00000002-DCA7-4048-AE10-52A463FD5FDE}"/>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4695762502931435E-2"/>
                </c:manualLayout>
              </c:layout>
              <c:tx>
                <c:rich>
                  <a:bodyPr/>
                  <a:lstStyle/>
                  <a:p>
                    <a:fld id="{CA7038A5-1CF2-4DF5-8DC9-1ECAF705CDEE}"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91B-4792-B4F5-63172D66EB08}"/>
                </c:ext>
              </c:extLst>
            </c:dLbl>
            <c:dLbl>
              <c:idx val="1"/>
              <c:layout>
                <c:manualLayout>
                  <c:x val="-1.887843093184827E-3"/>
                  <c:y val="0.113023974600273"/>
                </c:manualLayout>
              </c:layout>
              <c:tx>
                <c:rich>
                  <a:bodyPr/>
                  <a:lstStyle/>
                  <a:p>
                    <a:fld id="{2853F5E4-8C3E-4C70-B511-090DCC78998A}"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91B-4792-B4F5-63172D66EB08}"/>
                </c:ext>
              </c:extLst>
            </c:dLbl>
            <c:dLbl>
              <c:idx val="2"/>
              <c:tx>
                <c:rich>
                  <a:bodyPr/>
                  <a:lstStyle/>
                  <a:p>
                    <a:fld id="{C566BC72-1F2B-4CC1-B3FC-3111B469DDA8}"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91B-4792-B4F5-63172D66EB0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RECURSOS!$B$100:$B$102</c:f>
              <c:strCache>
                <c:ptCount val="3"/>
                <c:pt idx="0">
                  <c:v>SIEMPRE</c:v>
                </c:pt>
                <c:pt idx="1">
                  <c:v>ALGUNAS VECES</c:v>
                </c:pt>
                <c:pt idx="2">
                  <c:v>NUNCA</c:v>
                </c:pt>
              </c:strCache>
            </c:strRef>
          </c:cat>
          <c:val>
            <c:numRef>
              <c:f>RECURSOS!$E$100:$E$102</c:f>
              <c:numCache>
                <c:formatCode>0</c:formatCode>
                <c:ptCount val="3"/>
                <c:pt idx="0">
                  <c:v>42</c:v>
                </c:pt>
                <c:pt idx="1">
                  <c:v>50</c:v>
                </c:pt>
                <c:pt idx="2">
                  <c:v>8</c:v>
                </c:pt>
              </c:numCache>
            </c:numRef>
          </c:val>
          <c:extLst>
            <c:ext xmlns:c16="http://schemas.microsoft.com/office/drawing/2014/chart" uri="{C3380CC4-5D6E-409C-BE32-E72D297353CC}">
              <c16:uniqueId val="{00000000-17E1-47FC-B7FB-6966A119C38F}"/>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571805873575998E-3"/>
                  <c:y val="0.1065966925528361"/>
                </c:manualLayout>
              </c:layout>
              <c:tx>
                <c:rich>
                  <a:bodyPr/>
                  <a:lstStyle/>
                  <a:p>
                    <a:fld id="{3FC2CFA5-0976-4BC0-BCD6-A06FC2CD1286}"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A70-4773-88A0-4822D6FDB2CD}"/>
                </c:ext>
              </c:extLst>
            </c:dLbl>
            <c:dLbl>
              <c:idx val="1"/>
              <c:layout>
                <c:manualLayout>
                  <c:x val="-7.1762459197059611E-17"/>
                  <c:y val="0.10050545297838821"/>
                </c:manualLayout>
              </c:layout>
              <c:tx>
                <c:rich>
                  <a:bodyPr/>
                  <a:lstStyle/>
                  <a:p>
                    <a:fld id="{D30DDB57-1069-482B-A893-845007C2B0E1}"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A70-4773-88A0-4822D6FDB2CD}"/>
                </c:ext>
              </c:extLst>
            </c:dLbl>
            <c:dLbl>
              <c:idx val="2"/>
              <c:layout>
                <c:manualLayout>
                  <c:x val="-5.871541762072799E-3"/>
                  <c:y val="9.1368593616716662E-2"/>
                </c:manualLayout>
              </c:layout>
              <c:tx>
                <c:rich>
                  <a:bodyPr/>
                  <a:lstStyle/>
                  <a:p>
                    <a:fld id="{9318729E-DE74-46D4-8791-41F7C1853DEC}"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A70-4773-88A0-4822D6FDB2C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RECURSOS!$B$116:$B$118</c:f>
              <c:strCache>
                <c:ptCount val="3"/>
                <c:pt idx="0">
                  <c:v>SIEMPRE</c:v>
                </c:pt>
                <c:pt idx="1">
                  <c:v>ALGUNAS VECES</c:v>
                </c:pt>
                <c:pt idx="2">
                  <c:v>NUNCA</c:v>
                </c:pt>
              </c:strCache>
            </c:strRef>
          </c:cat>
          <c:val>
            <c:numRef>
              <c:f>RECURSOS!$E$116:$E$118</c:f>
              <c:numCache>
                <c:formatCode>0</c:formatCode>
                <c:ptCount val="3"/>
                <c:pt idx="0">
                  <c:v>42</c:v>
                </c:pt>
                <c:pt idx="1">
                  <c:v>41.666666666666671</c:v>
                </c:pt>
                <c:pt idx="2">
                  <c:v>16</c:v>
                </c:pt>
              </c:numCache>
            </c:numRef>
          </c:val>
          <c:extLst>
            <c:ext xmlns:c16="http://schemas.microsoft.com/office/drawing/2014/chart" uri="{C3380CC4-5D6E-409C-BE32-E72D297353CC}">
              <c16:uniqueId val="{00000000-58D4-4AA1-957B-7A510B0C9B52}"/>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a:t>4</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62-4748-9987-B9CE3029D95E}"/>
                </c:ext>
              </c:extLst>
            </c:dLbl>
            <c:dLbl>
              <c:idx val="1"/>
              <c:layout>
                <c:manualLayout>
                  <c:x val="-6.7561176429379974E-17"/>
                  <c:y val="0.11316815535120521"/>
                </c:manualLayout>
              </c:layout>
              <c:tx>
                <c:rich>
                  <a:bodyPr/>
                  <a:lstStyle/>
                  <a:p>
                    <a:r>
                      <a:rPr lang="en-US"/>
                      <a:t>81</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62-4748-9987-B9CE3029D95E}"/>
                </c:ext>
              </c:extLst>
            </c:dLbl>
            <c:dLbl>
              <c:idx val="2"/>
              <c:layout>
                <c:manualLayout>
                  <c:x val="-6.7561176429379974E-17"/>
                  <c:y val="0.10318272987904006"/>
                </c:manualLayout>
              </c:layout>
              <c:tx>
                <c:rich>
                  <a:bodyPr/>
                  <a:lstStyle/>
                  <a:p>
                    <a:r>
                      <a:rPr lang="en-US"/>
                      <a:t>13</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62-4748-9987-B9CE3029D95E}"/>
                </c:ext>
              </c:extLst>
            </c:dLbl>
            <c:dLbl>
              <c:idx val="3"/>
              <c:tx>
                <c:rich>
                  <a:bodyPr/>
                  <a:lstStyle/>
                  <a:p>
                    <a:fld id="{50EC0EDD-9717-48BF-8756-54954D9D7D76}"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862-4748-9987-B9CE3029D95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(CONVIVENCIA!$B$3,CONVIVENCIA!$B$4,CONVIVENCIA!$B$5,CONVIVENCIA!$B$6)</c:f>
              <c:strCache>
                <c:ptCount val="4"/>
                <c:pt idx="0">
                  <c:v>EXCELENTE</c:v>
                </c:pt>
                <c:pt idx="1">
                  <c:v>BUENAS</c:v>
                </c:pt>
                <c:pt idx="2">
                  <c:v>MALAS</c:v>
                </c:pt>
                <c:pt idx="3">
                  <c:v>PESIMAS</c:v>
                </c:pt>
              </c:strCache>
            </c:strRef>
          </c:cat>
          <c:val>
            <c:numRef>
              <c:f>(CONVIVENCIA!$E$3,CONVIVENCIA!$E$4,CONVIVENCIA!$E$5,CONVIVENCIA!$E$6)</c:f>
              <c:numCache>
                <c:formatCode>0</c:formatCode>
                <c:ptCount val="4"/>
                <c:pt idx="0">
                  <c:v>4</c:v>
                </c:pt>
                <c:pt idx="1">
                  <c:v>81</c:v>
                </c:pt>
                <c:pt idx="2">
                  <c:v>13</c:v>
                </c:pt>
                <c:pt idx="3">
                  <c:v>2</c:v>
                </c:pt>
              </c:numCache>
            </c:numRef>
          </c:val>
          <c:extLst>
            <c:ext xmlns:c16="http://schemas.microsoft.com/office/drawing/2014/chart" uri="{C3380CC4-5D6E-409C-BE32-E72D297353CC}">
              <c16:uniqueId val="{00000004-A862-4748-9987-B9CE3029D95E}"/>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973242797600169E-3"/>
                  <c:y val="0.11921610782607484"/>
                </c:manualLayout>
              </c:layout>
              <c:tx>
                <c:rich>
                  <a:bodyPr/>
                  <a:lstStyle/>
                  <a:p>
                    <a:fld id="{F3D6D8B5-08FE-4002-90D4-040D2A11279B}"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6E9-4040-BACA-BBE3D60196A1}"/>
                </c:ext>
              </c:extLst>
            </c:dLbl>
            <c:dLbl>
              <c:idx val="1"/>
              <c:layout>
                <c:manualLayout>
                  <c:x val="0"/>
                  <c:y val="0.1158099333167584"/>
                </c:manualLayout>
              </c:layout>
              <c:tx>
                <c:rich>
                  <a:bodyPr/>
                  <a:lstStyle/>
                  <a:p>
                    <a:fld id="{1859147A-BD52-4CFD-91CB-928C284700D0}"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6E9-4040-BACA-BBE3D60196A1}"/>
                </c:ext>
              </c:extLst>
            </c:dLbl>
            <c:dLbl>
              <c:idx val="2"/>
              <c:tx>
                <c:rich>
                  <a:bodyPr/>
                  <a:lstStyle/>
                  <a:p>
                    <a:fld id="{1DFC16CA-9562-4960-A946-8F9A5DCBB7CC}"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6E9-4040-BACA-BBE3D60196A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CONVIVENCIA!$B$18:$B$20</c:f>
              <c:strCache>
                <c:ptCount val="3"/>
                <c:pt idx="0">
                  <c:v>SIEMPRE</c:v>
                </c:pt>
                <c:pt idx="1">
                  <c:v>ALGUNAS VECES</c:v>
                </c:pt>
                <c:pt idx="2">
                  <c:v>NUNCA</c:v>
                </c:pt>
              </c:strCache>
            </c:strRef>
          </c:cat>
          <c:val>
            <c:numRef>
              <c:f>CONVIVENCIA!$E$18:$E$20</c:f>
              <c:numCache>
                <c:formatCode>0</c:formatCode>
                <c:ptCount val="3"/>
                <c:pt idx="0">
                  <c:v>34</c:v>
                </c:pt>
                <c:pt idx="1">
                  <c:v>62.264150943396224</c:v>
                </c:pt>
                <c:pt idx="2">
                  <c:v>4</c:v>
                </c:pt>
              </c:numCache>
            </c:numRef>
          </c:val>
          <c:extLst>
            <c:ext xmlns:c16="http://schemas.microsoft.com/office/drawing/2014/chart" uri="{C3380CC4-5D6E-409C-BE32-E72D297353CC}">
              <c16:uniqueId val="{00000001-BBFE-47F2-91DA-064966F0A796}"/>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2785183131592E-3"/>
                  <c:y val="0.10511011733158242"/>
                </c:manualLayout>
              </c:layout>
              <c:tx>
                <c:rich>
                  <a:bodyPr/>
                  <a:lstStyle/>
                  <a:p>
                    <a:fld id="{A2B8FDAC-D380-486E-952B-1E44F2FCEFEE}"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145-4EB1-8F2B-B3F6BCC34848}"/>
                </c:ext>
              </c:extLst>
            </c:dLbl>
            <c:dLbl>
              <c:idx val="1"/>
              <c:layout>
                <c:manualLayout>
                  <c:x val="-5.3239177774697388E-3"/>
                  <c:y val="0.10511011733158242"/>
                </c:manualLayout>
              </c:layout>
              <c:tx>
                <c:rich>
                  <a:bodyPr/>
                  <a:lstStyle/>
                  <a:p>
                    <a:fld id="{A5B0890C-DAC6-4958-A50E-B9CCA2F1F2C9}"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145-4EB1-8F2B-B3F6BCC34848}"/>
                </c:ext>
              </c:extLst>
            </c:dLbl>
            <c:dLbl>
              <c:idx val="2"/>
              <c:tx>
                <c:rich>
                  <a:bodyPr/>
                  <a:lstStyle/>
                  <a:p>
                    <a:fld id="{C6A3E61A-9E8F-4EA3-AB53-2F0FDC4672B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145-4EB1-8F2B-B3F6BCC3484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CONVIVENCIA!$B$30:$B$32</c:f>
              <c:strCache>
                <c:ptCount val="3"/>
                <c:pt idx="0">
                  <c:v>SIEMPRE</c:v>
                </c:pt>
                <c:pt idx="1">
                  <c:v>ALGUNAS VECES</c:v>
                </c:pt>
                <c:pt idx="2">
                  <c:v>NUNCA</c:v>
                </c:pt>
              </c:strCache>
            </c:strRef>
          </c:cat>
          <c:val>
            <c:numRef>
              <c:f>CONVIVENCIA!$E$30:$E$32</c:f>
              <c:numCache>
                <c:formatCode>0</c:formatCode>
                <c:ptCount val="3"/>
                <c:pt idx="0">
                  <c:v>51</c:v>
                </c:pt>
                <c:pt idx="1">
                  <c:v>45.283018867924532</c:v>
                </c:pt>
                <c:pt idx="2">
                  <c:v>4</c:v>
                </c:pt>
              </c:numCache>
            </c:numRef>
          </c:val>
          <c:extLst>
            <c:ext xmlns:c16="http://schemas.microsoft.com/office/drawing/2014/chart" uri="{C3380CC4-5D6E-409C-BE32-E72D297353CC}">
              <c16:uniqueId val="{00000000-A49A-4C5C-9987-7CC7CA648729}"/>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9.8212440778671535E-3"/>
                  <c:y val="0.11022200621409099"/>
                </c:manualLayout>
              </c:layout>
              <c:tx>
                <c:rich>
                  <a:bodyPr/>
                  <a:lstStyle/>
                  <a:p>
                    <a:fld id="{7C87FA0F-48ED-41C6-827A-D5E0278B568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4D3-4303-895C-B8D357B3AB06}"/>
                </c:ext>
              </c:extLst>
            </c:dLbl>
            <c:dLbl>
              <c:idx val="1"/>
              <c:layout>
                <c:manualLayout>
                  <c:x val="0"/>
                  <c:y val="0.12024218859719024"/>
                </c:manualLayout>
              </c:layout>
              <c:tx>
                <c:rich>
                  <a:bodyPr/>
                  <a:lstStyle/>
                  <a:p>
                    <a:fld id="{5014609C-DA80-4201-8B70-EA235F01820B}"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4D3-4303-895C-B8D357B3AB0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CONVIVENCIA!$B$43:$B$44</c:f>
              <c:strCache>
                <c:ptCount val="2"/>
                <c:pt idx="0">
                  <c:v>SI</c:v>
                </c:pt>
                <c:pt idx="1">
                  <c:v>NO</c:v>
                </c:pt>
              </c:strCache>
            </c:strRef>
          </c:cat>
          <c:val>
            <c:numRef>
              <c:f>CONVIVENCIA!$E$43:$E$44</c:f>
              <c:numCache>
                <c:formatCode>0</c:formatCode>
                <c:ptCount val="2"/>
                <c:pt idx="0">
                  <c:v>62</c:v>
                </c:pt>
                <c:pt idx="1">
                  <c:v>38</c:v>
                </c:pt>
              </c:numCache>
            </c:numRef>
          </c:val>
          <c:extLst>
            <c:ext xmlns:c16="http://schemas.microsoft.com/office/drawing/2014/chart" uri="{C3380CC4-5D6E-409C-BE32-E72D297353CC}">
              <c16:uniqueId val="{00000000-10ED-460B-901B-5C4606F9B299}"/>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982303411344123E-3"/>
                  <c:y val="9.4803029111408227E-2"/>
                </c:manualLayout>
              </c:layout>
              <c:tx>
                <c:rich>
                  <a:bodyPr/>
                  <a:lstStyle/>
                  <a:p>
                    <a:fld id="{D0058598-222B-40FD-BAAF-77B6145ABF8F}"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7F4-4319-BF88-F7F7DAAB4058}"/>
                </c:ext>
              </c:extLst>
            </c:dLbl>
            <c:dLbl>
              <c:idx val="1"/>
              <c:layout>
                <c:manualLayout>
                  <c:x val="1.8982303411344123E-3"/>
                  <c:y val="0.12188960885752485"/>
                </c:manualLayout>
              </c:layout>
              <c:tx>
                <c:rich>
                  <a:bodyPr/>
                  <a:lstStyle/>
                  <a:p>
                    <a:fld id="{5383FBD8-3F35-4EC8-8802-CD2ABC804A8B}"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7F4-4319-BF88-F7F7DAAB4058}"/>
                </c:ext>
              </c:extLst>
            </c:dLbl>
            <c:dLbl>
              <c:idx val="2"/>
              <c:tx>
                <c:rich>
                  <a:bodyPr/>
                  <a:lstStyle/>
                  <a:p>
                    <a:fld id="{51889685-E461-4B84-BC32-114D976F0D7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7F4-4319-BF88-F7F7DAAB405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CONVIVENCIA!$B$54:$B$56</c:f>
              <c:strCache>
                <c:ptCount val="3"/>
                <c:pt idx="0">
                  <c:v>SIEMPRE</c:v>
                </c:pt>
                <c:pt idx="1">
                  <c:v>ALGUNAS VECES</c:v>
                </c:pt>
                <c:pt idx="2">
                  <c:v>NUNCA</c:v>
                </c:pt>
              </c:strCache>
            </c:strRef>
          </c:cat>
          <c:val>
            <c:numRef>
              <c:f>CONVIVENCIA!$E$54:$E$56</c:f>
              <c:numCache>
                <c:formatCode>0</c:formatCode>
                <c:ptCount val="3"/>
                <c:pt idx="0">
                  <c:v>28</c:v>
                </c:pt>
                <c:pt idx="1">
                  <c:v>67.924528301886795</c:v>
                </c:pt>
                <c:pt idx="2">
                  <c:v>4</c:v>
                </c:pt>
              </c:numCache>
            </c:numRef>
          </c:val>
          <c:extLst>
            <c:ext xmlns:c16="http://schemas.microsoft.com/office/drawing/2014/chart" uri="{C3380CC4-5D6E-409C-BE32-E72D297353CC}">
              <c16:uniqueId val="{00000000-564B-40A1-B6CC-A555271C2102}"/>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943192278698278E-3"/>
                  <c:y val="0.11356836191836998"/>
                </c:manualLayout>
              </c:layout>
              <c:tx>
                <c:rich>
                  <a:bodyPr/>
                  <a:lstStyle/>
                  <a:p>
                    <a:fld id="{9B6CD07A-08A0-4E82-90D6-74E8B9568473}"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0E5-4D36-B014-951177FD4EE4}"/>
                </c:ext>
              </c:extLst>
            </c:dLbl>
            <c:dLbl>
              <c:idx val="1"/>
              <c:layout>
                <c:manualLayout>
                  <c:x val="0"/>
                  <c:y val="0.10129070117043805"/>
                </c:manualLayout>
              </c:layout>
              <c:tx>
                <c:rich>
                  <a:bodyPr/>
                  <a:lstStyle/>
                  <a:p>
                    <a:fld id="{670DC7F5-992D-41B9-A7C8-5E89BAB1E2B0}"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0E5-4D36-B014-951177FD4EE4}"/>
                </c:ext>
              </c:extLst>
            </c:dLbl>
            <c:dLbl>
              <c:idx val="2"/>
              <c:layout>
                <c:manualLayout>
                  <c:x val="-1.3545680687996829E-16"/>
                  <c:y val="0.10742953154440404"/>
                </c:manualLayout>
              </c:layout>
              <c:tx>
                <c:rich>
                  <a:bodyPr/>
                  <a:lstStyle/>
                  <a:p>
                    <a:fld id="{EE64117C-E837-451B-B26A-E110E8ADF40D}"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0E5-4D36-B014-951177FD4EE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CONVIVENCIA!$I$65:$I$67</c:f>
              <c:strCache>
                <c:ptCount val="3"/>
                <c:pt idx="0">
                  <c:v>COMPAÑEROS</c:v>
                </c:pt>
                <c:pt idx="1">
                  <c:v>ESTUDIANTES</c:v>
                </c:pt>
                <c:pt idx="2">
                  <c:v>INSTITUCIONALES</c:v>
                </c:pt>
              </c:strCache>
            </c:strRef>
          </c:cat>
          <c:val>
            <c:numRef>
              <c:f>CONVIVENCIA!$L$65:$L$67</c:f>
              <c:numCache>
                <c:formatCode>0</c:formatCode>
                <c:ptCount val="3"/>
                <c:pt idx="0">
                  <c:v>81</c:v>
                </c:pt>
                <c:pt idx="1">
                  <c:v>49</c:v>
                </c:pt>
                <c:pt idx="2">
                  <c:v>45</c:v>
                </c:pt>
              </c:numCache>
            </c:numRef>
          </c:val>
          <c:extLst>
            <c:ext xmlns:c16="http://schemas.microsoft.com/office/drawing/2014/chart" uri="{C3380CC4-5D6E-409C-BE32-E72D297353CC}">
              <c16:uniqueId val="{00000000-9397-4D55-9D29-C5E1EF44E44D}"/>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4374559503939258E-2"/>
          <c:y val="4.6619619532541276E-2"/>
          <c:w val="0.90791651115189997"/>
          <c:h val="0.86634395216968785"/>
        </c:manualLayout>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74683377615281"/>
                </c:manualLayout>
              </c:layout>
              <c:tx>
                <c:rich>
                  <a:bodyPr/>
                  <a:lstStyle/>
                  <a:p>
                    <a:fld id="{8F74A472-2901-4E83-B248-74E84553BC7C}"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EF2-4B33-9705-37485C0393DF}"/>
                </c:ext>
              </c:extLst>
            </c:dLbl>
            <c:dLbl>
              <c:idx val="1"/>
              <c:layout>
                <c:manualLayout>
                  <c:x val="3.7548913372882882E-3"/>
                  <c:y val="0.10452411752403226"/>
                </c:manualLayout>
              </c:layout>
              <c:tx>
                <c:rich>
                  <a:bodyPr/>
                  <a:lstStyle/>
                  <a:p>
                    <a:fld id="{20F189F1-DB48-40EC-BC12-F416067574E1}"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EF2-4B33-9705-37485C0393DF}"/>
                </c:ext>
              </c:extLst>
            </c:dLbl>
            <c:dLbl>
              <c:idx val="2"/>
              <c:tx>
                <c:rich>
                  <a:bodyPr/>
                  <a:lstStyle/>
                  <a:p>
                    <a:fld id="{12FC303E-F6E2-4B50-A321-BDF49A20EF6E}"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EF2-4B33-9705-37485C0393D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CONVIVENCIA!$B$97:$B$99</c:f>
              <c:strCache>
                <c:ptCount val="3"/>
                <c:pt idx="0">
                  <c:v>SIEMPRE</c:v>
                </c:pt>
                <c:pt idx="1">
                  <c:v>ALGUNAS VECES</c:v>
                </c:pt>
                <c:pt idx="2">
                  <c:v>NUNCA</c:v>
                </c:pt>
              </c:strCache>
            </c:strRef>
          </c:cat>
          <c:val>
            <c:numRef>
              <c:f>CONVIVENCIA!$E$97:$E$99</c:f>
              <c:numCache>
                <c:formatCode>0</c:formatCode>
                <c:ptCount val="3"/>
                <c:pt idx="0">
                  <c:v>42</c:v>
                </c:pt>
                <c:pt idx="1">
                  <c:v>54</c:v>
                </c:pt>
                <c:pt idx="2">
                  <c:v>4</c:v>
                </c:pt>
              </c:numCache>
            </c:numRef>
          </c:val>
          <c:extLst>
            <c:ext xmlns:c16="http://schemas.microsoft.com/office/drawing/2014/chart" uri="{C3380CC4-5D6E-409C-BE32-E72D297353CC}">
              <c16:uniqueId val="{00000000-D8E1-4E09-9875-0EFE8048BBCE}"/>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1648674153105465E-2"/>
                  <c:y val="0.1034334615392446"/>
                </c:manualLayout>
              </c:layout>
              <c:tx>
                <c:rich>
                  <a:bodyPr/>
                  <a:lstStyle/>
                  <a:p>
                    <a:fld id="{BA87C5FB-8C52-4BA8-AB60-E772A042FA9D}"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638-4ABB-9A60-148F98C845E5}"/>
                </c:ext>
              </c:extLst>
            </c:dLbl>
            <c:dLbl>
              <c:idx val="1"/>
              <c:layout>
                <c:manualLayout>
                  <c:x val="0"/>
                  <c:y val="0.12605953125095443"/>
                </c:manualLayout>
              </c:layout>
              <c:tx>
                <c:rich>
                  <a:bodyPr/>
                  <a:lstStyle/>
                  <a:p>
                    <a:fld id="{53F4D0F4-7435-4422-B065-CA4C2AE4E292}"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638-4ABB-9A60-148F98C845E5}"/>
                </c:ext>
              </c:extLst>
            </c:dLbl>
            <c:dLbl>
              <c:idx val="2"/>
              <c:tx>
                <c:rich>
                  <a:bodyPr/>
                  <a:lstStyle/>
                  <a:p>
                    <a:fld id="{39151DD7-4BC2-4424-B9DA-2C4E1F883B8B}"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638-4ABB-9A60-148F98C845E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MANDOS!$B$3:$B$5</c:f>
              <c:strCache>
                <c:ptCount val="3"/>
                <c:pt idx="0">
                  <c:v>SIEMPRE</c:v>
                </c:pt>
                <c:pt idx="1">
                  <c:v>ALGUNAS VECES</c:v>
                </c:pt>
                <c:pt idx="2">
                  <c:v>NUNCA</c:v>
                </c:pt>
              </c:strCache>
            </c:strRef>
          </c:cat>
          <c:val>
            <c:numRef>
              <c:f>MANDOS!$E$3:$E$5</c:f>
              <c:numCache>
                <c:formatCode>0</c:formatCode>
                <c:ptCount val="3"/>
                <c:pt idx="0">
                  <c:v>62</c:v>
                </c:pt>
                <c:pt idx="1">
                  <c:v>33.962264150943398</c:v>
                </c:pt>
                <c:pt idx="2">
                  <c:v>4</c:v>
                </c:pt>
              </c:numCache>
            </c:numRef>
          </c:val>
          <c:extLst>
            <c:ext xmlns:c16="http://schemas.microsoft.com/office/drawing/2014/chart" uri="{C3380CC4-5D6E-409C-BE32-E72D297353CC}">
              <c16:uniqueId val="{00000000-EC7D-49D0-95C5-96A09FBBB3CF}"/>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7634088884471789E-3"/>
                  <c:y val="0.11808047111053023"/>
                </c:manualLayout>
              </c:layout>
              <c:tx>
                <c:rich>
                  <a:bodyPr/>
                  <a:lstStyle/>
                  <a:p>
                    <a:fld id="{07E92B1F-778D-4E6A-A2FA-E9394BEEBDB3}"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8B3-4F53-9BF8-2537482A3E8E}"/>
                </c:ext>
              </c:extLst>
            </c:dLbl>
            <c:dLbl>
              <c:idx val="1"/>
              <c:layout>
                <c:manualLayout>
                  <c:x val="-5.7634088884471789E-3"/>
                  <c:y val="0.11470674336451508"/>
                </c:manualLayout>
              </c:layout>
              <c:tx>
                <c:rich>
                  <a:bodyPr/>
                  <a:lstStyle/>
                  <a:p>
                    <a:fld id="{6E739570-4DBF-47F6-AA30-0D251CC1BD21}"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8B3-4F53-9BF8-2537482A3E8E}"/>
                </c:ext>
              </c:extLst>
            </c:dLbl>
            <c:dLbl>
              <c:idx val="2"/>
              <c:tx>
                <c:rich>
                  <a:bodyPr/>
                  <a:lstStyle/>
                  <a:p>
                    <a:fld id="{933B10EE-C967-4F45-AC89-D438E5484F35}"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B3-4F53-9BF8-2537482A3E8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MANDOS!$B$17:$B$19</c:f>
              <c:strCache>
                <c:ptCount val="3"/>
                <c:pt idx="0">
                  <c:v>SIEMPRE</c:v>
                </c:pt>
                <c:pt idx="1">
                  <c:v>ALGUNAS VECES</c:v>
                </c:pt>
                <c:pt idx="2">
                  <c:v>NUNCA</c:v>
                </c:pt>
              </c:strCache>
            </c:strRef>
          </c:cat>
          <c:val>
            <c:numRef>
              <c:f>MANDOS!$E$17:$E$19</c:f>
              <c:numCache>
                <c:formatCode>0</c:formatCode>
                <c:ptCount val="3"/>
                <c:pt idx="0">
                  <c:v>40</c:v>
                </c:pt>
                <c:pt idx="1">
                  <c:v>54.716981132075468</c:v>
                </c:pt>
                <c:pt idx="2">
                  <c:v>5</c:v>
                </c:pt>
              </c:numCache>
            </c:numRef>
          </c:val>
          <c:extLst>
            <c:ext xmlns:c16="http://schemas.microsoft.com/office/drawing/2014/chart" uri="{C3380CC4-5D6E-409C-BE32-E72D297353CC}">
              <c16:uniqueId val="{00000000-425C-4383-92E3-378F10367A96}"/>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290598878105162E-17"/>
                  <c:y val="0.12361436946675092"/>
                </c:manualLayout>
              </c:layout>
              <c:tx>
                <c:rich>
                  <a:bodyPr/>
                  <a:lstStyle/>
                  <a:p>
                    <a:fld id="{696547E0-C69B-43E2-B561-0520AB685573}"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33D-44D1-B868-3343425160FD}"/>
                </c:ext>
              </c:extLst>
            </c:dLbl>
            <c:dLbl>
              <c:idx val="1"/>
              <c:layout>
                <c:manualLayout>
                  <c:x val="-3.8499279881579851E-3"/>
                  <c:y val="0.11025065384872373"/>
                </c:manualLayout>
              </c:layout>
              <c:tx>
                <c:rich>
                  <a:bodyPr/>
                  <a:lstStyle/>
                  <a:p>
                    <a:fld id="{C62CC4BE-1176-406F-B939-E8EFF4F97A15}"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33D-44D1-B868-3343425160FD}"/>
                </c:ext>
              </c:extLst>
            </c:dLbl>
            <c:dLbl>
              <c:idx val="2"/>
              <c:tx>
                <c:rich>
                  <a:bodyPr/>
                  <a:lstStyle/>
                  <a:p>
                    <a:fld id="{52EC365A-EA73-45FE-81C4-A10BCAC622F4}"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3D-44D1-B868-3343425160F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MANDOS!$B$30:$B$32</c:f>
              <c:strCache>
                <c:ptCount val="3"/>
                <c:pt idx="0">
                  <c:v>SIEMPRE</c:v>
                </c:pt>
                <c:pt idx="1">
                  <c:v>ALGUNAS VECES</c:v>
                </c:pt>
                <c:pt idx="2">
                  <c:v>NUNCA</c:v>
                </c:pt>
              </c:strCache>
            </c:strRef>
          </c:cat>
          <c:val>
            <c:numRef>
              <c:f>MANDOS!$E$30:$E$32</c:f>
              <c:numCache>
                <c:formatCode>0</c:formatCode>
                <c:ptCount val="3"/>
                <c:pt idx="0">
                  <c:v>47</c:v>
                </c:pt>
                <c:pt idx="1">
                  <c:v>45.283018867924532</c:v>
                </c:pt>
                <c:pt idx="2">
                  <c:v>8</c:v>
                </c:pt>
              </c:numCache>
            </c:numRef>
          </c:val>
          <c:extLst>
            <c:ext xmlns:c16="http://schemas.microsoft.com/office/drawing/2014/chart" uri="{C3380CC4-5D6E-409C-BE32-E72D297353CC}">
              <c16:uniqueId val="{00000000-3638-4995-A409-B50A1DA35476}"/>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755491888619304E-3"/>
                  <c:y val="0.12232131456473973"/>
                </c:manualLayout>
              </c:layout>
              <c:tx>
                <c:rich>
                  <a:bodyPr/>
                  <a:lstStyle/>
                  <a:p>
                    <a:fld id="{98344712-75AE-4DA4-9E1B-0F9AF0E45A2A}"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6AA-4D4E-958E-6891B37FBDE2}"/>
                </c:ext>
              </c:extLst>
            </c:dLbl>
            <c:dLbl>
              <c:idx val="1"/>
              <c:layout>
                <c:manualLayout>
                  <c:x val="-1.8755491888620337E-3"/>
                  <c:y val="0.12232131456473976"/>
                </c:manualLayout>
              </c:layout>
              <c:tx>
                <c:rich>
                  <a:bodyPr/>
                  <a:lstStyle/>
                  <a:p>
                    <a:fld id="{D7E8B628-E363-4AE5-B8C5-91E9EEE90B0C}"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6AA-4D4E-958E-6891B37FBDE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MANDOS!$B$42:$B$43</c:f>
              <c:strCache>
                <c:ptCount val="2"/>
                <c:pt idx="0">
                  <c:v>SI</c:v>
                </c:pt>
                <c:pt idx="1">
                  <c:v>NO</c:v>
                </c:pt>
              </c:strCache>
            </c:strRef>
          </c:cat>
          <c:val>
            <c:numRef>
              <c:f>MANDOS!$E$42:$E$43</c:f>
              <c:numCache>
                <c:formatCode>0</c:formatCode>
                <c:ptCount val="2"/>
                <c:pt idx="0">
                  <c:v>75.471698113207552</c:v>
                </c:pt>
                <c:pt idx="1">
                  <c:v>24.528301886792452</c:v>
                </c:pt>
              </c:numCache>
            </c:numRef>
          </c:val>
          <c:extLst>
            <c:ext xmlns:c16="http://schemas.microsoft.com/office/drawing/2014/chart" uri="{C3380CC4-5D6E-409C-BE32-E72D297353CC}">
              <c16:uniqueId val="{00000000-36BE-4103-920E-C2788D71C864}"/>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6595222501666289E-3"/>
                  <c:y val="0.11411023160078758"/>
                </c:manualLayout>
              </c:layout>
              <c:tx>
                <c:rich>
                  <a:bodyPr/>
                  <a:lstStyle/>
                  <a:p>
                    <a:fld id="{F560428F-8714-41AB-8426-CB912192BA2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C76-42E6-82D6-73064154F99A}"/>
                </c:ext>
              </c:extLst>
            </c:dLbl>
            <c:dLbl>
              <c:idx val="1"/>
              <c:layout>
                <c:manualLayout>
                  <c:x val="-1.8865074167222788E-3"/>
                  <c:y val="0.10177399034664839"/>
                </c:manualLayout>
              </c:layout>
              <c:tx>
                <c:rich>
                  <a:bodyPr/>
                  <a:lstStyle/>
                  <a:p>
                    <a:fld id="{7D85FB7B-2278-42E7-9675-0066DF0EB3C0}"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C76-42E6-82D6-73064154F99A}"/>
                </c:ext>
              </c:extLst>
            </c:dLbl>
            <c:dLbl>
              <c:idx val="2"/>
              <c:tx>
                <c:rich>
                  <a:bodyPr/>
                  <a:lstStyle/>
                  <a:p>
                    <a:fld id="{D7FF9E63-7A97-4093-A5F0-2AECC4C4DFB0}"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C76-42E6-82D6-73064154F99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MANDOS!$B$53:$B$55</c:f>
              <c:strCache>
                <c:ptCount val="3"/>
                <c:pt idx="0">
                  <c:v>SIEMPRE</c:v>
                </c:pt>
                <c:pt idx="1">
                  <c:v>ALGUNAS VECES</c:v>
                </c:pt>
                <c:pt idx="2">
                  <c:v>NUNCA</c:v>
                </c:pt>
              </c:strCache>
            </c:strRef>
          </c:cat>
          <c:val>
            <c:numRef>
              <c:f>MANDOS!$E$53:$E$55</c:f>
              <c:numCache>
                <c:formatCode>0</c:formatCode>
                <c:ptCount val="3"/>
                <c:pt idx="0">
                  <c:v>51</c:v>
                </c:pt>
                <c:pt idx="1">
                  <c:v>45.283018867924532</c:v>
                </c:pt>
                <c:pt idx="2">
                  <c:v>4</c:v>
                </c:pt>
              </c:numCache>
            </c:numRef>
          </c:val>
          <c:extLst>
            <c:ext xmlns:c16="http://schemas.microsoft.com/office/drawing/2014/chart" uri="{C3380CC4-5D6E-409C-BE32-E72D297353CC}">
              <c16:uniqueId val="{00000000-B23F-467D-ADED-C66E27750D35}"/>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7749716367042642E-3"/>
                  <c:y val="0.11504977941243082"/>
                </c:manualLayout>
              </c:layout>
              <c:tx>
                <c:rich>
                  <a:bodyPr/>
                  <a:lstStyle/>
                  <a:p>
                    <a:fld id="{B4114328-087F-42A1-90A5-7BA7A7C9C281}"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C55-4E09-8F18-1842C0C0A1E4}"/>
                </c:ext>
              </c:extLst>
            </c:dLbl>
            <c:dLbl>
              <c:idx val="1"/>
              <c:layout>
                <c:manualLayout>
                  <c:x val="0"/>
                  <c:y val="0.10226647058882739"/>
                </c:manualLayout>
              </c:layout>
              <c:tx>
                <c:rich>
                  <a:bodyPr/>
                  <a:lstStyle/>
                  <a:p>
                    <a:fld id="{1380EA6C-4983-4513-BFF1-DCCF729F98EB}"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C55-4E09-8F18-1842C0C0A1E4}"/>
                </c:ext>
              </c:extLst>
            </c:dLbl>
            <c:dLbl>
              <c:idx val="2"/>
              <c:tx>
                <c:rich>
                  <a:bodyPr/>
                  <a:lstStyle/>
                  <a:p>
                    <a:fld id="{F52359E3-31D2-4E73-8FD1-F5BE6FC97362}"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C55-4E09-8F18-1842C0C0A1E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MANDOS!$B$65:$B$67</c:f>
              <c:strCache>
                <c:ptCount val="3"/>
                <c:pt idx="0">
                  <c:v>SIEMPRE</c:v>
                </c:pt>
                <c:pt idx="1">
                  <c:v>ALGUNAS VECES</c:v>
                </c:pt>
                <c:pt idx="2">
                  <c:v>NUNCA</c:v>
                </c:pt>
              </c:strCache>
            </c:strRef>
          </c:cat>
          <c:val>
            <c:numRef>
              <c:f>MANDOS!$E$65:$E$67</c:f>
              <c:numCache>
                <c:formatCode>0</c:formatCode>
                <c:ptCount val="3"/>
                <c:pt idx="0">
                  <c:v>64</c:v>
                </c:pt>
                <c:pt idx="1">
                  <c:v>32.075471698113205</c:v>
                </c:pt>
                <c:pt idx="2">
                  <c:v>4</c:v>
                </c:pt>
              </c:numCache>
            </c:numRef>
          </c:val>
          <c:extLst>
            <c:ext xmlns:c16="http://schemas.microsoft.com/office/drawing/2014/chart" uri="{C3380CC4-5D6E-409C-BE32-E72D297353CC}">
              <c16:uniqueId val="{00000000-DF10-4C5C-A7ED-3E2936C0B0B0}"/>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923723167676401"/>
                </c:manualLayout>
              </c:layout>
              <c:tx>
                <c:rich>
                  <a:bodyPr/>
                  <a:lstStyle/>
                  <a:p>
                    <a:fld id="{F3A06F91-B2B0-40A3-8675-3F164893F789}"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BC7-40D7-8919-0F40E25D3818}"/>
                </c:ext>
              </c:extLst>
            </c:dLbl>
            <c:dLbl>
              <c:idx val="1"/>
              <c:layout>
                <c:manualLayout>
                  <c:x val="-3.907419990576041E-3"/>
                  <c:y val="0.10923723167676408"/>
                </c:manualLayout>
              </c:layout>
              <c:tx>
                <c:rich>
                  <a:bodyPr/>
                  <a:lstStyle/>
                  <a:p>
                    <a:fld id="{E5AC834B-EEE6-4F56-B9F3-76A4A71E143D}"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BC7-40D7-8919-0F40E25D3818}"/>
                </c:ext>
              </c:extLst>
            </c:dLbl>
            <c:dLbl>
              <c:idx val="2"/>
              <c:tx>
                <c:rich>
                  <a:bodyPr/>
                  <a:lstStyle/>
                  <a:p>
                    <a:fld id="{57A96D61-A7A8-4575-8D58-C9EDE94E7FEE}"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BC7-40D7-8919-0F40E25D381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MANDOS!$B$76:$B$78</c:f>
              <c:strCache>
                <c:ptCount val="3"/>
                <c:pt idx="0">
                  <c:v>SIEMPRE</c:v>
                </c:pt>
                <c:pt idx="1">
                  <c:v>ALGUNAS VECES</c:v>
                </c:pt>
                <c:pt idx="2">
                  <c:v>NUNCA</c:v>
                </c:pt>
              </c:strCache>
            </c:strRef>
          </c:cat>
          <c:val>
            <c:numRef>
              <c:f>MANDOS!$E$76:$E$78</c:f>
              <c:numCache>
                <c:formatCode>0</c:formatCode>
                <c:ptCount val="3"/>
                <c:pt idx="0">
                  <c:v>38</c:v>
                </c:pt>
                <c:pt idx="1">
                  <c:v>58.490566037735846</c:v>
                </c:pt>
                <c:pt idx="2">
                  <c:v>4</c:v>
                </c:pt>
              </c:numCache>
            </c:numRef>
          </c:val>
          <c:extLst>
            <c:ext xmlns:c16="http://schemas.microsoft.com/office/drawing/2014/chart" uri="{C3380CC4-5D6E-409C-BE32-E72D297353CC}">
              <c16:uniqueId val="{00000000-51DE-4E01-BC6A-75A8AB4E69E8}"/>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67077912425777"/>
                </c:manualLayout>
              </c:layout>
              <c:tx>
                <c:rich>
                  <a:bodyPr/>
                  <a:lstStyle/>
                  <a:p>
                    <a:r>
                      <a:rPr lang="en-US"/>
                      <a:t>77</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5F-4CD1-A2FA-0EEAB291CCE2}"/>
                </c:ext>
              </c:extLst>
            </c:dLbl>
            <c:dLbl>
              <c:idx val="1"/>
              <c:layout>
                <c:manualLayout>
                  <c:x val="-1.8307301167934411E-3"/>
                  <c:y val="0.12109029673845853"/>
                </c:manualLayout>
              </c:layout>
              <c:tx>
                <c:rich>
                  <a:bodyPr/>
                  <a:lstStyle/>
                  <a:p>
                    <a:r>
                      <a:rPr lang="en-US"/>
                      <a:t>23</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5F-4CD1-A2FA-0EEAB291CCE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(PUESTO!$B$3:$B$4,PUESTO!$B$5)</c:f>
              <c:strCache>
                <c:ptCount val="3"/>
                <c:pt idx="0">
                  <c:v>SIEMPRE</c:v>
                </c:pt>
                <c:pt idx="1">
                  <c:v>ALGUNAS VECES</c:v>
                </c:pt>
                <c:pt idx="2">
                  <c:v>NUNCA</c:v>
                </c:pt>
              </c:strCache>
            </c:strRef>
          </c:cat>
          <c:val>
            <c:numRef>
              <c:f>(PUESTO!$E$3:$E$4,PUESTO!$E$5)</c:f>
              <c:numCache>
                <c:formatCode>0</c:formatCode>
                <c:ptCount val="3"/>
                <c:pt idx="0">
                  <c:v>77</c:v>
                </c:pt>
                <c:pt idx="1">
                  <c:v>23</c:v>
                </c:pt>
                <c:pt idx="2">
                  <c:v>0</c:v>
                </c:pt>
              </c:numCache>
            </c:numRef>
          </c:val>
          <c:extLst>
            <c:ext xmlns:c16="http://schemas.microsoft.com/office/drawing/2014/chart" uri="{C3380CC4-5D6E-409C-BE32-E72D297353CC}">
              <c16:uniqueId val="{00000002-2C5F-4CD1-A2FA-0EEAB291CCE2}"/>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366221345236037E-3"/>
                  <c:y val="9.7570194840764554E-2"/>
                </c:manualLayout>
              </c:layout>
              <c:tx>
                <c:rich>
                  <a:bodyPr/>
                  <a:lstStyle/>
                  <a:p>
                    <a:fld id="{2AD79839-2980-4CC0-A2B5-71CDBB23B8F5}"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188-4389-9FE5-EDA950E1D329}"/>
                </c:ext>
              </c:extLst>
            </c:dLbl>
            <c:dLbl>
              <c:idx val="1"/>
              <c:layout>
                <c:manualLayout>
                  <c:x val="3.8732442690471362E-3"/>
                  <c:y val="0.10082253466879014"/>
                </c:manualLayout>
              </c:layout>
              <c:tx>
                <c:rich>
                  <a:bodyPr/>
                  <a:lstStyle/>
                  <a:p>
                    <a:fld id="{91F72811-E4EA-41C0-AB46-B1A0EBD4CD4B}"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188-4389-9FE5-EDA950E1D32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PUESTO!$B$14:$B$15</c:f>
              <c:strCache>
                <c:ptCount val="2"/>
                <c:pt idx="0">
                  <c:v>SI</c:v>
                </c:pt>
                <c:pt idx="1">
                  <c:v>NO</c:v>
                </c:pt>
              </c:strCache>
            </c:strRef>
          </c:cat>
          <c:val>
            <c:numRef>
              <c:f>PUESTO!$E$14:$E$15</c:f>
              <c:numCache>
                <c:formatCode>0</c:formatCode>
                <c:ptCount val="2"/>
                <c:pt idx="0">
                  <c:v>23</c:v>
                </c:pt>
                <c:pt idx="1">
                  <c:v>77</c:v>
                </c:pt>
              </c:numCache>
            </c:numRef>
          </c:val>
          <c:extLst>
            <c:ext xmlns:c16="http://schemas.microsoft.com/office/drawing/2014/chart" uri="{C3380CC4-5D6E-409C-BE32-E72D297353CC}">
              <c16:uniqueId val="{00000000-B284-4339-8E54-689CA760CBB1}"/>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9.7035511635398305E-3"/>
                  <c:y val="0.11053443321664672"/>
                </c:manualLayout>
              </c:layout>
              <c:tx>
                <c:rich>
                  <a:bodyPr/>
                  <a:lstStyle/>
                  <a:p>
                    <a:fld id="{EF8762AF-D8BF-4A60-A412-7BD27BB99CFE}"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133-4205-A21D-3445A9BDD5BD}"/>
                </c:ext>
              </c:extLst>
            </c:dLbl>
            <c:dLbl>
              <c:idx val="1"/>
              <c:layout>
                <c:manualLayout>
                  <c:x val="-3.8814204654159324E-3"/>
                  <c:y val="0.11053443321664672"/>
                </c:manualLayout>
              </c:layout>
              <c:tx>
                <c:rich>
                  <a:bodyPr/>
                  <a:lstStyle/>
                  <a:p>
                    <a:fld id="{941EFE1A-80CD-44C1-BDC0-D16D4D0A269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133-4205-A21D-3445A9BDD5BD}"/>
                </c:ext>
              </c:extLst>
            </c:dLbl>
            <c:dLbl>
              <c:idx val="2"/>
              <c:tx>
                <c:rich>
                  <a:bodyPr/>
                  <a:lstStyle/>
                  <a:p>
                    <a:fld id="{A6D6B475-EEE2-4CB6-993D-F2672B409E43}"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33-4205-A21D-3445A9BDD5B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PUESTO!$B$24:$B$26</c:f>
              <c:strCache>
                <c:ptCount val="3"/>
                <c:pt idx="0">
                  <c:v>SIEMPRE</c:v>
                </c:pt>
                <c:pt idx="1">
                  <c:v>ALGUNAS VECES</c:v>
                </c:pt>
                <c:pt idx="2">
                  <c:v>NUNCA</c:v>
                </c:pt>
              </c:strCache>
            </c:strRef>
          </c:cat>
          <c:val>
            <c:numRef>
              <c:f>PUESTO!$E$24:$E$26</c:f>
              <c:numCache>
                <c:formatCode>0</c:formatCode>
                <c:ptCount val="3"/>
                <c:pt idx="0">
                  <c:v>51</c:v>
                </c:pt>
                <c:pt idx="1">
                  <c:v>45.283018867924532</c:v>
                </c:pt>
                <c:pt idx="2">
                  <c:v>4</c:v>
                </c:pt>
              </c:numCache>
            </c:numRef>
          </c:val>
          <c:extLst>
            <c:ext xmlns:c16="http://schemas.microsoft.com/office/drawing/2014/chart" uri="{C3380CC4-5D6E-409C-BE32-E72D297353CC}">
              <c16:uniqueId val="{00000000-4E93-4B89-B031-51455B3C77C3}"/>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9300220048953394E-3"/>
                  <c:y val="0.11552638185926521"/>
                </c:manualLayout>
              </c:layout>
              <c:tx>
                <c:rich>
                  <a:bodyPr/>
                  <a:lstStyle/>
                  <a:p>
                    <a:fld id="{C039F6C4-942A-4DA3-84CB-F902C4C00BEA}"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2B2-440A-B698-B7FBD6F9DC2F}"/>
                </c:ext>
              </c:extLst>
            </c:dLbl>
            <c:dLbl>
              <c:idx val="1"/>
              <c:layout>
                <c:manualLayout>
                  <c:x val="0"/>
                  <c:y val="8.5819597952597013E-2"/>
                </c:manualLayout>
              </c:layout>
              <c:tx>
                <c:rich>
                  <a:bodyPr/>
                  <a:lstStyle/>
                  <a:p>
                    <a:fld id="{E6E077AE-1278-47E3-8A6C-A3F180D73ABB}"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2B2-440A-B698-B7FBD6F9DC2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PUESTO!$B$36:$B$37</c:f>
              <c:strCache>
                <c:ptCount val="2"/>
                <c:pt idx="0">
                  <c:v>SI</c:v>
                </c:pt>
                <c:pt idx="1">
                  <c:v>NO</c:v>
                </c:pt>
              </c:strCache>
            </c:strRef>
          </c:cat>
          <c:val>
            <c:numRef>
              <c:f>PUESTO!$E$36:$E$37</c:f>
              <c:numCache>
                <c:formatCode>0</c:formatCode>
                <c:ptCount val="2"/>
                <c:pt idx="0">
                  <c:v>89</c:v>
                </c:pt>
                <c:pt idx="1">
                  <c:v>11</c:v>
                </c:pt>
              </c:numCache>
            </c:numRef>
          </c:val>
          <c:extLst>
            <c:ext xmlns:c16="http://schemas.microsoft.com/office/drawing/2014/chart" uri="{C3380CC4-5D6E-409C-BE32-E72D297353CC}">
              <c16:uniqueId val="{00000000-C7A9-4F64-8A10-61A07460DBEB}"/>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28323903809841"/>
                </c:manualLayout>
              </c:layout>
              <c:tx>
                <c:rich>
                  <a:bodyPr/>
                  <a:lstStyle/>
                  <a:p>
                    <a:fld id="{687D7936-F300-4F28-8D62-D2995170D3BD}"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5EB-49C3-9E18-8D99A3E55F49}"/>
                </c:ext>
              </c:extLst>
            </c:dLbl>
            <c:dLbl>
              <c:idx val="1"/>
              <c:layout>
                <c:manualLayout>
                  <c:x val="-5.7171144747885008E-3"/>
                  <c:y val="0.12437538480728633"/>
                </c:manualLayout>
              </c:layout>
              <c:tx>
                <c:rich>
                  <a:bodyPr/>
                  <a:lstStyle/>
                  <a:p>
                    <a:fld id="{FB6F001F-DB9B-412F-94BE-F759671B69A5}"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5EB-49C3-9E18-8D99A3E55F49}"/>
                </c:ext>
              </c:extLst>
            </c:dLbl>
            <c:dLbl>
              <c:idx val="2"/>
              <c:tx>
                <c:rich>
                  <a:bodyPr/>
                  <a:lstStyle/>
                  <a:p>
                    <a:fld id="{D3B5DF01-A8B8-4357-A21C-A3F0AC5A4BD6}"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5EB-49C3-9E18-8D99A3E55F4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PUESTO!$B$47:$B$49</c:f>
              <c:strCache>
                <c:ptCount val="3"/>
                <c:pt idx="0">
                  <c:v>SIEMPRE</c:v>
                </c:pt>
                <c:pt idx="1">
                  <c:v>ALGUNAS VECES</c:v>
                </c:pt>
                <c:pt idx="2">
                  <c:v>NUNCA</c:v>
                </c:pt>
              </c:strCache>
            </c:strRef>
          </c:cat>
          <c:val>
            <c:numRef>
              <c:f>PUESTO!$E$47:$E$49</c:f>
              <c:numCache>
                <c:formatCode>0</c:formatCode>
                <c:ptCount val="3"/>
                <c:pt idx="0">
                  <c:v>75</c:v>
                </c:pt>
                <c:pt idx="1">
                  <c:v>16.981132075471699</c:v>
                </c:pt>
                <c:pt idx="2">
                  <c:v>8</c:v>
                </c:pt>
              </c:numCache>
            </c:numRef>
          </c:val>
          <c:extLst>
            <c:ext xmlns:c16="http://schemas.microsoft.com/office/drawing/2014/chart" uri="{C3380CC4-5D6E-409C-BE32-E72D297353CC}">
              <c16:uniqueId val="{00000000-695A-45FE-BAFB-8BB387198D54}"/>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Hoja1!$B$19</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E16-4E35-A94A-F546D1DBF5DD}"/>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E16-4E35-A94A-F546D1DBF5D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E16-4E35-A94A-F546D1DBF5D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E16-4E35-A94A-F546D1DBF5D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2E16-4E35-A94A-F546D1DBF5D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18542821067813E-3"/>
                  <c:y val="0.1093147291077245"/>
                </c:manualLayout>
              </c:layout>
              <c:tx>
                <c:rich>
                  <a:bodyPr/>
                  <a:lstStyle/>
                  <a:p>
                    <a:r>
                      <a:rPr lang="en-US"/>
                      <a:t>87</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2B-48D8-A078-799A9200F58A}"/>
                </c:ext>
              </c:extLst>
            </c:dLbl>
            <c:dLbl>
              <c:idx val="1"/>
              <c:layout>
                <c:manualLayout>
                  <c:x val="-5.555562846320446E-3"/>
                  <c:y val="9.7168648095755109E-2"/>
                </c:manualLayout>
              </c:layout>
              <c:tx>
                <c:rich>
                  <a:bodyPr/>
                  <a:lstStyle/>
                  <a:p>
                    <a:r>
                      <a:rPr lang="en-US"/>
                      <a:t>13</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2B-48D8-A078-799A9200F58A}"/>
                </c:ext>
              </c:extLst>
            </c:dLbl>
            <c:dLbl>
              <c:idx val="2"/>
              <c:tx>
                <c:rich>
                  <a:bodyPr/>
                  <a:lstStyle/>
                  <a:p>
                    <a:fld id="{D6000DDE-AE75-4E32-8CF1-48BC4D77E4E6}"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D2B-48D8-A078-799A9200F58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(PUESTO!$B$58:$B$59,PUESTO!$B$60)</c:f>
              <c:strCache>
                <c:ptCount val="3"/>
                <c:pt idx="0">
                  <c:v>SIEMPRE</c:v>
                </c:pt>
                <c:pt idx="1">
                  <c:v>ALGUNAS VECES</c:v>
                </c:pt>
                <c:pt idx="2">
                  <c:v>NUNCA</c:v>
                </c:pt>
              </c:strCache>
            </c:strRef>
          </c:cat>
          <c:val>
            <c:numRef>
              <c:f>(PUESTO!$E$58:$E$59,PUESTO!$E$60)</c:f>
              <c:numCache>
                <c:formatCode>0</c:formatCode>
                <c:ptCount val="3"/>
                <c:pt idx="0">
                  <c:v>87</c:v>
                </c:pt>
                <c:pt idx="1">
                  <c:v>13</c:v>
                </c:pt>
                <c:pt idx="2">
                  <c:v>0</c:v>
                </c:pt>
              </c:numCache>
            </c:numRef>
          </c:val>
          <c:extLst>
            <c:ext xmlns:c16="http://schemas.microsoft.com/office/drawing/2014/chart" uri="{C3380CC4-5D6E-409C-BE32-E72D297353CC}">
              <c16:uniqueId val="{00000003-4D2B-48D8-A078-799A9200F58A}"/>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8471341200342746E-3"/>
                  <c:y val="0.11095546928921518"/>
                </c:manualLayout>
              </c:layout>
              <c:tx>
                <c:rich>
                  <a:bodyPr/>
                  <a:lstStyle/>
                  <a:p>
                    <a:fld id="{8ADD546E-4634-4CBF-B1DC-515C00A6060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773-4484-938E-6B88DA8B262B}"/>
                </c:ext>
              </c:extLst>
            </c:dLbl>
            <c:dLbl>
              <c:idx val="1"/>
              <c:layout>
                <c:manualLayout>
                  <c:x val="0"/>
                  <c:y val="0.11095546928921518"/>
                </c:manualLayout>
              </c:layout>
              <c:tx>
                <c:rich>
                  <a:bodyPr/>
                  <a:lstStyle/>
                  <a:p>
                    <a:fld id="{ED48C6CA-E3C9-4C03-9FB3-52403C9EB90D}"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773-4484-938E-6B88DA8B262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PUESTO!$B$68:$B$69</c:f>
              <c:strCache>
                <c:ptCount val="2"/>
                <c:pt idx="0">
                  <c:v>SI</c:v>
                </c:pt>
                <c:pt idx="1">
                  <c:v>NO</c:v>
                </c:pt>
              </c:strCache>
            </c:strRef>
          </c:cat>
          <c:val>
            <c:numRef>
              <c:f>PUESTO!$E$68:$E$69</c:f>
              <c:numCache>
                <c:formatCode>0</c:formatCode>
                <c:ptCount val="2"/>
                <c:pt idx="0">
                  <c:v>40</c:v>
                </c:pt>
                <c:pt idx="1">
                  <c:v>60</c:v>
                </c:pt>
              </c:numCache>
            </c:numRef>
          </c:val>
          <c:extLst>
            <c:ext xmlns:c16="http://schemas.microsoft.com/office/drawing/2014/chart" uri="{C3380CC4-5D6E-409C-BE32-E72D297353CC}">
              <c16:uniqueId val="{00000000-B71A-4181-A9E0-C866874DECB3}"/>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459278970887E-17"/>
                  <c:y val="9.9969645043803138E-2"/>
                </c:manualLayout>
              </c:layout>
              <c:tx>
                <c:rich>
                  <a:bodyPr/>
                  <a:lstStyle/>
                  <a:p>
                    <a:fld id="{C5B6DD6C-1374-428E-8D64-F9AE8483A0E9}"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084-4F9E-AA1B-4C1116684B09}"/>
                </c:ext>
              </c:extLst>
            </c:dLbl>
            <c:dLbl>
              <c:idx val="1"/>
              <c:layout>
                <c:manualLayout>
                  <c:x val="-7.5337275193126611E-3"/>
                  <c:y val="8.4349388005708903E-2"/>
                </c:manualLayout>
              </c:layout>
              <c:tx>
                <c:rich>
                  <a:bodyPr/>
                  <a:lstStyle/>
                  <a:p>
                    <a:fld id="{0FB9EBC3-800D-4838-913D-64E4C1CF498B}"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084-4F9E-AA1B-4C1116684B09}"/>
                </c:ext>
              </c:extLst>
            </c:dLbl>
            <c:dLbl>
              <c:idx val="2"/>
              <c:tx>
                <c:rich>
                  <a:bodyPr/>
                  <a:lstStyle/>
                  <a:p>
                    <a:fld id="{150643E4-B09D-449F-8E48-8906A89C51DB}"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084-4F9E-AA1B-4C1116684B09}"/>
                </c:ext>
              </c:extLst>
            </c:dLbl>
            <c:dLbl>
              <c:idx val="3"/>
              <c:layout>
                <c:manualLayout>
                  <c:x val="1.8834318798281479E-3"/>
                  <c:y val="8.7473439413327747E-2"/>
                </c:manualLayout>
              </c:layout>
              <c:tx>
                <c:rich>
                  <a:bodyPr/>
                  <a:lstStyle/>
                  <a:p>
                    <a:fld id="{76756096-A644-4242-9C08-4C47C7462BF5}"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084-4F9E-AA1B-4C1116684B0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PUESTO!$B$78:$B$81</c:f>
              <c:strCache>
                <c:ptCount val="4"/>
                <c:pt idx="0">
                  <c:v>SIEMPRE</c:v>
                </c:pt>
                <c:pt idx="1">
                  <c:v>ALGUNAS VECES</c:v>
                </c:pt>
                <c:pt idx="2">
                  <c:v>NUNCA</c:v>
                </c:pt>
                <c:pt idx="3">
                  <c:v>NO HE SIDO CONVOCADO</c:v>
                </c:pt>
              </c:strCache>
            </c:strRef>
          </c:cat>
          <c:val>
            <c:numRef>
              <c:f>PUESTO!$E$78:$E$81</c:f>
              <c:numCache>
                <c:formatCode>0</c:formatCode>
                <c:ptCount val="4"/>
                <c:pt idx="0">
                  <c:v>66</c:v>
                </c:pt>
                <c:pt idx="1">
                  <c:v>15.09433962264151</c:v>
                </c:pt>
                <c:pt idx="2">
                  <c:v>2</c:v>
                </c:pt>
                <c:pt idx="3">
                  <c:v>16.981132075471699</c:v>
                </c:pt>
              </c:numCache>
            </c:numRef>
          </c:val>
          <c:extLst>
            <c:ext xmlns:c16="http://schemas.microsoft.com/office/drawing/2014/chart" uri="{C3380CC4-5D6E-409C-BE32-E72D297353CC}">
              <c16:uniqueId val="{00000000-B689-49FC-8ACA-D12A3BD6162E}"/>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272348052836725E-3"/>
                  <c:y val="0.10305521457910391"/>
                </c:manualLayout>
              </c:layout>
              <c:tx>
                <c:rich>
                  <a:bodyPr/>
                  <a:lstStyle/>
                  <a:p>
                    <a:fld id="{E27A2E08-00BB-48B1-86B4-EB2A8191A464}"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D9F-4D91-A1A8-7FCA9E5469C2}"/>
                </c:ext>
              </c:extLst>
            </c:dLbl>
            <c:dLbl>
              <c:idx val="1"/>
              <c:layout>
                <c:manualLayout>
                  <c:x val="1.8272348052836725E-3"/>
                  <c:y val="0.11554675574020748"/>
                </c:manualLayout>
              </c:layout>
              <c:tx>
                <c:rich>
                  <a:bodyPr/>
                  <a:lstStyle/>
                  <a:p>
                    <a:fld id="{ED05A1FA-390D-4DE7-9560-CB52805F2899}"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9F-4D91-A1A8-7FCA9E5469C2}"/>
                </c:ext>
              </c:extLst>
            </c:dLbl>
            <c:dLbl>
              <c:idx val="2"/>
              <c:tx>
                <c:rich>
                  <a:bodyPr/>
                  <a:lstStyle/>
                  <a:p>
                    <a:fld id="{CDD4AE76-472F-4B7C-B2D7-87CF42D4D61D}"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D9F-4D91-A1A8-7FCA9E5469C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PUESTO!$B$90:$B$92</c:f>
              <c:strCache>
                <c:ptCount val="3"/>
                <c:pt idx="0">
                  <c:v>SIEMPRE</c:v>
                </c:pt>
                <c:pt idx="1">
                  <c:v>ALGUNAS VECES</c:v>
                </c:pt>
                <c:pt idx="2">
                  <c:v>NUNCA</c:v>
                </c:pt>
              </c:strCache>
            </c:strRef>
          </c:cat>
          <c:val>
            <c:numRef>
              <c:f>PUESTO!$E$90:$E$92</c:f>
              <c:numCache>
                <c:formatCode>0</c:formatCode>
                <c:ptCount val="3"/>
                <c:pt idx="0">
                  <c:v>42</c:v>
                </c:pt>
                <c:pt idx="1">
                  <c:v>49.056603773584904</c:v>
                </c:pt>
                <c:pt idx="2">
                  <c:v>9</c:v>
                </c:pt>
              </c:numCache>
            </c:numRef>
          </c:val>
          <c:extLst>
            <c:ext xmlns:c16="http://schemas.microsoft.com/office/drawing/2014/chart" uri="{C3380CC4-5D6E-409C-BE32-E72D297353CC}">
              <c16:uniqueId val="{00000000-00EF-48E0-B7F4-904B09E19335}"/>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8830142586118426E-3"/>
                  <c:y val="0.11929962816293804"/>
                </c:manualLayout>
              </c:layout>
              <c:tx>
                <c:rich>
                  <a:bodyPr/>
                  <a:lstStyle/>
                  <a:p>
                    <a:fld id="{9ABE4E20-1954-4B0A-938C-D906030D4589}"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F7-47A4-954F-78581420D9C3}"/>
                </c:ext>
              </c:extLst>
            </c:dLbl>
            <c:dLbl>
              <c:idx val="1"/>
              <c:tx>
                <c:rich>
                  <a:bodyPr/>
                  <a:lstStyle/>
                  <a:p>
                    <a:fld id="{4F632FDC-B990-4642-AB7A-6E4D148A6478}"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849-4D1C-8285-0AF4FE7CFA4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AMBIENTE!$B$3:$B$4</c:f>
              <c:strCache>
                <c:ptCount val="2"/>
                <c:pt idx="0">
                  <c:v>SI</c:v>
                </c:pt>
                <c:pt idx="1">
                  <c:v>NO</c:v>
                </c:pt>
              </c:strCache>
            </c:strRef>
          </c:cat>
          <c:val>
            <c:numRef>
              <c:f>AMBIENTE!$E$3:$E$4</c:f>
              <c:numCache>
                <c:formatCode>0</c:formatCode>
                <c:ptCount val="2"/>
                <c:pt idx="0">
                  <c:v>94</c:v>
                </c:pt>
                <c:pt idx="1">
                  <c:v>6</c:v>
                </c:pt>
              </c:numCache>
            </c:numRef>
          </c:val>
          <c:extLst>
            <c:ext xmlns:c16="http://schemas.microsoft.com/office/drawing/2014/chart" uri="{C3380CC4-5D6E-409C-BE32-E72D297353CC}">
              <c16:uniqueId val="{00000000-2849-4D1C-8285-0AF4FE7CFA4D}"/>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8054872575420882E-3"/>
                  <c:y val="0.10371962686672437"/>
                </c:manualLayout>
              </c:layout>
              <c:tx>
                <c:rich>
                  <a:bodyPr/>
                  <a:lstStyle/>
                  <a:p>
                    <a:fld id="{AC554A0F-5CCA-42DA-BCA9-FD62D89F6448}"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D49-49EA-A0A8-90603D9208B0}"/>
                </c:ext>
              </c:extLst>
            </c:dLbl>
            <c:dLbl>
              <c:idx val="1"/>
              <c:layout>
                <c:manualLayout>
                  <c:x val="-1.9513718143856561E-3"/>
                  <c:y val="0.10686264586268571"/>
                </c:manualLayout>
              </c:layout>
              <c:tx>
                <c:rich>
                  <a:bodyPr/>
                  <a:lstStyle/>
                  <a:p>
                    <a:fld id="{96411B82-5CAC-4287-B6C7-52EA59B42964}"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D49-49EA-A0A8-90603D9208B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AMBIENTE!$B$15:$B$16</c:f>
              <c:strCache>
                <c:ptCount val="2"/>
                <c:pt idx="0">
                  <c:v>SI</c:v>
                </c:pt>
                <c:pt idx="1">
                  <c:v>NO</c:v>
                </c:pt>
              </c:strCache>
            </c:strRef>
          </c:cat>
          <c:val>
            <c:numRef>
              <c:f>AMBIENTE!$E$15:$E$16</c:f>
              <c:numCache>
                <c:formatCode>0</c:formatCode>
                <c:ptCount val="2"/>
                <c:pt idx="0">
                  <c:v>79</c:v>
                </c:pt>
                <c:pt idx="1">
                  <c:v>21</c:v>
                </c:pt>
              </c:numCache>
            </c:numRef>
          </c:val>
          <c:extLst>
            <c:ext xmlns:c16="http://schemas.microsoft.com/office/drawing/2014/chart" uri="{C3380CC4-5D6E-409C-BE32-E72D297353CC}">
              <c16:uniqueId val="{00000000-ADD8-45A3-A86D-339211F7B4EF}"/>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92201762327891E-17"/>
                  <c:y val="0.12010063054857489"/>
                </c:manualLayout>
              </c:layout>
              <c:tx>
                <c:rich>
                  <a:bodyPr/>
                  <a:lstStyle/>
                  <a:p>
                    <a:fld id="{B553B301-0490-4A0D-928E-5F7A854D4471}"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303-4985-ADD1-7F8D19D0411F}"/>
                </c:ext>
              </c:extLst>
            </c:dLbl>
            <c:dLbl>
              <c:idx val="1"/>
              <c:layout>
                <c:manualLayout>
                  <c:x val="-8.0929375100964058E-3"/>
                  <c:y val="0.12010063054857477"/>
                </c:manualLayout>
              </c:layout>
              <c:tx>
                <c:rich>
                  <a:bodyPr/>
                  <a:lstStyle/>
                  <a:p>
                    <a:fld id="{234617AD-8431-4814-98CC-10507296AAEF}"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303-4985-ADD1-7F8D19D0411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AMBIENTE!$B$26:$B$27</c:f>
              <c:strCache>
                <c:ptCount val="2"/>
                <c:pt idx="0">
                  <c:v>SI</c:v>
                </c:pt>
                <c:pt idx="1">
                  <c:v>NO</c:v>
                </c:pt>
              </c:strCache>
            </c:strRef>
          </c:cat>
          <c:val>
            <c:numRef>
              <c:f>AMBIENTE!$E$26:$E$27</c:f>
              <c:numCache>
                <c:formatCode>0</c:formatCode>
                <c:ptCount val="2"/>
                <c:pt idx="0">
                  <c:v>55</c:v>
                </c:pt>
                <c:pt idx="1">
                  <c:v>45</c:v>
                </c:pt>
              </c:numCache>
            </c:numRef>
          </c:val>
          <c:extLst>
            <c:ext xmlns:c16="http://schemas.microsoft.com/office/drawing/2014/chart" uri="{C3380CC4-5D6E-409C-BE32-E72D297353CC}">
              <c16:uniqueId val="{00000000-58BC-45F3-A372-413F944FEE04}"/>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929569733773234E-3"/>
                  <c:y val="0.12312273206172011"/>
                </c:manualLayout>
              </c:layout>
              <c:tx>
                <c:rich>
                  <a:bodyPr/>
                  <a:lstStyle/>
                  <a:p>
                    <a:fld id="{6923A7BF-15C9-446C-9BA5-6350D88CEF04}"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486-49AB-B884-0D9E24CBA077}"/>
                </c:ext>
              </c:extLst>
            </c:dLbl>
            <c:dLbl>
              <c:idx val="1"/>
              <c:layout>
                <c:manualLayout>
                  <c:x val="-1.4408255911766593E-16"/>
                  <c:y val="9.650160080513201E-2"/>
                </c:manualLayout>
              </c:layout>
              <c:tx>
                <c:rich>
                  <a:bodyPr/>
                  <a:lstStyle/>
                  <a:p>
                    <a:fld id="{6829C0E5-27BC-4E8C-851F-DB7C2064C025}"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486-49AB-B884-0D9E24CBA07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AMBIENTE!$B$36:$B$37</c:f>
              <c:strCache>
                <c:ptCount val="2"/>
                <c:pt idx="0">
                  <c:v>SI</c:v>
                </c:pt>
                <c:pt idx="1">
                  <c:v>NO</c:v>
                </c:pt>
              </c:strCache>
            </c:strRef>
          </c:cat>
          <c:val>
            <c:numRef>
              <c:f>AMBIENTE!$E$36:$E$37</c:f>
              <c:numCache>
                <c:formatCode>0</c:formatCode>
                <c:ptCount val="2"/>
                <c:pt idx="0">
                  <c:v>83</c:v>
                </c:pt>
                <c:pt idx="1">
                  <c:v>17</c:v>
                </c:pt>
              </c:numCache>
            </c:numRef>
          </c:val>
          <c:extLst>
            <c:ext xmlns:c16="http://schemas.microsoft.com/office/drawing/2014/chart" uri="{C3380CC4-5D6E-409C-BE32-E72D297353CC}">
              <c16:uniqueId val="{00000000-BA4D-42DF-A701-C66CCED2A6BC}"/>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57440617108586E-3"/>
                  <c:y val="0.1150191457066161"/>
                </c:manualLayout>
              </c:layout>
              <c:tx>
                <c:rich>
                  <a:bodyPr/>
                  <a:lstStyle/>
                  <a:p>
                    <a:fld id="{20135C92-34D1-4294-99F5-CEE8D09E1DF8}"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C0E-429A-B164-F3F2A3FA91D1}"/>
                </c:ext>
              </c:extLst>
            </c:dLbl>
            <c:dLbl>
              <c:idx val="1"/>
              <c:layout>
                <c:manualLayout>
                  <c:x val="-5.8723218513257579E-3"/>
                  <c:y val="0.11830540701251924"/>
                </c:manualLayout>
              </c:layout>
              <c:tx>
                <c:rich>
                  <a:bodyPr/>
                  <a:lstStyle/>
                  <a:p>
                    <a:fld id="{57225834-D3DD-4488-B982-8608210350C8}"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C0E-429A-B164-F3F2A3FA91D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AMBIENTE!$B$47:$B$48</c:f>
              <c:strCache>
                <c:ptCount val="2"/>
                <c:pt idx="0">
                  <c:v>SI</c:v>
                </c:pt>
                <c:pt idx="1">
                  <c:v>NO</c:v>
                </c:pt>
              </c:strCache>
            </c:strRef>
          </c:cat>
          <c:val>
            <c:numRef>
              <c:f>AMBIENTE!$E$47:$E$48</c:f>
              <c:numCache>
                <c:formatCode>0</c:formatCode>
                <c:ptCount val="2"/>
                <c:pt idx="0">
                  <c:v>75</c:v>
                </c:pt>
                <c:pt idx="1">
                  <c:v>25</c:v>
                </c:pt>
              </c:numCache>
            </c:numRef>
          </c:val>
          <c:extLst>
            <c:ext xmlns:c16="http://schemas.microsoft.com/office/drawing/2014/chart" uri="{C3380CC4-5D6E-409C-BE32-E72D297353CC}">
              <c16:uniqueId val="{00000000-79FA-4FD4-9AFE-C1BACD621860}"/>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880796906403728E-3"/>
                  <c:y val="0.10592300929771534"/>
                </c:manualLayout>
              </c:layout>
              <c:tx>
                <c:rich>
                  <a:bodyPr/>
                  <a:lstStyle/>
                  <a:p>
                    <a:fld id="{DC176D69-8CEF-4167-9600-B70707C7883C}"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3E-4139-9678-C6AAD9F2B9B6}"/>
                </c:ext>
              </c:extLst>
            </c:dLbl>
            <c:dLbl>
              <c:idx val="1"/>
              <c:layout>
                <c:manualLayout>
                  <c:x val="0"/>
                  <c:y val="0.11585329141937614"/>
                </c:manualLayout>
              </c:layout>
              <c:tx>
                <c:rich>
                  <a:bodyPr/>
                  <a:lstStyle/>
                  <a:p>
                    <a:fld id="{F812794D-AE58-4302-BC81-35E677CEA450}"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3E-4139-9678-C6AAD9F2B9B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AMBIENTE!$B$57:$B$58</c:f>
              <c:strCache>
                <c:ptCount val="2"/>
                <c:pt idx="0">
                  <c:v>SI</c:v>
                </c:pt>
                <c:pt idx="1">
                  <c:v>NO</c:v>
                </c:pt>
              </c:strCache>
            </c:strRef>
          </c:cat>
          <c:val>
            <c:numRef>
              <c:f>AMBIENTE!$E$57:$E$58</c:f>
              <c:numCache>
                <c:formatCode>0</c:formatCode>
                <c:ptCount val="2"/>
                <c:pt idx="0">
                  <c:v>79</c:v>
                </c:pt>
                <c:pt idx="1">
                  <c:v>21</c:v>
                </c:pt>
              </c:numCache>
            </c:numRef>
          </c:val>
          <c:extLst>
            <c:ext xmlns:c16="http://schemas.microsoft.com/office/drawing/2014/chart" uri="{C3380CC4-5D6E-409C-BE32-E72D297353CC}">
              <c16:uniqueId val="{00000000-29F9-4B98-91F7-A89938C4BC4F}"/>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a:t>
            </a:r>
            <a:r>
              <a:rPr lang="en-US" baseline="0"/>
              <a:t> ADMINISTRATIVA</a:t>
            </a:r>
            <a:endParaRPr lang="en-US"/>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E22-4C9B-81B5-4B3E583F7E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E22-4C9B-81B5-4B3E583F7EB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Hoja1!$H$1:$H$2</c:f>
              <c:strCache>
                <c:ptCount val="2"/>
                <c:pt idx="0">
                  <c:v>ENCUESTADOS</c:v>
                </c:pt>
                <c:pt idx="1">
                  <c:v>NO ADMINISTRATIVA</c:v>
                </c:pt>
              </c:strCache>
            </c:strRef>
          </c:cat>
          <c:val>
            <c:numRef>
              <c:f>Hoja1!$I$1:$I$2</c:f>
              <c:numCache>
                <c:formatCode>#,##0</c:formatCode>
                <c:ptCount val="2"/>
                <c:pt idx="0">
                  <c:v>63.509433962264154</c:v>
                </c:pt>
                <c:pt idx="1">
                  <c:v>91.490566037735846</c:v>
                </c:pt>
              </c:numCache>
            </c:numRef>
          </c:val>
          <c:extLst>
            <c:ext xmlns:c16="http://schemas.microsoft.com/office/drawing/2014/chart" uri="{C3380CC4-5D6E-409C-BE32-E72D297353CC}">
              <c16:uniqueId val="{00000004-7E22-4C9B-81B5-4B3E583F7EB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784839776410116E-3"/>
                  <c:y val="0.12666359448418785"/>
                </c:manualLayout>
              </c:layout>
              <c:tx>
                <c:rich>
                  <a:bodyPr/>
                  <a:lstStyle/>
                  <a:p>
                    <a:fld id="{8CDE7794-E83F-4072-9416-BE672EAF15B3}"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51-4505-A68D-3B2E982441B8}"/>
                </c:ext>
              </c:extLst>
            </c:dLbl>
            <c:dLbl>
              <c:idx val="1"/>
              <c:layout>
                <c:manualLayout>
                  <c:x val="-1.8784839776410116E-3"/>
                  <c:y val="0.11367245658837374"/>
                </c:manualLayout>
              </c:layout>
              <c:tx>
                <c:rich>
                  <a:bodyPr/>
                  <a:lstStyle/>
                  <a:p>
                    <a:fld id="{FFFF4869-E633-4651-97D9-7417542897A0}"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351-4505-A68D-3B2E982441B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AMBIENTE!$B$67:$B$68</c:f>
              <c:strCache>
                <c:ptCount val="2"/>
                <c:pt idx="0">
                  <c:v>SI</c:v>
                </c:pt>
                <c:pt idx="1">
                  <c:v>NO</c:v>
                </c:pt>
              </c:strCache>
            </c:strRef>
          </c:cat>
          <c:val>
            <c:numRef>
              <c:f>AMBIENTE!$E$67:$E$68</c:f>
              <c:numCache>
                <c:formatCode>0</c:formatCode>
                <c:ptCount val="2"/>
                <c:pt idx="0">
                  <c:v>75</c:v>
                </c:pt>
                <c:pt idx="1">
                  <c:v>25</c:v>
                </c:pt>
              </c:numCache>
            </c:numRef>
          </c:val>
          <c:extLst>
            <c:ext xmlns:c16="http://schemas.microsoft.com/office/drawing/2014/chart" uri="{C3380CC4-5D6E-409C-BE32-E72D297353CC}">
              <c16:uniqueId val="{00000000-094F-46B0-A376-CAAE7503131D}"/>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703506688301514E-3"/>
                  <c:y val="0.11927877880493404"/>
                </c:manualLayout>
              </c:layout>
              <c:tx>
                <c:rich>
                  <a:bodyPr/>
                  <a:lstStyle/>
                  <a:p>
                    <a:fld id="{22422F1E-69C2-43F3-9EA4-802C57129094}"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B9A-4F37-B206-680C971B0B6E}"/>
                </c:ext>
              </c:extLst>
            </c:dLbl>
            <c:dLbl>
              <c:idx val="1"/>
              <c:layout>
                <c:manualLayout>
                  <c:x val="-8.8517533441505938E-3"/>
                  <c:y val="0.10398662767609634"/>
                </c:manualLayout>
              </c:layout>
              <c:tx>
                <c:rich>
                  <a:bodyPr/>
                  <a:lstStyle/>
                  <a:p>
                    <a:fld id="{6CFBEA37-615C-41AC-8BD9-A07FE7DF9654}"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B9A-4F37-B206-680C971B0B6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AMBIENTE!$B$77:$B$78</c:f>
              <c:strCache>
                <c:ptCount val="2"/>
                <c:pt idx="0">
                  <c:v>SI</c:v>
                </c:pt>
                <c:pt idx="1">
                  <c:v>NO</c:v>
                </c:pt>
              </c:strCache>
            </c:strRef>
          </c:cat>
          <c:val>
            <c:numRef>
              <c:f>AMBIENTE!$E$77:$E$78</c:f>
              <c:numCache>
                <c:formatCode>0</c:formatCode>
                <c:ptCount val="2"/>
                <c:pt idx="0">
                  <c:v>77</c:v>
                </c:pt>
                <c:pt idx="1">
                  <c:v>23</c:v>
                </c:pt>
              </c:numCache>
            </c:numRef>
          </c:val>
          <c:extLst>
            <c:ext xmlns:c16="http://schemas.microsoft.com/office/drawing/2014/chart" uri="{C3380CC4-5D6E-409C-BE32-E72D297353CC}">
              <c16:uniqueId val="{00000000-070B-4DD1-AA38-9F5A53E36697}"/>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596588033428744E-3"/>
                  <c:y val="0.10882358129887673"/>
                </c:manualLayout>
              </c:layout>
              <c:tx>
                <c:rich>
                  <a:bodyPr/>
                  <a:lstStyle/>
                  <a:p>
                    <a:fld id="{601A953C-5B7B-429F-A9B9-783C70E7D7B2}"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A45-48BF-A21F-C4EF724E955F}"/>
                </c:ext>
              </c:extLst>
            </c:dLbl>
            <c:dLbl>
              <c:idx val="1"/>
              <c:layout>
                <c:manualLayout>
                  <c:x val="-1.9596588033428384E-3"/>
                  <c:y val="9.6020807028420641E-2"/>
                </c:manualLayout>
              </c:layout>
              <c:tx>
                <c:rich>
                  <a:bodyPr/>
                  <a:lstStyle/>
                  <a:p>
                    <a:fld id="{B0744E99-C2CD-4224-A985-9286B7C3F866}"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A45-48BF-A21F-C4EF724E955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AMBIENTE!$B$86:$B$87</c:f>
              <c:strCache>
                <c:ptCount val="2"/>
                <c:pt idx="0">
                  <c:v>SI</c:v>
                </c:pt>
                <c:pt idx="1">
                  <c:v>NO</c:v>
                </c:pt>
              </c:strCache>
            </c:strRef>
          </c:cat>
          <c:val>
            <c:numRef>
              <c:f>AMBIENTE!$E$86:$E$87</c:f>
              <c:numCache>
                <c:formatCode>0</c:formatCode>
                <c:ptCount val="2"/>
                <c:pt idx="0">
                  <c:v>89</c:v>
                </c:pt>
                <c:pt idx="1">
                  <c:v>11</c:v>
                </c:pt>
              </c:numCache>
            </c:numRef>
          </c:val>
          <c:extLst>
            <c:ext xmlns:c16="http://schemas.microsoft.com/office/drawing/2014/chart" uri="{C3380CC4-5D6E-409C-BE32-E72D297353CC}">
              <c16:uniqueId val="{00000000-81EC-4939-827D-1B38FEB75434}"/>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165788320340367E-17"/>
                  <c:y val="0.10107794221022055"/>
                </c:manualLayout>
              </c:layout>
              <c:tx>
                <c:rich>
                  <a:bodyPr/>
                  <a:lstStyle/>
                  <a:p>
                    <a:fld id="{8D3D76B8-D141-4C59-9275-34487CD47CB5}"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A26-4F7E-BDBD-58F0675BA0FE}"/>
                </c:ext>
              </c:extLst>
            </c:dLbl>
            <c:dLbl>
              <c:idx val="1"/>
              <c:layout>
                <c:manualLayout>
                  <c:x val="0"/>
                  <c:y val="0.10433852099119541"/>
                </c:manualLayout>
              </c:layout>
              <c:tx>
                <c:rich>
                  <a:bodyPr/>
                  <a:lstStyle/>
                  <a:p>
                    <a:fld id="{D46613A5-62AA-45C6-89A4-E6D9D667D6B6}"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A26-4F7E-BDBD-58F0675BA0F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AMBIENTE!$B$96:$B$97</c:f>
              <c:strCache>
                <c:ptCount val="2"/>
                <c:pt idx="0">
                  <c:v>SI</c:v>
                </c:pt>
                <c:pt idx="1">
                  <c:v>NO</c:v>
                </c:pt>
              </c:strCache>
            </c:strRef>
          </c:cat>
          <c:val>
            <c:numRef>
              <c:f>AMBIENTE!$E$96:$E$97</c:f>
              <c:numCache>
                <c:formatCode>0</c:formatCode>
                <c:ptCount val="2"/>
                <c:pt idx="0">
                  <c:v>87</c:v>
                </c:pt>
                <c:pt idx="1">
                  <c:v>13</c:v>
                </c:pt>
              </c:numCache>
            </c:numRef>
          </c:val>
          <c:extLst>
            <c:ext xmlns:c16="http://schemas.microsoft.com/office/drawing/2014/chart" uri="{C3380CC4-5D6E-409C-BE32-E72D297353CC}">
              <c16:uniqueId val="{00000000-6186-42C1-AD93-86EAFBA77338}"/>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a:t>
            </a:r>
            <a:r>
              <a:rPr lang="en-US" baseline="0"/>
              <a:t>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387-4EBA-9B47-BF24346A746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387-4EBA-9B47-BF24346A746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Hoja1!$H$5:$H$6</c:f>
              <c:strCache>
                <c:ptCount val="2"/>
                <c:pt idx="0">
                  <c:v>ENCUESTADOS</c:v>
                </c:pt>
                <c:pt idx="1">
                  <c:v>NO DOCENTES</c:v>
                </c:pt>
              </c:strCache>
            </c:strRef>
          </c:cat>
          <c:val>
            <c:numRef>
              <c:f>Hoja1!$I$5:$I$6</c:f>
              <c:numCache>
                <c:formatCode>#,##0</c:formatCode>
                <c:ptCount val="2"/>
                <c:pt idx="0">
                  <c:v>91.490566037735846</c:v>
                </c:pt>
                <c:pt idx="1">
                  <c:v>63.509433962264154</c:v>
                </c:pt>
              </c:numCache>
            </c:numRef>
          </c:val>
          <c:extLst>
            <c:ext xmlns:c16="http://schemas.microsoft.com/office/drawing/2014/chart" uri="{C3380CC4-5D6E-409C-BE32-E72D297353CC}">
              <c16:uniqueId val="{00000004-E387-4EBA-9B47-BF24346A746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5754062592946179E-2"/>
                </c:manualLayout>
              </c:layout>
              <c:tx>
                <c:rich>
                  <a:bodyPr/>
                  <a:lstStyle/>
                  <a:p>
                    <a:fld id="{3A387FE8-F9D3-4099-B6EF-517242F69CEB}"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D4A-433D-85FE-C105B67A10C5}"/>
                </c:ext>
              </c:extLst>
            </c:dLbl>
            <c:dLbl>
              <c:idx val="1"/>
              <c:tx>
                <c:rich>
                  <a:bodyPr/>
                  <a:lstStyle/>
                  <a:p>
                    <a:fld id="{BCFE0007-DA60-48E5-AAA6-6EECBB4F0B69}"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602-42C7-AD3B-92D45C7B8B3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IDENTIDAD!$B$3:$B$4</c:f>
              <c:strCache>
                <c:ptCount val="2"/>
                <c:pt idx="0">
                  <c:v>SI SE SIENTE ORGULLOSO</c:v>
                </c:pt>
                <c:pt idx="1">
                  <c:v>NO SE SIENTE ORGULLOSO</c:v>
                </c:pt>
              </c:strCache>
            </c:strRef>
          </c:cat>
          <c:val>
            <c:numRef>
              <c:f>IDENTIDAD!$E$3:$E$4</c:f>
              <c:numCache>
                <c:formatCode>0</c:formatCode>
                <c:ptCount val="2"/>
                <c:pt idx="0">
                  <c:v>96</c:v>
                </c:pt>
                <c:pt idx="1">
                  <c:v>4</c:v>
                </c:pt>
              </c:numCache>
            </c:numRef>
          </c:val>
          <c:extLst>
            <c:ext xmlns:c16="http://schemas.microsoft.com/office/drawing/2014/chart" uri="{C3380CC4-5D6E-409C-BE32-E72D297353CC}">
              <c16:uniqueId val="{00000000-8602-42C7-AD3B-92D45C7B8B3E}"/>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a:t>ELEMENTO DE IDENTIFICACIÓN</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Reversed" id="26">
  <a:schemeClr val="accent6"/>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6">
  <a:schemeClr val="accent3"/>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withinLinear" id="17">
  <a:schemeClr val="accent4"/>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withinLinear" id="14">
  <a:schemeClr val="accent1"/>
</cs:colorStyle>
</file>

<file path=ppt/charts/colors55.xml><?xml version="1.0" encoding="utf-8"?>
<cs:colorStyle xmlns:cs="http://schemas.microsoft.com/office/drawing/2012/chartStyle" xmlns:a="http://schemas.openxmlformats.org/drawingml/2006/main" meth="withinLinear" id="14">
  <a:schemeClr val="accent1"/>
</cs:colorStyle>
</file>

<file path=ppt/charts/colors5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22/10/2021</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22/10/2021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41120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5658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20641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933700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23994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024254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524142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565326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4051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5414095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13767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86840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22/10/2021</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hart" Target="../charts/chart10.xml"/><Relationship Id="rId5" Type="http://schemas.openxmlformats.org/officeDocument/2006/relationships/chart" Target="../charts/chart9.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3.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5" name="24 CuadroTexto"/>
          <p:cNvSpPr txBox="1"/>
          <p:nvPr/>
        </p:nvSpPr>
        <p:spPr>
          <a:xfrm>
            <a:off x="7033681" y="6021288"/>
            <a:ext cx="1463286" cy="338554"/>
          </a:xfrm>
          <a:prstGeom prst="rect">
            <a:avLst/>
          </a:prstGeom>
          <a:noFill/>
        </p:spPr>
        <p:txBody>
          <a:bodyPr wrap="none" rtlCol="0">
            <a:spAutoFit/>
          </a:bodyPr>
          <a:lstStyle/>
          <a:p>
            <a:r>
              <a:rPr lang="es-MX" sz="1600" b="1"/>
              <a:t>OCTUBRE 2021</a:t>
            </a:r>
            <a:endParaRPr lang="es-MX" sz="1600" b="1" dirty="0"/>
          </a:p>
        </p:txBody>
      </p:sp>
      <p:sp>
        <p:nvSpPr>
          <p:cNvPr id="13" name="23 CuadroTexto"/>
          <p:cNvSpPr txBox="1"/>
          <p:nvPr/>
        </p:nvSpPr>
        <p:spPr>
          <a:xfrm>
            <a:off x="3266474" y="4257092"/>
            <a:ext cx="3222611" cy="1200329"/>
          </a:xfrm>
          <a:prstGeom prst="rect">
            <a:avLst/>
          </a:prstGeom>
          <a:noFill/>
        </p:spPr>
        <p:txBody>
          <a:bodyPr wrap="square" rtlCol="0">
            <a:spAutoFit/>
          </a:bodyPr>
          <a:lstStyle/>
          <a:p>
            <a:pPr algn="ctr"/>
            <a:r>
              <a:rPr lang="es-MX" b="1" dirty="0"/>
              <a:t>RESULTADOS EVALUACIÓN DE </a:t>
            </a:r>
          </a:p>
          <a:p>
            <a:pPr algn="ctr"/>
            <a:r>
              <a:rPr lang="es-MX" b="1" dirty="0"/>
              <a:t>AMBIENTE DE TRABAJO 2019 DE LA UNIDAD ACADÉMICA PREPARATORIA NO. </a:t>
            </a:r>
            <a:r>
              <a:rPr lang="es-MX" b="1"/>
              <a:t>10</a:t>
            </a:r>
            <a:endParaRPr lang="es-MX" b="1" dirty="0"/>
          </a:p>
        </p:txBody>
      </p:sp>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B65CDA0B-4574-48E3-96C5-7209A3F3861C}"/>
              </a:ext>
            </a:extLst>
          </p:cNvPr>
          <p:cNvPicPr>
            <a:picLocks noChangeAspect="1"/>
          </p:cNvPicPr>
          <p:nvPr/>
        </p:nvPicPr>
        <p:blipFill>
          <a:blip r:embed="rId4"/>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1578715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E7236F15-6205-40F9-AC91-DF6450A9716C}"/>
              </a:ext>
            </a:extLst>
          </p:cNvPr>
          <p:cNvPicPr>
            <a:picLocks noChangeAspect="1"/>
          </p:cNvPicPr>
          <p:nvPr/>
        </p:nvPicPr>
        <p:blipFill>
          <a:blip r:embed="rId4"/>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1061386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9FAD9C7D-216F-4FA4-A9CE-3365971BAE6F}"/>
              </a:ext>
            </a:extLst>
          </p:cNvPr>
          <p:cNvPicPr>
            <a:picLocks noChangeAspect="1"/>
          </p:cNvPicPr>
          <p:nvPr/>
        </p:nvPicPr>
        <p:blipFill>
          <a:blip r:embed="rId4"/>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1630855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8" name="Imagen 7">
            <a:extLst>
              <a:ext uri="{FF2B5EF4-FFF2-40B4-BE49-F238E27FC236}">
                <a16:creationId xmlns:a16="http://schemas.microsoft.com/office/drawing/2014/main" id="{1E8D117E-178D-475B-B31B-9D4894788672}"/>
              </a:ext>
            </a:extLst>
          </p:cNvPr>
          <p:cNvPicPr>
            <a:picLocks noChangeAspect="1"/>
          </p:cNvPicPr>
          <p:nvPr/>
        </p:nvPicPr>
        <p:blipFill>
          <a:blip r:embed="rId4"/>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2495790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84654" y="5499532"/>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p:cNvGraphicFramePr>
            <a:graphicFrameLocks/>
          </p:cNvGraphicFramePr>
          <p:nvPr>
            <p:extLst>
              <p:ext uri="{D42A27DB-BD31-4B8C-83A1-F6EECF244321}">
                <p14:modId xmlns:p14="http://schemas.microsoft.com/office/powerpoint/2010/main" val="1809958711"/>
              </p:ext>
            </p:extLst>
          </p:nvPr>
        </p:nvGraphicFramePr>
        <p:xfrm>
          <a:off x="1668635" y="1509204"/>
          <a:ext cx="6644536" cy="38463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0" name="Gráfico 19"/>
          <p:cNvGraphicFramePr>
            <a:graphicFrameLocks/>
          </p:cNvGraphicFramePr>
          <p:nvPr>
            <p:extLst>
              <p:ext uri="{D42A27DB-BD31-4B8C-83A1-F6EECF244321}">
                <p14:modId xmlns:p14="http://schemas.microsoft.com/office/powerpoint/2010/main" val="3045389166"/>
              </p:ext>
            </p:extLst>
          </p:nvPr>
        </p:nvGraphicFramePr>
        <p:xfrm>
          <a:off x="1610487" y="1527311"/>
          <a:ext cx="6771702" cy="39355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p:cNvGraphicFramePr>
            <a:graphicFrameLocks/>
          </p:cNvGraphicFramePr>
          <p:nvPr>
            <p:extLst>
              <p:ext uri="{D42A27DB-BD31-4B8C-83A1-F6EECF244321}">
                <p14:modId xmlns:p14="http://schemas.microsoft.com/office/powerpoint/2010/main" val="3378229164"/>
              </p:ext>
            </p:extLst>
          </p:nvPr>
        </p:nvGraphicFramePr>
        <p:xfrm>
          <a:off x="1484859" y="1416845"/>
          <a:ext cx="7012089" cy="402431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75284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p:cNvGraphicFramePr>
            <a:graphicFrameLocks/>
          </p:cNvGraphicFramePr>
          <p:nvPr>
            <p:extLst>
              <p:ext uri="{D42A27DB-BD31-4B8C-83A1-F6EECF244321}">
                <p14:modId xmlns:p14="http://schemas.microsoft.com/office/powerpoint/2010/main" val="3154986347"/>
              </p:ext>
            </p:extLst>
          </p:nvPr>
        </p:nvGraphicFramePr>
        <p:xfrm>
          <a:off x="1485477" y="1274536"/>
          <a:ext cx="6775398" cy="42308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5" name="Gráfico 24"/>
          <p:cNvGraphicFramePr>
            <a:graphicFrameLocks/>
          </p:cNvGraphicFramePr>
          <p:nvPr>
            <p:extLst>
              <p:ext uri="{D42A27DB-BD31-4B8C-83A1-F6EECF244321}">
                <p14:modId xmlns:p14="http://schemas.microsoft.com/office/powerpoint/2010/main" val="154414143"/>
              </p:ext>
            </p:extLst>
          </p:nvPr>
        </p:nvGraphicFramePr>
        <p:xfrm>
          <a:off x="1248868" y="1378835"/>
          <a:ext cx="7567116" cy="4172290"/>
        </p:xfrm>
        <a:graphic>
          <a:graphicData uri="http://schemas.openxmlformats.org/drawingml/2006/chart">
            <c:chart xmlns:c="http://schemas.openxmlformats.org/drawingml/2006/chart" xmlns:r="http://schemas.openxmlformats.org/officeDocument/2006/relationships" r:id="rId5"/>
          </a:graphicData>
        </a:graphic>
      </p:graphicFrame>
      <p:sp>
        <p:nvSpPr>
          <p:cNvPr id="45" name="CuadroTexto 1">
            <a:extLst>
              <a:ext uri="{FF2B5EF4-FFF2-40B4-BE49-F238E27FC236}">
                <a16:creationId xmlns:a16="http://schemas.microsoft.com/office/drawing/2014/main" id="{EE587A25-57AD-4F07-B951-78CCEE5D3665}"/>
              </a:ext>
            </a:extLst>
          </p:cNvPr>
          <p:cNvSpPr txBox="1"/>
          <p:nvPr/>
        </p:nvSpPr>
        <p:spPr>
          <a:xfrm>
            <a:off x="3745719" y="3429000"/>
            <a:ext cx="23877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3</a:t>
            </a:r>
            <a:endParaRPr lang="es-MX" sz="1050" b="1" dirty="0">
              <a:solidFill>
                <a:schemeClr val="tx1"/>
              </a:solidFill>
            </a:endParaRPr>
          </a:p>
        </p:txBody>
      </p:sp>
      <p:sp>
        <p:nvSpPr>
          <p:cNvPr id="46" name="CuadroTexto 1">
            <a:extLst>
              <a:ext uri="{FF2B5EF4-FFF2-40B4-BE49-F238E27FC236}">
                <a16:creationId xmlns:a16="http://schemas.microsoft.com/office/drawing/2014/main" id="{EE587A25-57AD-4F07-B951-78CCEE5D3665}"/>
              </a:ext>
            </a:extLst>
          </p:cNvPr>
          <p:cNvSpPr txBox="1"/>
          <p:nvPr/>
        </p:nvSpPr>
        <p:spPr>
          <a:xfrm>
            <a:off x="4578909" y="3429000"/>
            <a:ext cx="23877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4</a:t>
            </a:r>
            <a:endParaRPr lang="es-MX" sz="1050" b="1" dirty="0">
              <a:solidFill>
                <a:schemeClr val="tx1"/>
              </a:solidFill>
            </a:endParaRPr>
          </a:p>
        </p:txBody>
      </p:sp>
      <p:sp>
        <p:nvSpPr>
          <p:cNvPr id="47" name="CuadroTexto 1">
            <a:extLst>
              <a:ext uri="{FF2B5EF4-FFF2-40B4-BE49-F238E27FC236}">
                <a16:creationId xmlns:a16="http://schemas.microsoft.com/office/drawing/2014/main" id="{EE587A25-57AD-4F07-B951-78CCEE5D3665}"/>
              </a:ext>
            </a:extLst>
          </p:cNvPr>
          <p:cNvSpPr txBox="1"/>
          <p:nvPr/>
        </p:nvSpPr>
        <p:spPr>
          <a:xfrm>
            <a:off x="5452024" y="3429000"/>
            <a:ext cx="23877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5</a:t>
            </a:r>
            <a:endParaRPr lang="es-MX" sz="1050" b="1" dirty="0">
              <a:solidFill>
                <a:schemeClr val="tx1"/>
              </a:solidFill>
            </a:endParaRPr>
          </a:p>
        </p:txBody>
      </p:sp>
      <p:sp>
        <p:nvSpPr>
          <p:cNvPr id="48" name="CuadroTexto 1">
            <a:extLst>
              <a:ext uri="{FF2B5EF4-FFF2-40B4-BE49-F238E27FC236}">
                <a16:creationId xmlns:a16="http://schemas.microsoft.com/office/drawing/2014/main" id="{EE587A25-57AD-4F07-B951-78CCEE5D3665}"/>
              </a:ext>
            </a:extLst>
          </p:cNvPr>
          <p:cNvSpPr txBox="1"/>
          <p:nvPr/>
        </p:nvSpPr>
        <p:spPr>
          <a:xfrm>
            <a:off x="6337843" y="3429000"/>
            <a:ext cx="23877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6</a:t>
            </a:r>
            <a:endParaRPr lang="es-MX" sz="1050" b="1" dirty="0">
              <a:solidFill>
                <a:schemeClr val="tx1"/>
              </a:solidFill>
            </a:endParaRPr>
          </a:p>
        </p:txBody>
      </p:sp>
      <p:sp>
        <p:nvSpPr>
          <p:cNvPr id="49" name="CuadroTexto 1">
            <a:extLst>
              <a:ext uri="{FF2B5EF4-FFF2-40B4-BE49-F238E27FC236}">
                <a16:creationId xmlns:a16="http://schemas.microsoft.com/office/drawing/2014/main" id="{EE587A25-57AD-4F07-B951-78CCEE5D3665}"/>
              </a:ext>
            </a:extLst>
          </p:cNvPr>
          <p:cNvSpPr txBox="1"/>
          <p:nvPr/>
        </p:nvSpPr>
        <p:spPr>
          <a:xfrm>
            <a:off x="7259550" y="3429000"/>
            <a:ext cx="23877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7</a:t>
            </a:r>
            <a:endParaRPr lang="es-MX" sz="1050" b="1" dirty="0">
              <a:solidFill>
                <a:schemeClr val="tx1"/>
              </a:solidFill>
            </a:endParaRPr>
          </a:p>
        </p:txBody>
      </p:sp>
      <p:sp>
        <p:nvSpPr>
          <p:cNvPr id="50" name="CuadroTexto 1">
            <a:extLst>
              <a:ext uri="{FF2B5EF4-FFF2-40B4-BE49-F238E27FC236}">
                <a16:creationId xmlns:a16="http://schemas.microsoft.com/office/drawing/2014/main" id="{EE587A25-57AD-4F07-B951-78CCEE5D3665}"/>
              </a:ext>
            </a:extLst>
          </p:cNvPr>
          <p:cNvSpPr txBox="1"/>
          <p:nvPr/>
        </p:nvSpPr>
        <p:spPr>
          <a:xfrm>
            <a:off x="8126460" y="3429000"/>
            <a:ext cx="23877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8</a:t>
            </a:r>
            <a:endParaRPr lang="es-MX" sz="1050" b="1" dirty="0">
              <a:solidFill>
                <a:schemeClr val="tx1"/>
              </a:solidFill>
            </a:endParaRPr>
          </a:p>
        </p:txBody>
      </p:sp>
      <p:sp>
        <p:nvSpPr>
          <p:cNvPr id="51" name="CuadroTexto 1">
            <a:extLst>
              <a:ext uri="{FF2B5EF4-FFF2-40B4-BE49-F238E27FC236}">
                <a16:creationId xmlns:a16="http://schemas.microsoft.com/office/drawing/2014/main" id="{EE587A25-57AD-4F07-B951-78CCEE5D3665}"/>
              </a:ext>
            </a:extLst>
          </p:cNvPr>
          <p:cNvSpPr txBox="1"/>
          <p:nvPr/>
        </p:nvSpPr>
        <p:spPr>
          <a:xfrm>
            <a:off x="2903934" y="3406197"/>
            <a:ext cx="23877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2</a:t>
            </a:r>
            <a:endParaRPr lang="es-MX" sz="1050" b="1" dirty="0">
              <a:solidFill>
                <a:schemeClr val="tx1"/>
              </a:solidFill>
            </a:endParaRPr>
          </a:p>
        </p:txBody>
      </p:sp>
      <p:sp>
        <p:nvSpPr>
          <p:cNvPr id="52" name="CuadroTexto 1">
            <a:extLst>
              <a:ext uri="{FF2B5EF4-FFF2-40B4-BE49-F238E27FC236}">
                <a16:creationId xmlns:a16="http://schemas.microsoft.com/office/drawing/2014/main" id="{EE587A25-57AD-4F07-B951-78CCEE5D3665}"/>
              </a:ext>
            </a:extLst>
          </p:cNvPr>
          <p:cNvSpPr txBox="1"/>
          <p:nvPr/>
        </p:nvSpPr>
        <p:spPr>
          <a:xfrm>
            <a:off x="1997056" y="3406197"/>
            <a:ext cx="23877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1</a:t>
            </a:r>
          </a:p>
        </p:txBody>
      </p:sp>
    </p:spTree>
    <p:extLst>
      <p:ext uri="{BB962C8B-B14F-4D97-AF65-F5344CB8AC3E}">
        <p14:creationId xmlns:p14="http://schemas.microsoft.com/office/powerpoint/2010/main" val="1112764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20" name="CuadroTexto 19">
            <a:extLst>
              <a:ext uri="{FF2B5EF4-FFF2-40B4-BE49-F238E27FC236}">
                <a16:creationId xmlns:a16="http://schemas.microsoft.com/office/drawing/2014/main" id="{FEDAC781-EE8C-4AED-BF2E-79DD4B35545D}"/>
              </a:ext>
            </a:extLst>
          </p:cNvPr>
          <p:cNvSpPr txBox="1"/>
          <p:nvPr/>
        </p:nvSpPr>
        <p:spPr>
          <a:xfrm>
            <a:off x="1403648" y="1073035"/>
            <a:ext cx="7325386" cy="5078313"/>
          </a:xfrm>
          <a:prstGeom prst="rect">
            <a:avLst/>
          </a:prstGeom>
          <a:noFill/>
        </p:spPr>
        <p:txBody>
          <a:bodyPr wrap="square" rtlCol="0">
            <a:spAutoFit/>
          </a:bodyPr>
          <a:lstStyle/>
          <a:p>
            <a:pPr algn="just"/>
            <a:r>
              <a:rPr lang="es-MX" dirty="0"/>
              <a:t>El rubro correspondiente a “</a:t>
            </a:r>
            <a:r>
              <a:rPr lang="es-MX" b="1" dirty="0"/>
              <a:t>Identidad Institucional” </a:t>
            </a:r>
            <a:r>
              <a:rPr lang="es-MX" dirty="0"/>
              <a:t>se obtiene un porcentaje muy alto con relación con sentirse </a:t>
            </a:r>
            <a:r>
              <a:rPr lang="es-MX" b="1" dirty="0"/>
              <a:t>orgulloso</a:t>
            </a:r>
            <a:r>
              <a:rPr lang="es-MX" dirty="0"/>
              <a:t> por la institución, así como expresar que se sienten identificados por los siguientes </a:t>
            </a:r>
            <a:r>
              <a:rPr lang="es-MX" b="1" dirty="0"/>
              <a:t>elementos</a:t>
            </a:r>
            <a:r>
              <a:rPr lang="es-MX" dirty="0"/>
              <a:t>.</a:t>
            </a:r>
          </a:p>
          <a:p>
            <a:pPr marL="742950" lvl="1" indent="-285750" algn="just">
              <a:buFont typeface="Arial" panose="020B0604020202020204" pitchFamily="34" charset="0"/>
              <a:buChar char="•"/>
            </a:pPr>
            <a:r>
              <a:rPr lang="es-MX" dirty="0"/>
              <a:t>1.-Historia</a:t>
            </a:r>
          </a:p>
          <a:p>
            <a:pPr marL="742950" lvl="1" indent="-285750" algn="just">
              <a:buFont typeface="Arial" panose="020B0604020202020204" pitchFamily="34" charset="0"/>
              <a:buChar char="•"/>
            </a:pPr>
            <a:r>
              <a:rPr lang="es-MX" dirty="0"/>
              <a:t>2.-Escudo</a:t>
            </a:r>
          </a:p>
          <a:p>
            <a:pPr marL="742950" lvl="1" indent="-285750" algn="just">
              <a:buFont typeface="Arial" panose="020B0604020202020204" pitchFamily="34" charset="0"/>
              <a:buChar char="•"/>
            </a:pPr>
            <a:r>
              <a:rPr lang="es-MX" dirty="0"/>
              <a:t> 3.-Instalaciones</a:t>
            </a:r>
          </a:p>
          <a:p>
            <a:pPr algn="just"/>
            <a:r>
              <a:rPr lang="es-MX" dirty="0"/>
              <a:t>Del lado de </a:t>
            </a:r>
            <a:r>
              <a:rPr lang="es-MX" b="1" dirty="0"/>
              <a:t>código de ética </a:t>
            </a:r>
            <a:r>
              <a:rPr lang="es-MX" dirty="0"/>
              <a:t>1/3 de los encuestados expresa que no lo conoce.</a:t>
            </a:r>
          </a:p>
          <a:p>
            <a:pPr algn="just"/>
            <a:r>
              <a:rPr lang="es-MX" dirty="0"/>
              <a:t>Y, de los </a:t>
            </a:r>
            <a:r>
              <a:rPr lang="es-MX" b="1" dirty="0"/>
              <a:t>valores</a:t>
            </a:r>
            <a:r>
              <a:rPr lang="es-MX" dirty="0"/>
              <a:t> que conforman al código de ética, se tiene considerado el siguiente orden de importancia:</a:t>
            </a:r>
          </a:p>
          <a:p>
            <a:pPr marL="742950" lvl="1" indent="-285750" algn="just">
              <a:buFont typeface="Arial" panose="020B0604020202020204" pitchFamily="34" charset="0"/>
              <a:buChar char="•"/>
            </a:pPr>
            <a:r>
              <a:rPr lang="es-MX" dirty="0"/>
              <a:t> 1.-Lealtad y compromiso</a:t>
            </a:r>
          </a:p>
          <a:p>
            <a:pPr marL="742950" lvl="1" indent="-285750" algn="just">
              <a:buFont typeface="Arial" panose="020B0604020202020204" pitchFamily="34" charset="0"/>
              <a:buChar char="•"/>
            </a:pPr>
            <a:r>
              <a:rPr lang="es-MX" dirty="0"/>
              <a:t> 2.-Transparencia y rendición de cuentas</a:t>
            </a:r>
          </a:p>
          <a:p>
            <a:pPr marL="742950" lvl="1" indent="-285750" algn="just">
              <a:buFont typeface="Arial" panose="020B0604020202020204" pitchFamily="34" charset="0"/>
              <a:buChar char="•"/>
            </a:pPr>
            <a:r>
              <a:rPr lang="es-MX" dirty="0"/>
              <a:t> 3.-Responsabilidad</a:t>
            </a:r>
          </a:p>
          <a:p>
            <a:pPr marL="742950" lvl="1" indent="-285750" algn="just">
              <a:buFont typeface="Arial" panose="020B0604020202020204" pitchFamily="34" charset="0"/>
              <a:buChar char="•"/>
            </a:pPr>
            <a:r>
              <a:rPr lang="es-MX" dirty="0"/>
              <a:t> 4.-Tolerancia</a:t>
            </a:r>
          </a:p>
          <a:p>
            <a:pPr marL="742950" lvl="1" indent="-285750" algn="just">
              <a:buFont typeface="Arial" panose="020B0604020202020204" pitchFamily="34" charset="0"/>
              <a:buChar char="•"/>
            </a:pPr>
            <a:r>
              <a:rPr lang="es-MX" dirty="0"/>
              <a:t> 5.-Equidad </a:t>
            </a:r>
          </a:p>
          <a:p>
            <a:pPr marL="742950" lvl="1" indent="-285750" algn="just">
              <a:buFont typeface="Arial" panose="020B0604020202020204" pitchFamily="34" charset="0"/>
              <a:buChar char="•"/>
            </a:pPr>
            <a:r>
              <a:rPr lang="es-MX" dirty="0"/>
              <a:t>6.-Conciencia ecológica</a:t>
            </a:r>
            <a:endParaRPr lang="es-MX" b="1" dirty="0"/>
          </a:p>
          <a:p>
            <a:pPr marL="742950" lvl="1" indent="-285750" algn="just">
              <a:buFont typeface="Arial" panose="020B0604020202020204" pitchFamily="34" charset="0"/>
              <a:buChar char="•"/>
            </a:pPr>
            <a:r>
              <a:rPr lang="es-MX" dirty="0"/>
              <a:t>7.-Justicia</a:t>
            </a:r>
          </a:p>
          <a:p>
            <a:pPr marL="742950" lvl="1" indent="-285750" algn="just">
              <a:buFont typeface="Arial" panose="020B0604020202020204" pitchFamily="34" charset="0"/>
              <a:buChar char="•"/>
            </a:pPr>
            <a:r>
              <a:rPr lang="es-MX" dirty="0"/>
              <a:t> 8.-Profesionalismo e integridad</a:t>
            </a:r>
            <a:endParaRPr lang="es-MX" b="1" dirty="0"/>
          </a:p>
        </p:txBody>
      </p:sp>
    </p:spTree>
    <p:extLst>
      <p:ext uri="{BB962C8B-B14F-4D97-AF65-F5344CB8AC3E}">
        <p14:creationId xmlns:p14="http://schemas.microsoft.com/office/powerpoint/2010/main" val="273288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6 Rectángulo"/>
          <p:cNvSpPr/>
          <p:nvPr/>
        </p:nvSpPr>
        <p:spPr>
          <a:xfrm>
            <a:off x="1011273" y="826031"/>
            <a:ext cx="7704856" cy="338554"/>
          </a:xfrm>
          <a:prstGeom prst="rect">
            <a:avLst/>
          </a:prstGeom>
        </p:spPr>
        <p:txBody>
          <a:bodyPr wrap="square">
            <a:spAutoFit/>
          </a:bodyPr>
          <a:lstStyle/>
          <a:p>
            <a:pPr algn="ctr"/>
            <a:r>
              <a:rPr lang="es-MX" sz="1600" b="1" dirty="0"/>
              <a:t>DATOS GENERALES</a:t>
            </a:r>
            <a:endParaRPr lang="es-MX" sz="1600" dirty="0"/>
          </a:p>
        </p:txBody>
      </p:sp>
      <p:graphicFrame>
        <p:nvGraphicFramePr>
          <p:cNvPr id="23" name="Tabla 22"/>
          <p:cNvGraphicFramePr>
            <a:graphicFrameLocks noGrp="1"/>
          </p:cNvGraphicFramePr>
          <p:nvPr>
            <p:extLst>
              <p:ext uri="{D42A27DB-BD31-4B8C-83A1-F6EECF244321}">
                <p14:modId xmlns:p14="http://schemas.microsoft.com/office/powerpoint/2010/main" val="4273516098"/>
              </p:ext>
            </p:extLst>
          </p:nvPr>
        </p:nvGraphicFramePr>
        <p:xfrm>
          <a:off x="2478051" y="1700806"/>
          <a:ext cx="4799458" cy="3456388"/>
        </p:xfrm>
        <a:graphic>
          <a:graphicData uri="http://schemas.openxmlformats.org/drawingml/2006/table">
            <a:tbl>
              <a:tblPr firstRow="1" firstCol="1" bandRow="1"/>
              <a:tblGrid>
                <a:gridCol w="2414984">
                  <a:extLst>
                    <a:ext uri="{9D8B030D-6E8A-4147-A177-3AD203B41FA5}">
                      <a16:colId xmlns:a16="http://schemas.microsoft.com/office/drawing/2014/main" val="1159353356"/>
                    </a:ext>
                  </a:extLst>
                </a:gridCol>
                <a:gridCol w="2384474">
                  <a:extLst>
                    <a:ext uri="{9D8B030D-6E8A-4147-A177-3AD203B41FA5}">
                      <a16:colId xmlns:a16="http://schemas.microsoft.com/office/drawing/2014/main" val="589608417"/>
                    </a:ext>
                  </a:extLst>
                </a:gridCol>
              </a:tblGrid>
              <a:tr h="566420">
                <a:tc gridSpan="2">
                  <a:txBody>
                    <a:bodyPr/>
                    <a:lstStyle/>
                    <a:p>
                      <a:pPr marL="457200" algn="ctr">
                        <a:lnSpc>
                          <a:spcPct val="115000"/>
                        </a:lnSpc>
                        <a:spcAft>
                          <a:spcPts val="0"/>
                        </a:spcAft>
                      </a:pPr>
                      <a:r>
                        <a:rPr lang="es-MX"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ÁREA : UNIDAD ACADÉMICA PREPARATORIA #10 VALLE DE BANDERAS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s-MX"/>
                    </a:p>
                  </a:txBody>
                  <a:tcPr/>
                </a:tc>
                <a:extLst>
                  <a:ext uri="{0D108BD9-81ED-4DB2-BD59-A6C34878D82A}">
                    <a16:rowId xmlns:a16="http://schemas.microsoft.com/office/drawing/2014/main" val="91894430"/>
                  </a:ext>
                </a:extLst>
              </a:tr>
              <a:tr h="300746">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PERSONAL TOTAL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53</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700697337"/>
                  </a:ext>
                </a:extLst>
              </a:tr>
              <a:tr h="283210">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PERSONAL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53</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498803329"/>
                  </a:ext>
                </a:extLst>
              </a:tr>
              <a:tr h="283210">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PORCENTAJE: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128511218"/>
                  </a:ext>
                </a:extLst>
              </a:tr>
              <a:tr h="872426">
                <a:tc gridSpan="2">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PERSONAL EN FUNCIONES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542769228"/>
                  </a:ext>
                </a:extLst>
              </a:tr>
              <a:tr h="283210">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MANUAL: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996320182"/>
                  </a:ext>
                </a:extLst>
              </a:tr>
              <a:tr h="283210">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ADMINISTRATIVO: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311911664"/>
                  </a:ext>
                </a:extLst>
              </a:tr>
              <a:tr h="283210">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DOCENTE: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28</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907948694"/>
                  </a:ext>
                </a:extLst>
              </a:tr>
              <a:tr h="300746">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DIRECTIVO: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938130555"/>
                  </a:ext>
                </a:extLst>
              </a:tr>
            </a:tbl>
          </a:graphicData>
        </a:graphic>
      </p:graphicFrame>
    </p:spTree>
    <p:extLst>
      <p:ext uri="{BB962C8B-B14F-4D97-AF65-F5344CB8AC3E}">
        <p14:creationId xmlns:p14="http://schemas.microsoft.com/office/powerpoint/2010/main" val="2823247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p:cNvGraphicFramePr>
            <a:graphicFrameLocks/>
          </p:cNvGraphicFramePr>
          <p:nvPr>
            <p:extLst>
              <p:ext uri="{D42A27DB-BD31-4B8C-83A1-F6EECF244321}">
                <p14:modId xmlns:p14="http://schemas.microsoft.com/office/powerpoint/2010/main" val="544528674"/>
              </p:ext>
            </p:extLst>
          </p:nvPr>
        </p:nvGraphicFramePr>
        <p:xfrm>
          <a:off x="1463796" y="1463030"/>
          <a:ext cx="6818761" cy="38646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3" name="Gráfico 22"/>
          <p:cNvGraphicFramePr>
            <a:graphicFrameLocks/>
          </p:cNvGraphicFramePr>
          <p:nvPr>
            <p:extLst>
              <p:ext uri="{D42A27DB-BD31-4B8C-83A1-F6EECF244321}">
                <p14:modId xmlns:p14="http://schemas.microsoft.com/office/powerpoint/2010/main" val="2640013525"/>
              </p:ext>
            </p:extLst>
          </p:nvPr>
        </p:nvGraphicFramePr>
        <p:xfrm>
          <a:off x="1625474" y="1419585"/>
          <a:ext cx="6757147" cy="40188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5" name="Gráfico 24"/>
          <p:cNvGraphicFramePr>
            <a:graphicFrameLocks/>
          </p:cNvGraphicFramePr>
          <p:nvPr>
            <p:extLst>
              <p:ext uri="{D42A27DB-BD31-4B8C-83A1-F6EECF244321}">
                <p14:modId xmlns:p14="http://schemas.microsoft.com/office/powerpoint/2010/main" val="1492335720"/>
              </p:ext>
            </p:extLst>
          </p:nvPr>
        </p:nvGraphicFramePr>
        <p:xfrm>
          <a:off x="1335401" y="1503865"/>
          <a:ext cx="7337293" cy="39898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p:cNvGraphicFramePr>
            <a:graphicFrameLocks/>
          </p:cNvGraphicFramePr>
          <p:nvPr>
            <p:extLst>
              <p:ext uri="{D42A27DB-BD31-4B8C-83A1-F6EECF244321}">
                <p14:modId xmlns:p14="http://schemas.microsoft.com/office/powerpoint/2010/main" val="410319792"/>
              </p:ext>
            </p:extLst>
          </p:nvPr>
        </p:nvGraphicFramePr>
        <p:xfrm>
          <a:off x="1656140" y="1305682"/>
          <a:ext cx="6698994" cy="41422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p:cNvGraphicFramePr>
            <a:graphicFrameLocks/>
          </p:cNvGraphicFramePr>
          <p:nvPr>
            <p:extLst>
              <p:ext uri="{D42A27DB-BD31-4B8C-83A1-F6EECF244321}">
                <p14:modId xmlns:p14="http://schemas.microsoft.com/office/powerpoint/2010/main" val="1876194364"/>
              </p:ext>
            </p:extLst>
          </p:nvPr>
        </p:nvGraphicFramePr>
        <p:xfrm>
          <a:off x="1678222" y="1467755"/>
          <a:ext cx="6399115" cy="39224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p:cNvGraphicFramePr>
            <a:graphicFrameLocks/>
          </p:cNvGraphicFramePr>
          <p:nvPr>
            <p:extLst>
              <p:ext uri="{D42A27DB-BD31-4B8C-83A1-F6EECF244321}">
                <p14:modId xmlns:p14="http://schemas.microsoft.com/office/powerpoint/2010/main" val="1830671901"/>
              </p:ext>
            </p:extLst>
          </p:nvPr>
        </p:nvGraphicFramePr>
        <p:xfrm>
          <a:off x="1691680" y="1412776"/>
          <a:ext cx="6425093" cy="399091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p:cNvGraphicFramePr>
            <a:graphicFrameLocks/>
          </p:cNvGraphicFramePr>
          <p:nvPr>
            <p:extLst>
              <p:ext uri="{D42A27DB-BD31-4B8C-83A1-F6EECF244321}">
                <p14:modId xmlns:p14="http://schemas.microsoft.com/office/powerpoint/2010/main" val="1735472447"/>
              </p:ext>
            </p:extLst>
          </p:nvPr>
        </p:nvGraphicFramePr>
        <p:xfrm>
          <a:off x="1680301" y="1395317"/>
          <a:ext cx="6647494" cy="41142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p:cNvGraphicFramePr>
            <a:graphicFrameLocks/>
          </p:cNvGraphicFramePr>
          <p:nvPr>
            <p:extLst>
              <p:ext uri="{D42A27DB-BD31-4B8C-83A1-F6EECF244321}">
                <p14:modId xmlns:p14="http://schemas.microsoft.com/office/powerpoint/2010/main" val="3577316581"/>
              </p:ext>
            </p:extLst>
          </p:nvPr>
        </p:nvGraphicFramePr>
        <p:xfrm>
          <a:off x="1577703" y="1680772"/>
          <a:ext cx="6590946" cy="38246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p:cNvGraphicFramePr>
            <a:graphicFrameLocks/>
          </p:cNvGraphicFramePr>
          <p:nvPr>
            <p:extLst>
              <p:ext uri="{D42A27DB-BD31-4B8C-83A1-F6EECF244321}">
                <p14:modId xmlns:p14="http://schemas.microsoft.com/office/powerpoint/2010/main" val="3819285378"/>
              </p:ext>
            </p:extLst>
          </p:nvPr>
        </p:nvGraphicFramePr>
        <p:xfrm>
          <a:off x="1748227" y="1732531"/>
          <a:ext cx="6424772" cy="37651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329157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p:cNvGraphicFramePr>
            <a:graphicFrameLocks/>
          </p:cNvGraphicFramePr>
          <p:nvPr>
            <p:extLst>
              <p:ext uri="{D42A27DB-BD31-4B8C-83A1-F6EECF244321}">
                <p14:modId xmlns:p14="http://schemas.microsoft.com/office/powerpoint/2010/main" val="2425096765"/>
              </p:ext>
            </p:extLst>
          </p:nvPr>
        </p:nvGraphicFramePr>
        <p:xfrm>
          <a:off x="1663771" y="1657218"/>
          <a:ext cx="6620922" cy="38939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20" name="CuadroTexto 19">
            <a:extLst>
              <a:ext uri="{FF2B5EF4-FFF2-40B4-BE49-F238E27FC236}">
                <a16:creationId xmlns:a16="http://schemas.microsoft.com/office/drawing/2014/main" id="{399D84CA-B6EC-40E9-9E0C-44C86C45D4D7}"/>
              </a:ext>
            </a:extLst>
          </p:cNvPr>
          <p:cNvSpPr txBox="1"/>
          <p:nvPr/>
        </p:nvSpPr>
        <p:spPr>
          <a:xfrm>
            <a:off x="1377359" y="1772816"/>
            <a:ext cx="7155081" cy="3139321"/>
          </a:xfrm>
          <a:prstGeom prst="rect">
            <a:avLst/>
          </a:prstGeom>
          <a:noFill/>
        </p:spPr>
        <p:txBody>
          <a:bodyPr wrap="square" rtlCol="0">
            <a:spAutoFit/>
          </a:bodyPr>
          <a:lstStyle/>
          <a:p>
            <a:pPr algn="just"/>
            <a:r>
              <a:rPr lang="es-MX" dirty="0"/>
              <a:t>En el rubro de </a:t>
            </a:r>
            <a:r>
              <a:rPr lang="es-MX" b="1" dirty="0"/>
              <a:t>“Seguridad Ocupacional” </a:t>
            </a:r>
            <a:r>
              <a:rPr lang="es-MX" dirty="0"/>
              <a:t>se obtiene que la</a:t>
            </a:r>
            <a:r>
              <a:rPr lang="es-MX" b="1" dirty="0"/>
              <a:t> iluminación </a:t>
            </a:r>
            <a:r>
              <a:rPr lang="es-MX" dirty="0"/>
              <a:t>de las áreas de trabajo en su mayor parte es buena, el </a:t>
            </a:r>
            <a:r>
              <a:rPr lang="es-MX" b="1" dirty="0"/>
              <a:t>clima</a:t>
            </a:r>
            <a:r>
              <a:rPr lang="es-MX" dirty="0"/>
              <a:t> del entorno laboral cuenta con algunos problemas, el nivel de </a:t>
            </a:r>
            <a:r>
              <a:rPr lang="es-MX" b="1" dirty="0"/>
              <a:t>ruido</a:t>
            </a:r>
            <a:r>
              <a:rPr lang="es-MX" dirty="0"/>
              <a:t> que existe casi no afecta las labores realizadas, el </a:t>
            </a:r>
            <a:r>
              <a:rPr lang="es-MX" b="1" dirty="0"/>
              <a:t>mobiliario</a:t>
            </a:r>
            <a:r>
              <a:rPr lang="es-MX" dirty="0"/>
              <a:t> con el que se cuenta se expresa que en su mayor parte es bueno, el </a:t>
            </a:r>
            <a:r>
              <a:rPr lang="es-MX" b="1" dirty="0"/>
              <a:t>espacio</a:t>
            </a:r>
            <a:r>
              <a:rPr lang="es-MX" dirty="0"/>
              <a:t> de trabajo si permite realizar las actividades regularmente, la </a:t>
            </a:r>
            <a:r>
              <a:rPr lang="es-MX" b="1" dirty="0"/>
              <a:t>higiene</a:t>
            </a:r>
            <a:r>
              <a:rPr lang="es-MX" dirty="0"/>
              <a:t> en general es buena, así como también la </a:t>
            </a:r>
            <a:r>
              <a:rPr lang="es-MX" b="1" dirty="0"/>
              <a:t>higiene en sanitarios,</a:t>
            </a:r>
            <a:r>
              <a:rPr lang="es-MX" dirty="0"/>
              <a:t> por el lado de las respuestas a ñas solicitudes de </a:t>
            </a:r>
            <a:r>
              <a:rPr lang="es-MX" b="1" dirty="0"/>
              <a:t>mantenimiento</a:t>
            </a:r>
            <a:r>
              <a:rPr lang="es-MX" dirty="0"/>
              <a:t> de infraestructura se expresa que es buena, poco más de la mitad de los encuestados conoce a los </a:t>
            </a:r>
            <a:r>
              <a:rPr lang="es-MX" b="1" dirty="0"/>
              <a:t>integrantes</a:t>
            </a:r>
            <a:r>
              <a:rPr lang="es-MX" dirty="0"/>
              <a:t> </a:t>
            </a:r>
            <a:r>
              <a:rPr lang="es-MX" b="1" dirty="0"/>
              <a:t>de las comisiones de seguridad e higiene</a:t>
            </a:r>
            <a:r>
              <a:rPr lang="es-MX" dirty="0"/>
              <a:t>, pero es baja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p:cNvGraphicFramePr>
            <a:graphicFrameLocks/>
          </p:cNvGraphicFramePr>
          <p:nvPr>
            <p:extLst>
              <p:ext uri="{D42A27DB-BD31-4B8C-83A1-F6EECF244321}">
                <p14:modId xmlns:p14="http://schemas.microsoft.com/office/powerpoint/2010/main" val="1228926043"/>
              </p:ext>
            </p:extLst>
          </p:nvPr>
        </p:nvGraphicFramePr>
        <p:xfrm>
          <a:off x="1716175" y="1599258"/>
          <a:ext cx="6517126" cy="39061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3" name="Gráfico 22"/>
          <p:cNvGraphicFramePr>
            <a:graphicFrameLocks/>
          </p:cNvGraphicFramePr>
          <p:nvPr>
            <p:extLst>
              <p:ext uri="{D42A27DB-BD31-4B8C-83A1-F6EECF244321}">
                <p14:modId xmlns:p14="http://schemas.microsoft.com/office/powerpoint/2010/main" val="3730295409"/>
              </p:ext>
            </p:extLst>
          </p:nvPr>
        </p:nvGraphicFramePr>
        <p:xfrm>
          <a:off x="1554256" y="1511200"/>
          <a:ext cx="6899583" cy="401706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p:cNvGraphicFramePr>
            <a:graphicFrameLocks/>
          </p:cNvGraphicFramePr>
          <p:nvPr>
            <p:extLst>
              <p:ext uri="{D42A27DB-BD31-4B8C-83A1-F6EECF244321}">
                <p14:modId xmlns:p14="http://schemas.microsoft.com/office/powerpoint/2010/main" val="2000264043"/>
              </p:ext>
            </p:extLst>
          </p:nvPr>
        </p:nvGraphicFramePr>
        <p:xfrm>
          <a:off x="1408489" y="1393314"/>
          <a:ext cx="7175698" cy="40713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3" name="Gráfico 22"/>
          <p:cNvGraphicFramePr>
            <a:graphicFrameLocks/>
          </p:cNvGraphicFramePr>
          <p:nvPr>
            <p:extLst>
              <p:ext uri="{D42A27DB-BD31-4B8C-83A1-F6EECF244321}">
                <p14:modId xmlns:p14="http://schemas.microsoft.com/office/powerpoint/2010/main" val="1450838938"/>
              </p:ext>
            </p:extLst>
          </p:nvPr>
        </p:nvGraphicFramePr>
        <p:xfrm>
          <a:off x="1429093" y="1415635"/>
          <a:ext cx="7091224" cy="40267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7" name="Gráfico 26"/>
          <p:cNvGraphicFramePr>
            <a:graphicFrameLocks/>
          </p:cNvGraphicFramePr>
          <p:nvPr>
            <p:extLst>
              <p:ext uri="{D42A27DB-BD31-4B8C-83A1-F6EECF244321}">
                <p14:modId xmlns:p14="http://schemas.microsoft.com/office/powerpoint/2010/main" val="1206696111"/>
              </p:ext>
            </p:extLst>
          </p:nvPr>
        </p:nvGraphicFramePr>
        <p:xfrm>
          <a:off x="1519948" y="1494842"/>
          <a:ext cx="6824185" cy="39975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3" name="Gráfico 22"/>
          <p:cNvGraphicFramePr>
            <a:graphicFrameLocks/>
          </p:cNvGraphicFramePr>
          <p:nvPr>
            <p:extLst>
              <p:ext uri="{D42A27DB-BD31-4B8C-83A1-F6EECF244321}">
                <p14:modId xmlns:p14="http://schemas.microsoft.com/office/powerpoint/2010/main" val="1430161647"/>
              </p:ext>
            </p:extLst>
          </p:nvPr>
        </p:nvGraphicFramePr>
        <p:xfrm>
          <a:off x="1396842" y="1317932"/>
          <a:ext cx="7105892" cy="42331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3" name="Gráfico 22"/>
          <p:cNvGraphicFramePr>
            <a:graphicFrameLocks/>
          </p:cNvGraphicFramePr>
          <p:nvPr>
            <p:extLst>
              <p:ext uri="{D42A27DB-BD31-4B8C-83A1-F6EECF244321}">
                <p14:modId xmlns:p14="http://schemas.microsoft.com/office/powerpoint/2010/main" val="1250219995"/>
              </p:ext>
            </p:extLst>
          </p:nvPr>
        </p:nvGraphicFramePr>
        <p:xfrm>
          <a:off x="1721362" y="1319862"/>
          <a:ext cx="6727254" cy="41575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5201478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p:cNvGraphicFramePr>
            <a:graphicFrameLocks/>
          </p:cNvGraphicFramePr>
          <p:nvPr>
            <p:extLst>
              <p:ext uri="{D42A27DB-BD31-4B8C-83A1-F6EECF244321}">
                <p14:modId xmlns:p14="http://schemas.microsoft.com/office/powerpoint/2010/main" val="3415684815"/>
              </p:ext>
            </p:extLst>
          </p:nvPr>
        </p:nvGraphicFramePr>
        <p:xfrm>
          <a:off x="1605612" y="1308034"/>
          <a:ext cx="6488926" cy="41699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registraron los siguientes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 </a:t>
            </a:r>
            <a:r>
              <a:rPr lang="es-MX" dirty="0"/>
              <a:t>son proporcionadas de forma regular.</a:t>
            </a:r>
          </a:p>
          <a:p>
            <a:pPr marL="285750" indent="-285750" algn="just">
              <a:buFont typeface="Arial" panose="020B0604020202020204" pitchFamily="34" charset="0"/>
              <a:buChar char="•"/>
            </a:pPr>
            <a:r>
              <a:rPr lang="es-MX" dirty="0"/>
              <a:t>De igual manera el </a:t>
            </a:r>
            <a:r>
              <a:rPr lang="es-MX" b="1" dirty="0"/>
              <a:t>acceso a equipo de computo, audiovisual, laboratorios y/o talleres</a:t>
            </a:r>
            <a:r>
              <a:rPr lang="es-MX" dirty="0"/>
              <a:t> es facilitado regularmente.</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se imparten clases son optimas para el desarrollo de las actividades académicas.</a:t>
            </a:r>
          </a:p>
        </p:txBody>
      </p:sp>
    </p:spTree>
    <p:extLst>
      <p:ext uri="{BB962C8B-B14F-4D97-AF65-F5344CB8AC3E}">
        <p14:creationId xmlns:p14="http://schemas.microsoft.com/office/powerpoint/2010/main" val="4157194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Al momento de requerir el </a:t>
            </a:r>
            <a:r>
              <a:rPr lang="es-MX" b="1" dirty="0"/>
              <a:t>material necesario para realizar funciones </a:t>
            </a:r>
            <a:r>
              <a:rPr lang="es-MX" dirty="0"/>
              <a:t>el 62% menciona que solo se tiene en algunas ocasiones.</a:t>
            </a:r>
          </a:p>
          <a:p>
            <a:pPr marL="285750" indent="-285750" algn="just">
              <a:buFont typeface="Arial" panose="020B0604020202020204" pitchFamily="34" charset="0"/>
              <a:buChar char="•"/>
            </a:pPr>
            <a:r>
              <a:rPr lang="es-MX" dirty="0"/>
              <a:t>Se proporciona </a:t>
            </a:r>
            <a:r>
              <a:rPr lang="es-MX" b="1" dirty="0"/>
              <a:t>el equipo o herramientas necesarias para realizar sus funciones </a:t>
            </a:r>
            <a:r>
              <a:rPr lang="es-MX" dirty="0"/>
              <a:t>en la mayoría de veces.</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regularmente. </a:t>
            </a:r>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endParaRPr lang="es-MX" dirty="0"/>
          </a:p>
          <a:p>
            <a:pPr algn="just"/>
            <a:r>
              <a:rPr lang="es-MX" b="1" dirty="0"/>
              <a:t>Función Manual:</a:t>
            </a:r>
          </a:p>
          <a:p>
            <a:pPr marL="285750" indent="-285750" algn="just">
              <a:buFont typeface="Arial" panose="020B0604020202020204" pitchFamily="34" charset="0"/>
              <a:buChar char="•"/>
            </a:pPr>
            <a:r>
              <a:rPr lang="es-MX" dirty="0"/>
              <a:t>Se cuenta con el </a:t>
            </a:r>
            <a:r>
              <a:rPr lang="es-MX" b="1" dirty="0"/>
              <a:t>material necesario para la realización de funciones</a:t>
            </a:r>
            <a:r>
              <a:rPr lang="es-MX" dirty="0"/>
              <a:t> de manera regular.</a:t>
            </a:r>
          </a:p>
          <a:p>
            <a:pPr marL="285750" indent="-285750" algn="just">
              <a:buFont typeface="Arial" panose="020B0604020202020204" pitchFamily="34" charset="0"/>
              <a:buChar char="•"/>
            </a:pPr>
            <a:r>
              <a:rPr lang="es-MX" dirty="0"/>
              <a:t>Se llega a  proporcionar el </a:t>
            </a:r>
            <a:r>
              <a:rPr lang="es-MX" b="1" dirty="0"/>
              <a:t>equipo o herramientas necesarias para realizar sus funciones </a:t>
            </a:r>
            <a:r>
              <a:rPr lang="es-MX" dirty="0"/>
              <a:t>cuando se es requerido, aunque 17% menciona que nunca.</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5" name="Gráfico 24"/>
          <p:cNvGraphicFramePr>
            <a:graphicFrameLocks/>
          </p:cNvGraphicFramePr>
          <p:nvPr>
            <p:extLst>
              <p:ext uri="{D42A27DB-BD31-4B8C-83A1-F6EECF244321}">
                <p14:modId xmlns:p14="http://schemas.microsoft.com/office/powerpoint/2010/main" val="2174507059"/>
              </p:ext>
            </p:extLst>
          </p:nvPr>
        </p:nvGraphicFramePr>
        <p:xfrm>
          <a:off x="1426957" y="1689845"/>
          <a:ext cx="6892439" cy="38155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p:cNvGraphicFramePr>
            <a:graphicFrameLocks/>
          </p:cNvGraphicFramePr>
          <p:nvPr>
            <p:extLst>
              <p:ext uri="{D42A27DB-BD31-4B8C-83A1-F6EECF244321}">
                <p14:modId xmlns:p14="http://schemas.microsoft.com/office/powerpoint/2010/main" val="1724482705"/>
              </p:ext>
            </p:extLst>
          </p:nvPr>
        </p:nvGraphicFramePr>
        <p:xfrm>
          <a:off x="1738170" y="1564738"/>
          <a:ext cx="6693637" cy="37285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p:cNvGraphicFramePr>
            <a:graphicFrameLocks/>
          </p:cNvGraphicFramePr>
          <p:nvPr>
            <p:extLst>
              <p:ext uri="{D42A27DB-BD31-4B8C-83A1-F6EECF244321}">
                <p14:modId xmlns:p14="http://schemas.microsoft.com/office/powerpoint/2010/main" val="179229439"/>
              </p:ext>
            </p:extLst>
          </p:nvPr>
        </p:nvGraphicFramePr>
        <p:xfrm>
          <a:off x="1300419" y="1398373"/>
          <a:ext cx="7156384" cy="39872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p:cNvGraphicFramePr>
            <a:graphicFrameLocks/>
          </p:cNvGraphicFramePr>
          <p:nvPr>
            <p:extLst>
              <p:ext uri="{D42A27DB-BD31-4B8C-83A1-F6EECF244321}">
                <p14:modId xmlns:p14="http://schemas.microsoft.com/office/powerpoint/2010/main" val="262771418"/>
              </p:ext>
            </p:extLst>
          </p:nvPr>
        </p:nvGraphicFramePr>
        <p:xfrm>
          <a:off x="1852201" y="1491833"/>
          <a:ext cx="6465576" cy="38023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p:cNvGraphicFramePr>
            <a:graphicFrameLocks/>
          </p:cNvGraphicFramePr>
          <p:nvPr>
            <p:extLst>
              <p:ext uri="{D42A27DB-BD31-4B8C-83A1-F6EECF244321}">
                <p14:modId xmlns:p14="http://schemas.microsoft.com/office/powerpoint/2010/main" val="688632565"/>
              </p:ext>
            </p:extLst>
          </p:nvPr>
        </p:nvGraphicFramePr>
        <p:xfrm>
          <a:off x="1739768" y="1517528"/>
          <a:ext cx="6690442" cy="37509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754326"/>
          </a:xfrm>
          <a:prstGeom prst="rect">
            <a:avLst/>
          </a:prstGeom>
          <a:noFill/>
        </p:spPr>
        <p:txBody>
          <a:bodyPr wrap="square" rtlCol="0">
            <a:spAutoFit/>
          </a:bodyPr>
          <a:lstStyle/>
          <a:p>
            <a:pPr algn="ctr"/>
            <a:r>
              <a:rPr lang="es-MX" sz="3600" b="1" dirty="0">
                <a:effectLst>
                  <a:outerShdw blurRad="38100" dist="38100" dir="2700000" algn="tl">
                    <a:srgbClr val="000000">
                      <a:alpha val="43137"/>
                    </a:srgbClr>
                  </a:outerShdw>
                </a:effectLst>
              </a:rPr>
              <a:t>UNIDAD ACADÉMICA PREPARATORIA No.10</a:t>
            </a:r>
          </a:p>
          <a:p>
            <a:pPr algn="ctr"/>
            <a:r>
              <a:rPr lang="es-MX" sz="3600" b="1" dirty="0">
                <a:effectLst>
                  <a:outerShdw blurRad="38100" dist="38100" dir="2700000" algn="tl">
                    <a:srgbClr val="000000">
                      <a:alpha val="43137"/>
                    </a:srgbClr>
                  </a:outerShdw>
                </a:effectLst>
              </a:rPr>
              <a:t>VALLE DE BANDERAS</a:t>
            </a:r>
          </a:p>
        </p:txBody>
      </p:sp>
    </p:spTree>
    <p:extLst>
      <p:ext uri="{BB962C8B-B14F-4D97-AF65-F5344CB8AC3E}">
        <p14:creationId xmlns:p14="http://schemas.microsoft.com/office/powerpoint/2010/main" val="17024473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p:cNvGraphicFramePr>
            <a:graphicFrameLocks/>
          </p:cNvGraphicFramePr>
          <p:nvPr>
            <p:extLst>
              <p:ext uri="{D42A27DB-BD31-4B8C-83A1-F6EECF244321}">
                <p14:modId xmlns:p14="http://schemas.microsoft.com/office/powerpoint/2010/main" val="3077508062"/>
              </p:ext>
            </p:extLst>
          </p:nvPr>
        </p:nvGraphicFramePr>
        <p:xfrm>
          <a:off x="1403648" y="1413529"/>
          <a:ext cx="6875421" cy="41375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p:cNvGraphicFramePr>
            <a:graphicFrameLocks/>
          </p:cNvGraphicFramePr>
          <p:nvPr>
            <p:extLst>
              <p:ext uri="{D42A27DB-BD31-4B8C-83A1-F6EECF244321}">
                <p14:modId xmlns:p14="http://schemas.microsoft.com/office/powerpoint/2010/main" val="2075217461"/>
              </p:ext>
            </p:extLst>
          </p:nvPr>
        </p:nvGraphicFramePr>
        <p:xfrm>
          <a:off x="1614083" y="1276005"/>
          <a:ext cx="6764510" cy="41311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23" name="CuadroTexto 22">
            <a:extLst>
              <a:ext uri="{FF2B5EF4-FFF2-40B4-BE49-F238E27FC236}">
                <a16:creationId xmlns:a16="http://schemas.microsoft.com/office/drawing/2014/main" id="{0F6AA38E-CBD9-4EF6-A2E2-D7054AB01D96}"/>
              </a:ext>
            </a:extLst>
          </p:cNvPr>
          <p:cNvSpPr txBox="1"/>
          <p:nvPr/>
        </p:nvSpPr>
        <p:spPr>
          <a:xfrm>
            <a:off x="2195736" y="1556792"/>
            <a:ext cx="5930945" cy="3416320"/>
          </a:xfrm>
          <a:prstGeom prst="rect">
            <a:avLst/>
          </a:prstGeom>
          <a:noFill/>
        </p:spPr>
        <p:txBody>
          <a:bodyPr wrap="square" rtlCol="0">
            <a:spAutoFit/>
          </a:bodyPr>
          <a:lstStyle/>
          <a:p>
            <a:pPr algn="just"/>
            <a:r>
              <a:rPr lang="es-MX" dirty="0"/>
              <a:t>Para el rubro de “</a:t>
            </a:r>
            <a:r>
              <a:rPr lang="es-MX" b="1" dirty="0"/>
              <a:t>Convivencia con Compañeros – Compañeras” </a:t>
            </a:r>
            <a:r>
              <a:rPr lang="es-MX" dirty="0"/>
              <a:t>se denota que la </a:t>
            </a:r>
            <a:r>
              <a:rPr lang="es-MX" b="1" dirty="0"/>
              <a:t>relación</a:t>
            </a:r>
            <a:r>
              <a:rPr lang="es-MX" dirty="0"/>
              <a:t> </a:t>
            </a:r>
            <a:r>
              <a:rPr lang="es-MX" b="1" dirty="0"/>
              <a:t>entre compañeros y compañeras </a:t>
            </a:r>
            <a:r>
              <a:rPr lang="es-MX" dirty="0"/>
              <a:t>por lo general es buena, el fomento a </a:t>
            </a:r>
            <a:r>
              <a:rPr lang="es-MX" b="1" dirty="0"/>
              <a:t>trabajo en equipo</a:t>
            </a:r>
            <a:r>
              <a:rPr lang="es-MX" dirty="0"/>
              <a:t> se realiza de forma regular, así como también se manifiesta que se les permite expresar su </a:t>
            </a:r>
            <a:r>
              <a:rPr lang="es-MX" b="1" dirty="0"/>
              <a:t>punto de vista</a:t>
            </a:r>
            <a:r>
              <a:rPr lang="es-MX" dirty="0"/>
              <a:t>, se dice que si se presentan </a:t>
            </a:r>
            <a:r>
              <a:rPr lang="es-MX" b="1" dirty="0"/>
              <a:t>situaciones de conflicto</a:t>
            </a:r>
            <a:r>
              <a:rPr lang="es-MX" dirty="0"/>
              <a:t>, y estas situaciones de </a:t>
            </a:r>
            <a:r>
              <a:rPr lang="es-MX" b="1" dirty="0"/>
              <a:t>conflicto afectan el ambiente </a:t>
            </a:r>
            <a:r>
              <a:rPr lang="es-MX" dirty="0"/>
              <a:t>de trabajo en algunas ocasiones, de entre los conflictos presentados fueron jerarquizados de la siguiente manera: 1.-conflictos con compañeros, 2.-conflictos con estudiantes, 3.-conflictos institucionales, aun así se menciona que si </a:t>
            </a:r>
            <a:r>
              <a:rPr lang="es-MX" b="1" dirty="0"/>
              <a:t>se resuelven los conflictos </a:t>
            </a:r>
            <a:r>
              <a:rPr lang="es-MX" dirty="0"/>
              <a:t>la mayoría de veces.</a:t>
            </a:r>
          </a:p>
        </p:txBody>
      </p:sp>
    </p:spTree>
    <p:extLst>
      <p:ext uri="{BB962C8B-B14F-4D97-AF65-F5344CB8AC3E}">
        <p14:creationId xmlns:p14="http://schemas.microsoft.com/office/powerpoint/2010/main" val="3536856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7384"/>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p:cNvGraphicFramePr>
            <a:graphicFrameLocks/>
          </p:cNvGraphicFramePr>
          <p:nvPr>
            <p:extLst>
              <p:ext uri="{D42A27DB-BD31-4B8C-83A1-F6EECF244321}">
                <p14:modId xmlns:p14="http://schemas.microsoft.com/office/powerpoint/2010/main" val="1441219253"/>
              </p:ext>
            </p:extLst>
          </p:nvPr>
        </p:nvGraphicFramePr>
        <p:xfrm>
          <a:off x="1819147" y="1455832"/>
          <a:ext cx="6541517" cy="39290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p:cNvGraphicFramePr>
            <a:graphicFrameLocks/>
          </p:cNvGraphicFramePr>
          <p:nvPr>
            <p:extLst>
              <p:ext uri="{D42A27DB-BD31-4B8C-83A1-F6EECF244321}">
                <p14:modId xmlns:p14="http://schemas.microsoft.com/office/powerpoint/2010/main" val="2595027086"/>
              </p:ext>
            </p:extLst>
          </p:nvPr>
        </p:nvGraphicFramePr>
        <p:xfrm>
          <a:off x="1779653" y="1466125"/>
          <a:ext cx="6610671" cy="37643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p:cNvGraphicFramePr>
            <a:graphicFrameLocks/>
          </p:cNvGraphicFramePr>
          <p:nvPr>
            <p:extLst>
              <p:ext uri="{D42A27DB-BD31-4B8C-83A1-F6EECF244321}">
                <p14:modId xmlns:p14="http://schemas.microsoft.com/office/powerpoint/2010/main" val="3160266606"/>
              </p:ext>
            </p:extLst>
          </p:nvPr>
        </p:nvGraphicFramePr>
        <p:xfrm>
          <a:off x="1675942" y="1422375"/>
          <a:ext cx="6597526" cy="38013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p:cNvGraphicFramePr>
            <a:graphicFrameLocks/>
          </p:cNvGraphicFramePr>
          <p:nvPr>
            <p:extLst>
              <p:ext uri="{D42A27DB-BD31-4B8C-83A1-F6EECF244321}">
                <p14:modId xmlns:p14="http://schemas.microsoft.com/office/powerpoint/2010/main" val="570565532"/>
              </p:ext>
            </p:extLst>
          </p:nvPr>
        </p:nvGraphicFramePr>
        <p:xfrm>
          <a:off x="1492936" y="1794681"/>
          <a:ext cx="6771350" cy="36338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p:cNvGraphicFramePr>
            <a:graphicFrameLocks/>
          </p:cNvGraphicFramePr>
          <p:nvPr>
            <p:extLst>
              <p:ext uri="{D42A27DB-BD31-4B8C-83A1-F6EECF244321}">
                <p14:modId xmlns:p14="http://schemas.microsoft.com/office/powerpoint/2010/main" val="2046941546"/>
              </p:ext>
            </p:extLst>
          </p:nvPr>
        </p:nvGraphicFramePr>
        <p:xfrm>
          <a:off x="1718980" y="1386909"/>
          <a:ext cx="6732017" cy="41179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5" name="Gráfico 24"/>
          <p:cNvGraphicFramePr>
            <a:graphicFrameLocks/>
          </p:cNvGraphicFramePr>
          <p:nvPr>
            <p:extLst>
              <p:ext uri="{D42A27DB-BD31-4B8C-83A1-F6EECF244321}">
                <p14:modId xmlns:p14="http://schemas.microsoft.com/office/powerpoint/2010/main" val="1247981406"/>
              </p:ext>
            </p:extLst>
          </p:nvPr>
        </p:nvGraphicFramePr>
        <p:xfrm>
          <a:off x="1786271" y="1449473"/>
          <a:ext cx="6597435" cy="397393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4" name="Gráfico 23">
            <a:extLst>
              <a:ext uri="{FF2B5EF4-FFF2-40B4-BE49-F238E27FC236}">
                <a16:creationId xmlns:a16="http://schemas.microsoft.com/office/drawing/2014/main" id="{80FBF960-D90B-4D26-B0A5-317192D73019}"/>
              </a:ext>
            </a:extLst>
          </p:cNvPr>
          <p:cNvGraphicFramePr>
            <a:graphicFrameLocks/>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Gráfico 24">
            <a:extLst>
              <a:ext uri="{FF2B5EF4-FFF2-40B4-BE49-F238E27FC236}">
                <a16:creationId xmlns:a16="http://schemas.microsoft.com/office/drawing/2014/main" id="{DCCA8ACD-45E2-42E2-B96C-2E7AA34AC59F}"/>
              </a:ext>
            </a:extLst>
          </p:cNvPr>
          <p:cNvGraphicFramePr>
            <a:graphicFrameLocks/>
          </p:cNvGraphicFramePr>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Gráfico 25">
            <a:extLst>
              <a:ext uri="{FF2B5EF4-FFF2-40B4-BE49-F238E27FC236}">
                <a16:creationId xmlns:a16="http://schemas.microsoft.com/office/drawing/2014/main" id="{475C31A6-7EAC-478F-B6CE-F73187606126}"/>
              </a:ext>
            </a:extLst>
          </p:cNvPr>
          <p:cNvGraphicFramePr>
            <a:graphicFrameLocks/>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4ECD8B16-8792-4293-9314-DB8D2CF9E056}"/>
              </a:ext>
            </a:extLst>
          </p:cNvPr>
          <p:cNvGraphicFramePr>
            <a:graphicFrameLocks/>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3082813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p:cNvGraphicFramePr>
            <a:graphicFrameLocks/>
          </p:cNvGraphicFramePr>
          <p:nvPr>
            <p:extLst>
              <p:ext uri="{D42A27DB-BD31-4B8C-83A1-F6EECF244321}">
                <p14:modId xmlns:p14="http://schemas.microsoft.com/office/powerpoint/2010/main" val="1367151626"/>
              </p:ext>
            </p:extLst>
          </p:nvPr>
        </p:nvGraphicFramePr>
        <p:xfrm>
          <a:off x="1622950" y="1404742"/>
          <a:ext cx="6500453" cy="38366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20" name="CuadroTexto 19">
            <a:extLst>
              <a:ext uri="{FF2B5EF4-FFF2-40B4-BE49-F238E27FC236}">
                <a16:creationId xmlns:a16="http://schemas.microsoft.com/office/drawing/2014/main" id="{7FB00B65-207F-4EEB-B3BF-940828BFD6DF}"/>
              </a:ext>
            </a:extLst>
          </p:cNvPr>
          <p:cNvSpPr txBox="1"/>
          <p:nvPr/>
        </p:nvSpPr>
        <p:spPr>
          <a:xfrm>
            <a:off x="1521375" y="1412776"/>
            <a:ext cx="6435001" cy="3139321"/>
          </a:xfrm>
          <a:prstGeom prst="rect">
            <a:avLst/>
          </a:prstGeom>
          <a:noFill/>
        </p:spPr>
        <p:txBody>
          <a:bodyPr wrap="square" rtlCol="0">
            <a:spAutoFit/>
          </a:bodyPr>
          <a:lstStyle/>
          <a:p>
            <a:pPr algn="just"/>
            <a:r>
              <a:rPr lang="es-MX" dirty="0"/>
              <a:t>En el rubro de </a:t>
            </a:r>
            <a:r>
              <a:rPr lang="es-MX" b="1" dirty="0"/>
              <a:t>“Relación con Mandos Medios y Superiores” </a:t>
            </a:r>
            <a:r>
              <a:rPr lang="es-MX" dirty="0"/>
              <a:t>se define que funcionan bien las </a:t>
            </a:r>
            <a:r>
              <a:rPr lang="es-MX" b="1" dirty="0"/>
              <a:t>líneas de autoridad </a:t>
            </a:r>
            <a:r>
              <a:rPr lang="es-MX" dirty="0"/>
              <a:t>en el desempeño del trabajo, regularmente se reciben las </a:t>
            </a:r>
            <a:r>
              <a:rPr lang="es-MX" b="1" dirty="0"/>
              <a:t>instrucciones</a:t>
            </a:r>
            <a:r>
              <a:rPr lang="es-MX" dirty="0"/>
              <a:t> de trabajo en tiempo y forma, se expresa que regularmente los responsables de área distribuyen las </a:t>
            </a:r>
            <a:r>
              <a:rPr lang="es-MX" b="1" dirty="0"/>
              <a:t>actividades de manera equilibrada</a:t>
            </a:r>
            <a:r>
              <a:rPr lang="es-MX" dirty="0"/>
              <a:t>, para el numero de colaboradores se tiene que si es adecuado con relación a la </a:t>
            </a:r>
            <a:r>
              <a:rPr lang="es-MX" b="1" dirty="0"/>
              <a:t>carga de trabajo</a:t>
            </a:r>
            <a:r>
              <a:rPr lang="es-MX" dirty="0"/>
              <a:t>,</a:t>
            </a:r>
            <a:r>
              <a:rPr lang="es-MX" b="1" dirty="0"/>
              <a:t> </a:t>
            </a:r>
            <a:r>
              <a:rPr lang="es-MX" dirty="0"/>
              <a:t>la persona que evalúa a los compañeros en la mayoría de ocasiones si lo hace en </a:t>
            </a:r>
            <a:r>
              <a:rPr lang="es-MX" b="1" dirty="0"/>
              <a:t>base a resultados</a:t>
            </a:r>
            <a:r>
              <a:rPr lang="es-MX" dirty="0"/>
              <a:t>, del lado de las </a:t>
            </a:r>
            <a:r>
              <a:rPr lang="es-MX" b="1" dirty="0"/>
              <a:t>propuestas de mejora </a:t>
            </a:r>
            <a:r>
              <a:rPr lang="es-MX" dirty="0"/>
              <a:t>se tiene que generalmente si se les da la oportunidad de expresarlo,</a:t>
            </a:r>
            <a:r>
              <a:rPr lang="es-MX" b="1" dirty="0"/>
              <a:t> </a:t>
            </a:r>
            <a:r>
              <a:rPr lang="es-MX" dirty="0"/>
              <a:t>pero que son </a:t>
            </a:r>
            <a:r>
              <a:rPr lang="es-MX" b="1" dirty="0"/>
              <a:t>consideradas esas propuestas de mejora </a:t>
            </a:r>
            <a:r>
              <a:rPr lang="es-MX" dirty="0"/>
              <a:t>en algunas veces</a:t>
            </a:r>
            <a:r>
              <a:rPr lang="es-MX" b="1" dirty="0"/>
              <a:t>.</a:t>
            </a:r>
          </a:p>
        </p:txBody>
      </p:sp>
    </p:spTree>
    <p:extLst>
      <p:ext uri="{BB962C8B-B14F-4D97-AF65-F5344CB8AC3E}">
        <p14:creationId xmlns:p14="http://schemas.microsoft.com/office/powerpoint/2010/main" val="34185849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5" name="Gráfico 24"/>
          <p:cNvGraphicFramePr>
            <a:graphicFrameLocks/>
          </p:cNvGraphicFramePr>
          <p:nvPr>
            <p:extLst>
              <p:ext uri="{D42A27DB-BD31-4B8C-83A1-F6EECF244321}">
                <p14:modId xmlns:p14="http://schemas.microsoft.com/office/powerpoint/2010/main" val="3251525451"/>
              </p:ext>
            </p:extLst>
          </p:nvPr>
        </p:nvGraphicFramePr>
        <p:xfrm>
          <a:off x="1527776" y="1316773"/>
          <a:ext cx="6937123" cy="40903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p:cNvGraphicFramePr>
            <a:graphicFrameLocks/>
          </p:cNvGraphicFramePr>
          <p:nvPr>
            <p:extLst>
              <p:ext uri="{D42A27DB-BD31-4B8C-83A1-F6EECF244321}">
                <p14:modId xmlns:p14="http://schemas.microsoft.com/office/powerpoint/2010/main" val="1983843642"/>
              </p:ext>
            </p:extLst>
          </p:nvPr>
        </p:nvGraphicFramePr>
        <p:xfrm>
          <a:off x="1599706" y="1600525"/>
          <a:ext cx="6557810" cy="39048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p:cNvGraphicFramePr>
            <a:graphicFrameLocks/>
          </p:cNvGraphicFramePr>
          <p:nvPr>
            <p:extLst>
              <p:ext uri="{D42A27DB-BD31-4B8C-83A1-F6EECF244321}">
                <p14:modId xmlns:p14="http://schemas.microsoft.com/office/powerpoint/2010/main" val="3159346152"/>
              </p:ext>
            </p:extLst>
          </p:nvPr>
        </p:nvGraphicFramePr>
        <p:xfrm>
          <a:off x="1601178" y="1439758"/>
          <a:ext cx="6543996" cy="39064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p:cNvGraphicFramePr>
            <a:graphicFrameLocks/>
          </p:cNvGraphicFramePr>
          <p:nvPr>
            <p:extLst>
              <p:ext uri="{D42A27DB-BD31-4B8C-83A1-F6EECF244321}">
                <p14:modId xmlns:p14="http://schemas.microsoft.com/office/powerpoint/2010/main" val="2871140179"/>
              </p:ext>
            </p:extLst>
          </p:nvPr>
        </p:nvGraphicFramePr>
        <p:xfrm>
          <a:off x="1660709" y="1399241"/>
          <a:ext cx="6424934" cy="384760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p:cNvGraphicFramePr>
            <a:graphicFrameLocks/>
          </p:cNvGraphicFramePr>
          <p:nvPr>
            <p:extLst>
              <p:ext uri="{D42A27DB-BD31-4B8C-83A1-F6EECF244321}">
                <p14:modId xmlns:p14="http://schemas.microsoft.com/office/powerpoint/2010/main" val="3021479027"/>
              </p:ext>
            </p:extLst>
          </p:nvPr>
        </p:nvGraphicFramePr>
        <p:xfrm>
          <a:off x="1799696" y="1319862"/>
          <a:ext cx="6664201" cy="38801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5" name="Gráfico 24"/>
          <p:cNvGraphicFramePr>
            <a:graphicFrameLocks/>
          </p:cNvGraphicFramePr>
          <p:nvPr>
            <p:extLst>
              <p:ext uri="{D42A27DB-BD31-4B8C-83A1-F6EECF244321}">
                <p14:modId xmlns:p14="http://schemas.microsoft.com/office/powerpoint/2010/main" val="3491671538"/>
              </p:ext>
            </p:extLst>
          </p:nvPr>
        </p:nvGraphicFramePr>
        <p:xfrm>
          <a:off x="1448784" y="1322987"/>
          <a:ext cx="6857991" cy="41824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p:cNvGraphicFramePr>
            <a:graphicFrameLocks/>
          </p:cNvGraphicFramePr>
          <p:nvPr>
            <p:extLst>
              <p:ext uri="{D42A27DB-BD31-4B8C-83A1-F6EECF244321}">
                <p14:modId xmlns:p14="http://schemas.microsoft.com/office/powerpoint/2010/main" val="2227205800"/>
              </p:ext>
            </p:extLst>
          </p:nvPr>
        </p:nvGraphicFramePr>
        <p:xfrm>
          <a:off x="1848138" y="1368857"/>
          <a:ext cx="6473701" cy="41205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0" name="Gráfico 19">
            <a:extLst>
              <a:ext uri="{FF2B5EF4-FFF2-40B4-BE49-F238E27FC236}">
                <a16:creationId xmlns:a16="http://schemas.microsoft.com/office/drawing/2014/main" id="{4D33A8B3-C38B-45B1-AE81-12DC5A1326BD}"/>
              </a:ext>
            </a:extLst>
          </p:cNvPr>
          <p:cNvGraphicFramePr>
            <a:graphicFrameLocks/>
          </p:cNvGraphicFramePr>
          <p:nvPr/>
        </p:nvGraphicFramePr>
        <p:xfrm>
          <a:off x="1893299" y="439249"/>
          <a:ext cx="6230065" cy="28274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Gráfico 22">
            <a:extLst>
              <a:ext uri="{FF2B5EF4-FFF2-40B4-BE49-F238E27FC236}">
                <a16:creationId xmlns:a16="http://schemas.microsoft.com/office/drawing/2014/main" id="{DCCA8ACD-45E2-42E2-B96C-2E7AA34AC59F}"/>
              </a:ext>
            </a:extLst>
          </p:cNvPr>
          <p:cNvGraphicFramePr>
            <a:graphicFrameLocks/>
          </p:cNvGraphicFramePr>
          <p:nvPr>
            <p:extLst>
              <p:ext uri="{D42A27DB-BD31-4B8C-83A1-F6EECF244321}">
                <p14:modId xmlns:p14="http://schemas.microsoft.com/office/powerpoint/2010/main" val="2240293170"/>
              </p:ext>
            </p:extLst>
          </p:nvPr>
        </p:nvGraphicFramePr>
        <p:xfrm>
          <a:off x="774034" y="3464483"/>
          <a:ext cx="4473512" cy="26635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Gráfico 25">
            <a:extLst>
              <a:ext uri="{FF2B5EF4-FFF2-40B4-BE49-F238E27FC236}">
                <a16:creationId xmlns:a16="http://schemas.microsoft.com/office/drawing/2014/main" id="{DCCA8ACD-45E2-42E2-B96C-2E7AA34AC59F}"/>
              </a:ext>
            </a:extLst>
          </p:cNvPr>
          <p:cNvGraphicFramePr>
            <a:graphicFrameLocks/>
          </p:cNvGraphicFramePr>
          <p:nvPr>
            <p:extLst>
              <p:ext uri="{D42A27DB-BD31-4B8C-83A1-F6EECF244321}">
                <p14:modId xmlns:p14="http://schemas.microsoft.com/office/powerpoint/2010/main" val="1542557490"/>
              </p:ext>
            </p:extLst>
          </p:nvPr>
        </p:nvGraphicFramePr>
        <p:xfrm>
          <a:off x="4955555" y="3464483"/>
          <a:ext cx="3669091" cy="266351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046140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p:cNvGraphicFramePr>
            <a:graphicFrameLocks/>
          </p:cNvGraphicFramePr>
          <p:nvPr>
            <p:extLst>
              <p:ext uri="{D42A27DB-BD31-4B8C-83A1-F6EECF244321}">
                <p14:modId xmlns:p14="http://schemas.microsoft.com/office/powerpoint/2010/main" val="567650318"/>
              </p:ext>
            </p:extLst>
          </p:nvPr>
        </p:nvGraphicFramePr>
        <p:xfrm>
          <a:off x="1501671" y="1485891"/>
          <a:ext cx="6743010" cy="40652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p:cNvGraphicFramePr>
            <a:graphicFrameLocks/>
          </p:cNvGraphicFramePr>
          <p:nvPr>
            <p:extLst>
              <p:ext uri="{D42A27DB-BD31-4B8C-83A1-F6EECF244321}">
                <p14:modId xmlns:p14="http://schemas.microsoft.com/office/powerpoint/2010/main" val="2075488163"/>
              </p:ext>
            </p:extLst>
          </p:nvPr>
        </p:nvGraphicFramePr>
        <p:xfrm>
          <a:off x="1521141" y="1391870"/>
          <a:ext cx="6950393" cy="4066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23" name="CuadroTexto 22">
            <a:extLst>
              <a:ext uri="{FF2B5EF4-FFF2-40B4-BE49-F238E27FC236}">
                <a16:creationId xmlns:a16="http://schemas.microsoft.com/office/drawing/2014/main" id="{545C7674-A790-47EB-9B54-C41C6DBD6390}"/>
              </a:ext>
            </a:extLst>
          </p:cNvPr>
          <p:cNvSpPr txBox="1"/>
          <p:nvPr/>
        </p:nvSpPr>
        <p:spPr>
          <a:xfrm>
            <a:off x="1692472" y="1217149"/>
            <a:ext cx="6639596" cy="4247317"/>
          </a:xfrm>
          <a:prstGeom prst="rect">
            <a:avLst/>
          </a:prstGeom>
          <a:noFill/>
        </p:spPr>
        <p:txBody>
          <a:bodyPr wrap="square" rtlCol="0">
            <a:spAutoFit/>
          </a:bodyPr>
          <a:lstStyle/>
          <a:p>
            <a:pPr algn="just"/>
            <a:r>
              <a:rPr lang="es-MX" dirty="0"/>
              <a:t>En cuanto al rubro </a:t>
            </a:r>
            <a:r>
              <a:rPr lang="es-MX" b="1" dirty="0"/>
              <a:t>“Puesto de Trabajo” </a:t>
            </a:r>
            <a:r>
              <a:rPr lang="es-MX" dirty="0"/>
              <a:t>se tiene como resultado que la mayoría realiza las </a:t>
            </a:r>
            <a:r>
              <a:rPr lang="es-MX" b="1" dirty="0"/>
              <a:t>actividades asignadas con agrado</a:t>
            </a:r>
            <a:r>
              <a:rPr lang="es-MX" dirty="0"/>
              <a:t>, y que poco más del 70% de los encuestados no consideran un posible </a:t>
            </a:r>
            <a:r>
              <a:rPr lang="es-MX" b="1" dirty="0"/>
              <a:t>cambio de área</a:t>
            </a:r>
            <a:r>
              <a:rPr lang="es-MX" dirty="0"/>
              <a:t>, en general se considera que desempeño laboral de los mismos trabajadores si les permite adquirir nuevas habilidades para su </a:t>
            </a:r>
            <a:r>
              <a:rPr lang="es-MX" b="1" dirty="0"/>
              <a:t>desarrollo integral</a:t>
            </a:r>
            <a:r>
              <a:rPr lang="es-MX" dirty="0"/>
              <a:t>, en un alto porcentaje se manifiesta que la </a:t>
            </a:r>
            <a:r>
              <a:rPr lang="es-MX" b="1" dirty="0"/>
              <a:t>carga de trabajo de su jornada laboral</a:t>
            </a:r>
            <a:r>
              <a:rPr lang="es-MX" dirty="0"/>
              <a:t> que les es asignada es la adecuada, con respecto al </a:t>
            </a:r>
            <a:r>
              <a:rPr lang="es-MX" b="1" dirty="0"/>
              <a:t>puesto de trabajo </a:t>
            </a:r>
            <a:r>
              <a:rPr lang="es-MX" dirty="0"/>
              <a:t>con el que cuentan si es de acuerdo a su preparación académica, se manifiesta que en un gran porcentaje que el trabajador sise encuentra </a:t>
            </a:r>
            <a:r>
              <a:rPr lang="es-MX" b="1" dirty="0"/>
              <a:t>capacitado para realizar sus funciones laborales</a:t>
            </a:r>
            <a:r>
              <a:rPr lang="es-MX" dirty="0"/>
              <a:t>, aunque mas del 50% de los encuestados denota que no ha recibido </a:t>
            </a:r>
            <a:r>
              <a:rPr lang="es-MX" b="1" dirty="0"/>
              <a:t>capacitación el ultimo año</a:t>
            </a:r>
            <a:r>
              <a:rPr lang="es-MX" dirty="0"/>
              <a:t>  por parte de la UAN, se les </a:t>
            </a:r>
            <a:r>
              <a:rPr lang="es-MX" b="1" dirty="0"/>
              <a:t>permite asistir a  los cursos de capacitación </a:t>
            </a:r>
            <a:r>
              <a:rPr lang="es-MX" dirty="0"/>
              <a:t>aunque 17% no ha sido convocado, se expresa que regularmente los cursos de </a:t>
            </a:r>
            <a:r>
              <a:rPr lang="es-MX" b="1" dirty="0"/>
              <a:t>capacitación fortalecen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p:cNvGraphicFramePr>
            <a:graphicFrameLocks/>
          </p:cNvGraphicFramePr>
          <p:nvPr>
            <p:extLst>
              <p:ext uri="{D42A27DB-BD31-4B8C-83A1-F6EECF244321}">
                <p14:modId xmlns:p14="http://schemas.microsoft.com/office/powerpoint/2010/main" val="2591749334"/>
              </p:ext>
            </p:extLst>
          </p:nvPr>
        </p:nvGraphicFramePr>
        <p:xfrm>
          <a:off x="1619672" y="1412776"/>
          <a:ext cx="6541310" cy="39388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p:cNvGraphicFramePr>
            <a:graphicFrameLocks/>
          </p:cNvGraphicFramePr>
          <p:nvPr>
            <p:extLst>
              <p:ext uri="{D42A27DB-BD31-4B8C-83A1-F6EECF244321}">
                <p14:modId xmlns:p14="http://schemas.microsoft.com/office/powerpoint/2010/main" val="3350720702"/>
              </p:ext>
            </p:extLst>
          </p:nvPr>
        </p:nvGraphicFramePr>
        <p:xfrm>
          <a:off x="1619055" y="1408649"/>
          <a:ext cx="6508242" cy="40407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5" name="Gráfico 24"/>
          <p:cNvGraphicFramePr>
            <a:graphicFrameLocks/>
          </p:cNvGraphicFramePr>
          <p:nvPr>
            <p:extLst>
              <p:ext uri="{D42A27DB-BD31-4B8C-83A1-F6EECF244321}">
                <p14:modId xmlns:p14="http://schemas.microsoft.com/office/powerpoint/2010/main" val="1204639371"/>
              </p:ext>
            </p:extLst>
          </p:nvPr>
        </p:nvGraphicFramePr>
        <p:xfrm>
          <a:off x="1979712" y="1556792"/>
          <a:ext cx="6277078" cy="37010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p:cNvGraphicFramePr>
            <a:graphicFrameLocks/>
          </p:cNvGraphicFramePr>
          <p:nvPr>
            <p:extLst>
              <p:ext uri="{D42A27DB-BD31-4B8C-83A1-F6EECF244321}">
                <p14:modId xmlns:p14="http://schemas.microsoft.com/office/powerpoint/2010/main" val="3641303100"/>
              </p:ext>
            </p:extLst>
          </p:nvPr>
        </p:nvGraphicFramePr>
        <p:xfrm>
          <a:off x="1646705" y="1485891"/>
          <a:ext cx="6463812" cy="38165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p:cNvGraphicFramePr>
            <a:graphicFrameLocks/>
          </p:cNvGraphicFramePr>
          <p:nvPr>
            <p:extLst>
              <p:ext uri="{D42A27DB-BD31-4B8C-83A1-F6EECF244321}">
                <p14:modId xmlns:p14="http://schemas.microsoft.com/office/powerpoint/2010/main" val="4100590686"/>
              </p:ext>
            </p:extLst>
          </p:nvPr>
        </p:nvGraphicFramePr>
        <p:xfrm>
          <a:off x="1730673" y="1496713"/>
          <a:ext cx="6488064" cy="38645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p:cNvGraphicFramePr>
            <a:graphicFrameLocks/>
          </p:cNvGraphicFramePr>
          <p:nvPr>
            <p:extLst>
              <p:ext uri="{D42A27DB-BD31-4B8C-83A1-F6EECF244321}">
                <p14:modId xmlns:p14="http://schemas.microsoft.com/office/powerpoint/2010/main" val="4246955089"/>
              </p:ext>
            </p:extLst>
          </p:nvPr>
        </p:nvGraphicFramePr>
        <p:xfrm>
          <a:off x="1655282" y="1518259"/>
          <a:ext cx="6726411" cy="38367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EC619F17-9D1D-4EBD-AFF2-DBC6E520AC3C}"/>
              </a:ext>
            </a:extLst>
          </p:cNvPr>
          <p:cNvPicPr>
            <a:picLocks noChangeAspect="1"/>
          </p:cNvPicPr>
          <p:nvPr/>
        </p:nvPicPr>
        <p:blipFill>
          <a:blip r:embed="rId4"/>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35785992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p:cNvGraphicFramePr>
            <a:graphicFrameLocks/>
          </p:cNvGraphicFramePr>
          <p:nvPr>
            <p:extLst>
              <p:ext uri="{D42A27DB-BD31-4B8C-83A1-F6EECF244321}">
                <p14:modId xmlns:p14="http://schemas.microsoft.com/office/powerpoint/2010/main" val="3790566010"/>
              </p:ext>
            </p:extLst>
          </p:nvPr>
        </p:nvGraphicFramePr>
        <p:xfrm>
          <a:off x="1641531" y="1437817"/>
          <a:ext cx="6760771" cy="39103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p:cNvGraphicFramePr>
            <a:graphicFrameLocks/>
          </p:cNvGraphicFramePr>
          <p:nvPr>
            <p:extLst>
              <p:ext uri="{D42A27DB-BD31-4B8C-83A1-F6EECF244321}">
                <p14:modId xmlns:p14="http://schemas.microsoft.com/office/powerpoint/2010/main" val="2944891898"/>
              </p:ext>
            </p:extLst>
          </p:nvPr>
        </p:nvGraphicFramePr>
        <p:xfrm>
          <a:off x="1387845" y="1354372"/>
          <a:ext cx="7173720" cy="41524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5" name="Gráfico 24"/>
          <p:cNvGraphicFramePr>
            <a:graphicFrameLocks/>
          </p:cNvGraphicFramePr>
          <p:nvPr>
            <p:extLst>
              <p:ext uri="{D42A27DB-BD31-4B8C-83A1-F6EECF244321}">
                <p14:modId xmlns:p14="http://schemas.microsoft.com/office/powerpoint/2010/main" val="4222439817"/>
              </p:ext>
            </p:extLst>
          </p:nvPr>
        </p:nvGraphicFramePr>
        <p:xfrm>
          <a:off x="1638251" y="1439219"/>
          <a:ext cx="6480720" cy="39678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5" name="Gráfico 24"/>
          <p:cNvGraphicFramePr>
            <a:graphicFrameLocks/>
          </p:cNvGraphicFramePr>
          <p:nvPr>
            <p:extLst>
              <p:ext uri="{D42A27DB-BD31-4B8C-83A1-F6EECF244321}">
                <p14:modId xmlns:p14="http://schemas.microsoft.com/office/powerpoint/2010/main" val="1934091972"/>
              </p:ext>
            </p:extLst>
          </p:nvPr>
        </p:nvGraphicFramePr>
        <p:xfrm>
          <a:off x="1659676" y="1486063"/>
          <a:ext cx="6437870" cy="38950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20" name="CuadroTexto 19">
            <a:extLst>
              <a:ext uri="{FF2B5EF4-FFF2-40B4-BE49-F238E27FC236}">
                <a16:creationId xmlns:a16="http://schemas.microsoft.com/office/drawing/2014/main" id="{28598ED3-7142-4A3B-BA25-A7C1BB4930CA}"/>
              </a:ext>
            </a:extLst>
          </p:cNvPr>
          <p:cNvSpPr txBox="1"/>
          <p:nvPr/>
        </p:nvSpPr>
        <p:spPr>
          <a:xfrm>
            <a:off x="1751786" y="908720"/>
            <a:ext cx="6264696" cy="6186309"/>
          </a:xfrm>
          <a:prstGeom prst="rect">
            <a:avLst/>
          </a:prstGeom>
          <a:noFill/>
        </p:spPr>
        <p:txBody>
          <a:bodyPr wrap="square" rtlCol="0">
            <a:spAutoFit/>
          </a:bodyPr>
          <a:lstStyle/>
          <a:p>
            <a:pPr algn="just"/>
            <a:r>
              <a:rPr lang="es-MX" dirty="0"/>
              <a:t>Como resultado en el rubro correspondiente a </a:t>
            </a:r>
            <a:r>
              <a:rPr lang="es-MX" b="1" dirty="0"/>
              <a:t>“Medio Ambiente” </a:t>
            </a:r>
            <a:r>
              <a:rPr lang="es-MX" dirty="0"/>
              <a:t>obtuvieron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94%</a:t>
            </a:r>
          </a:p>
          <a:p>
            <a:pPr marL="742950" lvl="1" indent="-285750" algn="just">
              <a:buFont typeface="Arial" panose="020B0604020202020204" pitchFamily="34" charset="0"/>
              <a:buChar char="•"/>
            </a:pPr>
            <a:r>
              <a:rPr lang="es-MX" b="1" dirty="0"/>
              <a:t>Olores desagradables </a:t>
            </a:r>
            <a:r>
              <a:rPr lang="es-MX" dirty="0"/>
              <a:t>en un </a:t>
            </a:r>
            <a:r>
              <a:rPr lang="es-MX" b="1" dirty="0"/>
              <a:t>79%</a:t>
            </a:r>
          </a:p>
          <a:p>
            <a:pPr marL="742950" lvl="1" indent="-285750" algn="just">
              <a:buFont typeface="Arial" panose="020B0604020202020204" pitchFamily="34" charset="0"/>
              <a:buChar char="•"/>
            </a:pPr>
            <a:r>
              <a:rPr lang="es-MX" b="1" dirty="0"/>
              <a:t>Plagas</a:t>
            </a:r>
            <a:r>
              <a:rPr lang="es-MX" dirty="0"/>
              <a:t> en un </a:t>
            </a:r>
            <a:r>
              <a:rPr lang="es-MX" b="1" dirty="0"/>
              <a:t>55%</a:t>
            </a:r>
          </a:p>
          <a:p>
            <a:pPr marL="742950" lvl="1" indent="-285750" algn="just">
              <a:buFont typeface="Arial" panose="020B0604020202020204" pitchFamily="34" charset="0"/>
              <a:buChar char="•"/>
            </a:pPr>
            <a:r>
              <a:rPr lang="es-MX" b="1" dirty="0"/>
              <a:t>Agua estancada </a:t>
            </a:r>
            <a:r>
              <a:rPr lang="es-MX" dirty="0"/>
              <a:t>en un </a:t>
            </a:r>
            <a:r>
              <a:rPr lang="es-MX" b="1" dirty="0"/>
              <a:t>83%</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75%</a:t>
            </a:r>
          </a:p>
          <a:p>
            <a:pPr marL="742950" lvl="1" indent="-285750" algn="just">
              <a:buFont typeface="Arial" panose="020B0604020202020204" pitchFamily="34" charset="0"/>
              <a:buChar char="•"/>
            </a:pPr>
            <a:r>
              <a:rPr lang="es-MX" b="1" dirty="0"/>
              <a:t>Insumos</a:t>
            </a:r>
            <a:r>
              <a:rPr lang="es-MX" dirty="0"/>
              <a:t> en un </a:t>
            </a:r>
            <a:r>
              <a:rPr lang="es-MX" b="1" dirty="0"/>
              <a:t>79%</a:t>
            </a:r>
          </a:p>
          <a:p>
            <a:pPr marL="742950" lvl="1" indent="-285750" algn="just">
              <a:buFont typeface="Arial" panose="020B0604020202020204" pitchFamily="34" charset="0"/>
              <a:buChar char="•"/>
            </a:pPr>
            <a:r>
              <a:rPr lang="es-MX" b="1" dirty="0"/>
              <a:t>Energía eléctrica </a:t>
            </a:r>
            <a:r>
              <a:rPr lang="es-MX" dirty="0"/>
              <a:t>en un </a:t>
            </a:r>
            <a:r>
              <a:rPr lang="es-MX" b="1" dirty="0"/>
              <a:t>75%</a:t>
            </a:r>
          </a:p>
          <a:p>
            <a:pPr marL="742950" lvl="1" indent="-285750" algn="just">
              <a:buFont typeface="Arial" panose="020B0604020202020204" pitchFamily="34" charset="0"/>
              <a:buChar char="•"/>
            </a:pPr>
            <a:r>
              <a:rPr lang="es-MX" b="1" dirty="0"/>
              <a:t>Desechos</a:t>
            </a:r>
            <a:r>
              <a:rPr lang="es-MX" dirty="0"/>
              <a:t> en un </a:t>
            </a:r>
            <a:r>
              <a:rPr lang="es-MX" b="1" dirty="0"/>
              <a:t>77%</a:t>
            </a:r>
          </a:p>
          <a:p>
            <a:pPr marL="742950" lvl="1" indent="-285750" algn="just">
              <a:buFont typeface="Arial" panose="020B0604020202020204" pitchFamily="34" charset="0"/>
              <a:buChar char="•"/>
            </a:pPr>
            <a:r>
              <a:rPr lang="es-MX" b="1" dirty="0"/>
              <a:t>Áreas verdes </a:t>
            </a:r>
            <a:r>
              <a:rPr lang="es-MX" dirty="0"/>
              <a:t>en un </a:t>
            </a:r>
            <a:r>
              <a:rPr lang="es-MX" b="1" dirty="0"/>
              <a:t>89%</a:t>
            </a:r>
          </a:p>
          <a:p>
            <a:pPr marL="285750" indent="-285750" algn="just">
              <a:buFont typeface="Arial" panose="020B0604020202020204" pitchFamily="34" charset="0"/>
              <a:buChar char="•"/>
            </a:pPr>
            <a:endParaRPr lang="es-MX" b="1" dirty="0"/>
          </a:p>
          <a:p>
            <a:pPr algn="just"/>
            <a:r>
              <a:rPr lang="es-MX" dirty="0"/>
              <a:t>Por ultimo, la mayoría de los encuestados mostró interés en los cursos de capacitación para la </a:t>
            </a:r>
            <a:r>
              <a:rPr lang="es-MX" b="1" dirty="0"/>
              <a:t>materia de medio ambiente</a:t>
            </a:r>
            <a:r>
              <a:rPr lang="es-MX" dirty="0"/>
              <a:t>.</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36524434-44B6-4408-9732-8DDA5C7FB855}"/>
              </a:ext>
            </a:extLst>
          </p:cNvPr>
          <p:cNvPicPr>
            <a:picLocks noChangeAspect="1"/>
          </p:cNvPicPr>
          <p:nvPr/>
        </p:nvPicPr>
        <p:blipFill>
          <a:blip r:embed="rId4"/>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41957495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6505</TotalTime>
  <Words>4329</Words>
  <Application>Microsoft Office PowerPoint</Application>
  <PresentationFormat>Presentación en pantalla (4:3)</PresentationFormat>
  <Paragraphs>689</Paragraphs>
  <Slides>84</Slides>
  <Notes>84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84</vt:i4>
      </vt:variant>
    </vt:vector>
  </HeadingPairs>
  <TitlesOfParts>
    <vt:vector size="8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598</cp:revision>
  <dcterms:created xsi:type="dcterms:W3CDTF">2019-02-18T18:05:13Z</dcterms:created>
  <dcterms:modified xsi:type="dcterms:W3CDTF">2021-10-22T18:06:20Z</dcterms:modified>
</cp:coreProperties>
</file>