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7.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8.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9.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0.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1.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2.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3.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4.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5.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6.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17.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8.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9.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0.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1.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2.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3.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4.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422" r:id="rId3"/>
    <p:sldId id="336" r:id="rId4"/>
    <p:sldId id="338" r:id="rId5"/>
    <p:sldId id="419" r:id="rId6"/>
    <p:sldId id="418" r:id="rId7"/>
    <p:sldId id="420" r:id="rId8"/>
    <p:sldId id="416" r:id="rId9"/>
    <p:sldId id="415" r:id="rId10"/>
    <p:sldId id="414" r:id="rId11"/>
    <p:sldId id="413" r:id="rId12"/>
    <p:sldId id="412" r:id="rId13"/>
    <p:sldId id="411" r:id="rId14"/>
    <p:sldId id="263" r:id="rId15"/>
    <p:sldId id="264" r:id="rId16"/>
    <p:sldId id="265" r:id="rId17"/>
    <p:sldId id="266" r:id="rId18"/>
    <p:sldId id="267" r:id="rId19"/>
    <p:sldId id="26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42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58ED5"/>
    <a:srgbClr val="7030A0"/>
    <a:srgbClr val="92D050"/>
    <a:srgbClr val="92D505"/>
    <a:srgbClr val="77933C"/>
    <a:srgbClr val="4F6228"/>
    <a:srgbClr val="3A71B2"/>
    <a:srgbClr val="D68B28"/>
    <a:srgbClr val="914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3.xlsx"/></Relationships>
</file>

<file path=ppt/charts/_rels/chart2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4.xlsx"/></Relationships>
</file>

<file path=ppt/charts/_rels/chart27.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5.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16.xlsx"/></Relationships>
</file>

<file path=ppt/charts/_rels/chart32.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17.xlsx"/></Relationships>
</file>

<file path=ppt/charts/_rels/chart3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18.xlsx"/></Relationships>
</file>

<file path=ppt/charts/_rels/chart36.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19.xlsx"/></Relationships>
</file>

<file path=ppt/charts/_rels/chart38.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21.xlsx"/></Relationships>
</file>

<file path=ppt/charts/_rels/chart42.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22.xlsx"/></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23.xlsx"/></Relationships>
</file>

<file path=ppt/charts/_rels/chart46.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24.xlsx"/></Relationships>
</file>

<file path=ppt/charts/_rels/chart48.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25.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26.xlsx"/></Relationships>
</file>

<file path=ppt/charts/_rels/chart52.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27.xlsx"/></Relationships>
</file>

<file path=ppt/charts/_rels/chart5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28.xlsx"/></Relationships>
</file>

<file path=ppt/charts/_rels/chart56.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29.xlsx"/></Relationships>
</file>

<file path=ppt/charts/_rels/chart58.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30.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3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B5-4127-95E1-DEF52C84B6EF}"/>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B5-4127-95E1-DEF52C84B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71</c:v>
                </c:pt>
                <c:pt idx="1">
                  <c:v>29</c:v>
                </c:pt>
              </c:numCache>
            </c:numRef>
          </c:val>
          <c:extLst>
            <c:ext xmlns:c16="http://schemas.microsoft.com/office/drawing/2014/chart" uri="{C3380CC4-5D6E-409C-BE32-E72D297353CC}">
              <c16:uniqueId val="{00000002-8AB5-4127-95E1-DEF52C84B6EF}"/>
            </c:ext>
          </c:extLst>
        </c:ser>
        <c:dLbls>
          <c:showLegendKey val="0"/>
          <c:showVal val="0"/>
          <c:showCatName val="0"/>
          <c:showSerName val="0"/>
          <c:showPercent val="0"/>
          <c:showBubbleSize val="0"/>
        </c:dLbls>
        <c:gapWidth val="100"/>
        <c:overlap val="-24"/>
        <c:axId val="206575792"/>
        <c:axId val="206576184"/>
      </c:barChart>
      <c:catAx>
        <c:axId val="206575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6576184"/>
        <c:crosses val="autoZero"/>
        <c:auto val="1"/>
        <c:lblAlgn val="ctr"/>
        <c:lblOffset val="100"/>
        <c:noMultiLvlLbl val="0"/>
      </c:catAx>
      <c:valAx>
        <c:axId val="206576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657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Hoja1!$D$23</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50-4EF1-88CC-D32A3ABEB88B}"/>
                </c:ext>
              </c:extLst>
            </c:dLbl>
            <c:dLbl>
              <c:idx val="1"/>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50-4EF1-88CC-D32A3ABEB88B}"/>
                </c:ext>
              </c:extLst>
            </c:dLbl>
            <c:dLbl>
              <c:idx val="2"/>
              <c:tx>
                <c:rich>
                  <a:bodyPr/>
                  <a:lstStyle/>
                  <a:p>
                    <a:r>
                      <a:rPr lang="en-US" dirty="0"/>
                      <a:t>26%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50-4EF1-88CC-D32A3ABEB88B}"/>
                </c:ext>
              </c:extLst>
            </c:dLbl>
            <c:dLbl>
              <c:idx val="3"/>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50-4EF1-88CC-D32A3ABEB88B}"/>
                </c:ext>
              </c:extLst>
            </c:dLbl>
            <c:dLbl>
              <c:idx val="4"/>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50-4EF1-88CC-D32A3ABEB88B}"/>
                </c:ext>
              </c:extLst>
            </c:dLbl>
            <c:dLbl>
              <c:idx val="5"/>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50-4EF1-88CC-D32A3ABEB88B}"/>
                </c:ext>
              </c:extLst>
            </c:dLbl>
            <c:dLbl>
              <c:idx val="6"/>
              <c:layout>
                <c:manualLayout>
                  <c:x val="1.6234511221690433E-3"/>
                  <c:y val="6.2776564361490894E-3"/>
                </c:manualLayout>
              </c:layout>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50-4EF1-88CC-D32A3ABEB88B}"/>
                </c:ext>
              </c:extLst>
            </c:dLbl>
            <c:dLbl>
              <c:idx val="7"/>
              <c:layout>
                <c:manualLayout>
                  <c:x val="-1.6234511221690433E-3"/>
                  <c:y val="-6.5881581826580972E-3"/>
                </c:manualLayout>
              </c:layout>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50-4EF1-88CC-D32A3ABEB8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Hoja1!$B$24:$B$31</c:f>
              <c:strCache>
                <c:ptCount val="8"/>
                <c:pt idx="0">
                  <c:v>RESPOSABILIDAD</c:v>
                </c:pt>
                <c:pt idx="1">
                  <c:v>LEALTAD Y COMPROMISO</c:v>
                </c:pt>
                <c:pt idx="2">
                  <c:v>PROFESIONALISMO E INTEGRIDAD</c:v>
                </c:pt>
                <c:pt idx="3">
                  <c:v>TRANSPARENCIA Y RENDICIÓN DE CUENTAS</c:v>
                </c:pt>
                <c:pt idx="4">
                  <c:v>TOLERANCIA</c:v>
                </c:pt>
                <c:pt idx="5">
                  <c:v>EQUIDAD</c:v>
                </c:pt>
                <c:pt idx="6">
                  <c:v>JUSTICIA</c:v>
                </c:pt>
                <c:pt idx="7">
                  <c:v>CONSCIENCIA ECOLOGICA</c:v>
                </c:pt>
              </c:strCache>
            </c:strRef>
          </c:cat>
          <c:val>
            <c:numRef>
              <c:f>Hoja1!$D$24:$D$31</c:f>
              <c:numCache>
                <c:formatCode>###0.0</c:formatCode>
                <c:ptCount val="8"/>
                <c:pt idx="0">
                  <c:v>37</c:v>
                </c:pt>
                <c:pt idx="1">
                  <c:v>33.299999999999997</c:v>
                </c:pt>
                <c:pt idx="2">
                  <c:v>25.9</c:v>
                </c:pt>
                <c:pt idx="3">
                  <c:v>18.518518518518519</c:v>
                </c:pt>
                <c:pt idx="4">
                  <c:v>11.1</c:v>
                </c:pt>
                <c:pt idx="5">
                  <c:v>7.4074074074074066</c:v>
                </c:pt>
                <c:pt idx="6">
                  <c:v>7.4</c:v>
                </c:pt>
                <c:pt idx="7">
                  <c:v>7.4</c:v>
                </c:pt>
              </c:numCache>
            </c:numRef>
          </c:val>
          <c:extLst>
            <c:ext xmlns:c16="http://schemas.microsoft.com/office/drawing/2014/chart" uri="{C3380CC4-5D6E-409C-BE32-E72D297353CC}">
              <c16:uniqueId val="{00000000-9A50-4EF1-88CC-D32A3ABEB88B}"/>
            </c:ext>
          </c:extLst>
        </c:ser>
        <c:dLbls>
          <c:dLblPos val="inEnd"/>
          <c:showLegendKey val="0"/>
          <c:showVal val="1"/>
          <c:showCatName val="0"/>
          <c:showSerName val="0"/>
          <c:showPercent val="0"/>
          <c:showBubbleSize val="0"/>
        </c:dLbls>
        <c:gapWidth val="150"/>
        <c:overlap val="100"/>
        <c:axId val="206573832"/>
        <c:axId val="206574224"/>
      </c:barChart>
      <c:catAx>
        <c:axId val="20657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06574224"/>
        <c:crosses val="autoZero"/>
        <c:auto val="1"/>
        <c:lblAlgn val="ctr"/>
        <c:lblOffset val="100"/>
        <c:noMultiLvlLbl val="0"/>
      </c:catAx>
      <c:valAx>
        <c:axId val="206574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6573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141464382046E-3"/>
                  <c:y val="3.3479717687317209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7C-4810-98F2-6F76E42A481F}"/>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7C-4810-98F2-6F76E42A481F}"/>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C7C-4810-98F2-6F76E42A481F}"/>
                </c:ext>
              </c:extLst>
            </c:dLbl>
            <c:dLbl>
              <c:idx val="3"/>
              <c:layout>
                <c:manualLayout>
                  <c:x val="2.6994856098286782E-3"/>
                  <c:y val="0.1036397661652527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3149314854964644"/>
                      <c:h val="9.209880943893918E-2"/>
                    </c:manualLayout>
                  </c15:layout>
                  <c15:dlblFieldTable/>
                  <c15:showDataLabelsRange val="0"/>
                </c:ext>
                <c:ext xmlns:c16="http://schemas.microsoft.com/office/drawing/2014/chart" uri="{C3380CC4-5D6E-409C-BE32-E72D297353CC}">
                  <c16:uniqueId val="{00000003-7C7C-4810-98F2-6F76E42A48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0</c:v>
                </c:pt>
                <c:pt idx="1">
                  <c:v>40</c:v>
                </c:pt>
                <c:pt idx="2">
                  <c:v>40</c:v>
                </c:pt>
                <c:pt idx="3">
                  <c:v>20</c:v>
                </c:pt>
              </c:numCache>
            </c:numRef>
          </c:val>
          <c:extLst>
            <c:ext xmlns:c16="http://schemas.microsoft.com/office/drawing/2014/chart" uri="{C3380CC4-5D6E-409C-BE32-E72D297353CC}">
              <c16:uniqueId val="{00000004-7C7C-4810-98F2-6F76E42A481F}"/>
            </c:ext>
          </c:extLst>
        </c:ser>
        <c:dLbls>
          <c:showLegendKey val="0"/>
          <c:showVal val="0"/>
          <c:showCatName val="0"/>
          <c:showSerName val="0"/>
          <c:showPercent val="0"/>
          <c:showBubbleSize val="0"/>
        </c:dLbls>
        <c:gapWidth val="100"/>
        <c:overlap val="-24"/>
        <c:axId val="206575008"/>
        <c:axId val="206576968"/>
      </c:barChart>
      <c:catAx>
        <c:axId val="206575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6576968"/>
        <c:crosses val="autoZero"/>
        <c:auto val="1"/>
        <c:lblAlgn val="ctr"/>
        <c:lblOffset val="100"/>
        <c:noMultiLvlLbl val="0"/>
      </c:catAx>
      <c:valAx>
        <c:axId val="206576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657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Hoja1!$D$43</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6C-4588-A970-9B984419D3D6}"/>
                </c:ext>
              </c:extLst>
            </c:dLbl>
            <c:dLbl>
              <c:idx val="1"/>
              <c:tx>
                <c:rich>
                  <a:bodyPr/>
                  <a:lstStyle/>
                  <a:p>
                    <a:r>
                      <a:rPr lang="en-US" dirty="0"/>
                      <a:t>41%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6C-4588-A970-9B984419D3D6}"/>
                </c:ext>
              </c:extLst>
            </c:dLbl>
            <c:dLbl>
              <c:idx val="2"/>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6C-4588-A970-9B984419D3D6}"/>
                </c:ext>
              </c:extLst>
            </c:dLbl>
            <c:dLbl>
              <c:idx val="3"/>
              <c:layout>
                <c:manualLayout>
                  <c:x val="-1.6560816534319227E-3"/>
                  <c:y val="-1.7466644541170202E-3"/>
                </c:manualLayout>
              </c:layout>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6C-4588-A970-9B984419D3D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Hoja1!$B$44:$B$47</c:f>
              <c:strCache>
                <c:ptCount val="4"/>
                <c:pt idx="0">
                  <c:v>MALO</c:v>
                </c:pt>
                <c:pt idx="1">
                  <c:v>REGULAR</c:v>
                </c:pt>
                <c:pt idx="2">
                  <c:v>BUENA</c:v>
                </c:pt>
                <c:pt idx="3">
                  <c:v>EXCELENTE</c:v>
                </c:pt>
              </c:strCache>
            </c:strRef>
          </c:cat>
          <c:val>
            <c:numRef>
              <c:f>Hoja1!$D$44:$D$47</c:f>
              <c:numCache>
                <c:formatCode>###0.0</c:formatCode>
                <c:ptCount val="4"/>
                <c:pt idx="0">
                  <c:v>18.518518518518519</c:v>
                </c:pt>
                <c:pt idx="1">
                  <c:v>40.74074074074074</c:v>
                </c:pt>
                <c:pt idx="2">
                  <c:v>33.333333333333329</c:v>
                </c:pt>
                <c:pt idx="3">
                  <c:v>7.4074074074074066</c:v>
                </c:pt>
              </c:numCache>
            </c:numRef>
          </c:val>
          <c:extLst>
            <c:ext xmlns:c16="http://schemas.microsoft.com/office/drawing/2014/chart" uri="{C3380CC4-5D6E-409C-BE32-E72D297353CC}">
              <c16:uniqueId val="{00000000-696C-4588-A970-9B984419D3D6}"/>
            </c:ext>
          </c:extLst>
        </c:ser>
        <c:dLbls>
          <c:dLblPos val="inEnd"/>
          <c:showLegendKey val="0"/>
          <c:showVal val="1"/>
          <c:showCatName val="0"/>
          <c:showSerName val="0"/>
          <c:showPercent val="0"/>
          <c:showBubbleSize val="0"/>
        </c:dLbls>
        <c:gapWidth val="150"/>
        <c:overlap val="100"/>
        <c:axId val="432356024"/>
        <c:axId val="432355240"/>
      </c:barChart>
      <c:catAx>
        <c:axId val="43235602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355240"/>
        <c:crosses val="autoZero"/>
        <c:auto val="1"/>
        <c:lblAlgn val="ctr"/>
        <c:lblOffset val="100"/>
        <c:noMultiLvlLbl val="0"/>
      </c:catAx>
      <c:valAx>
        <c:axId val="432355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35602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7.252389088771098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4D-41BC-A17F-D198E5845412}"/>
                </c:ext>
              </c:extLst>
            </c:dLbl>
            <c:dLbl>
              <c:idx val="1"/>
              <c:layout>
                <c:manualLayout>
                  <c:x val="3.5002087722948187E-3"/>
                  <c:y val="1.813097272192763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4D-41BC-A17F-D198E584541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4D-41BC-A17F-D198E584541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4D-41BC-A17F-D198E58454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43</c:v>
                </c:pt>
                <c:pt idx="2">
                  <c:v>43</c:v>
                </c:pt>
                <c:pt idx="3">
                  <c:v>14</c:v>
                </c:pt>
              </c:numCache>
            </c:numRef>
          </c:val>
          <c:extLst>
            <c:ext xmlns:c16="http://schemas.microsoft.com/office/drawing/2014/chart" uri="{C3380CC4-5D6E-409C-BE32-E72D297353CC}">
              <c16:uniqueId val="{00000004-564D-41BC-A17F-D198E5845412}"/>
            </c:ext>
          </c:extLst>
        </c:ser>
        <c:dLbls>
          <c:showLegendKey val="0"/>
          <c:showVal val="0"/>
          <c:showCatName val="0"/>
          <c:showSerName val="0"/>
          <c:showPercent val="0"/>
          <c:showBubbleSize val="0"/>
        </c:dLbls>
        <c:gapWidth val="100"/>
        <c:overlap val="-24"/>
        <c:axId val="432357984"/>
        <c:axId val="432357200"/>
      </c:barChart>
      <c:catAx>
        <c:axId val="432357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357200"/>
        <c:crosses val="autoZero"/>
        <c:auto val="1"/>
        <c:lblAlgn val="ctr"/>
        <c:lblOffset val="100"/>
        <c:noMultiLvlLbl val="0"/>
      </c:catAx>
      <c:valAx>
        <c:axId val="432357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35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Hoja1!$D$59</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EF-4555-9122-950EA80A7FB2}"/>
                </c:ext>
              </c:extLst>
            </c:dLbl>
            <c:dLbl>
              <c:idx val="1"/>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EF-4555-9122-950EA80A7FB2}"/>
                </c:ext>
              </c:extLst>
            </c:dLbl>
            <c:dLbl>
              <c:idx val="2"/>
              <c:tx>
                <c:rich>
                  <a:bodyPr/>
                  <a:lstStyle/>
                  <a:p>
                    <a:r>
                      <a:rPr lang="en-US" dirty="0"/>
                      <a:t>44%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EF-4555-9122-950EA80A7FB2}"/>
                </c:ext>
              </c:extLst>
            </c:dLbl>
            <c:dLbl>
              <c:idx val="3"/>
              <c:layout>
                <c:manualLayout>
                  <c:x val="-1.6598349862632319E-3"/>
                  <c:y val="-2.6601548639450172E-3"/>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EF-4555-9122-950EA80A7F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Hoja1!$B$60:$B$63</c:f>
              <c:strCache>
                <c:ptCount val="4"/>
                <c:pt idx="0">
                  <c:v>MALO</c:v>
                </c:pt>
                <c:pt idx="1">
                  <c:v>REGULAR</c:v>
                </c:pt>
                <c:pt idx="2">
                  <c:v>BUENA</c:v>
                </c:pt>
                <c:pt idx="3">
                  <c:v>EXCELENTE</c:v>
                </c:pt>
              </c:strCache>
            </c:strRef>
          </c:cat>
          <c:val>
            <c:numRef>
              <c:f>Hoja1!$D$60:$D$63</c:f>
              <c:numCache>
                <c:formatCode>###0.0</c:formatCode>
                <c:ptCount val="4"/>
                <c:pt idx="0">
                  <c:v>18.518518518518519</c:v>
                </c:pt>
                <c:pt idx="1">
                  <c:v>33.333333333333329</c:v>
                </c:pt>
                <c:pt idx="2">
                  <c:v>44.444444444444443</c:v>
                </c:pt>
                <c:pt idx="3">
                  <c:v>3.7037037037037033</c:v>
                </c:pt>
              </c:numCache>
            </c:numRef>
          </c:val>
          <c:extLst>
            <c:ext xmlns:c16="http://schemas.microsoft.com/office/drawing/2014/chart" uri="{C3380CC4-5D6E-409C-BE32-E72D297353CC}">
              <c16:uniqueId val="{00000000-22EF-4555-9122-950EA80A7FB2}"/>
            </c:ext>
          </c:extLst>
        </c:ser>
        <c:dLbls>
          <c:dLblPos val="inEnd"/>
          <c:showLegendKey val="0"/>
          <c:showVal val="1"/>
          <c:showCatName val="0"/>
          <c:showSerName val="0"/>
          <c:showPercent val="0"/>
          <c:showBubbleSize val="0"/>
        </c:dLbls>
        <c:gapWidth val="150"/>
        <c:overlap val="100"/>
        <c:axId val="432356808"/>
        <c:axId val="432356416"/>
      </c:barChart>
      <c:catAx>
        <c:axId val="43235680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356416"/>
        <c:crosses val="autoZero"/>
        <c:auto val="1"/>
        <c:lblAlgn val="ctr"/>
        <c:lblOffset val="100"/>
        <c:noMultiLvlLbl val="0"/>
      </c:catAx>
      <c:valAx>
        <c:axId val="432356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35680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2225636621841172E-2"/>
          <c:y val="3.5698529287949053E-2"/>
          <c:w val="0.91324270402714336"/>
          <c:h val="0.8815294751017192"/>
        </c:manualLayout>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B4-4233-AF9D-2F76BE4441F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B4-4233-AF9D-2F76BE4441F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B4-4233-AF9D-2F76BE4441FD}"/>
                </c:ext>
              </c:extLst>
            </c:dLbl>
            <c:dLbl>
              <c:idx val="3"/>
              <c:layout>
                <c:manualLayout>
                  <c:x val="-5.4493722566308208E-3"/>
                  <c:y val="3.360569098063656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B4-4233-AF9D-2F76BE4441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29</c:v>
                </c:pt>
                <c:pt idx="1">
                  <c:v>57</c:v>
                </c:pt>
                <c:pt idx="2">
                  <c:v>14</c:v>
                </c:pt>
              </c:numCache>
            </c:numRef>
          </c:val>
          <c:extLst>
            <c:ext xmlns:c16="http://schemas.microsoft.com/office/drawing/2014/chart" uri="{C3380CC4-5D6E-409C-BE32-E72D297353CC}">
              <c16:uniqueId val="{00000004-F5B4-4233-AF9D-2F76BE4441FD}"/>
            </c:ext>
          </c:extLst>
        </c:ser>
        <c:dLbls>
          <c:showLegendKey val="0"/>
          <c:showVal val="0"/>
          <c:showCatName val="0"/>
          <c:showSerName val="0"/>
          <c:showPercent val="0"/>
          <c:showBubbleSize val="0"/>
        </c:dLbls>
        <c:gapWidth val="100"/>
        <c:overlap val="-24"/>
        <c:axId val="432354848"/>
        <c:axId val="413289888"/>
      </c:barChart>
      <c:catAx>
        <c:axId val="43235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289888"/>
        <c:crosses val="autoZero"/>
        <c:auto val="1"/>
        <c:lblAlgn val="ctr"/>
        <c:lblOffset val="100"/>
        <c:noMultiLvlLbl val="0"/>
      </c:catAx>
      <c:valAx>
        <c:axId val="413289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3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Hoja1!$D$75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4-4509-B941-836AD90645E8}"/>
                </c:ext>
              </c:extLst>
            </c:dLbl>
            <c:dLbl>
              <c:idx val="1"/>
              <c:tx>
                <c:rich>
                  <a:bodyPr/>
                  <a:lstStyle/>
                  <a:p>
                    <a:r>
                      <a:rPr lang="en-US" dirty="0"/>
                      <a:t>56%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4-4509-B941-836AD90645E8}"/>
                </c:ext>
              </c:extLst>
            </c:dLbl>
            <c:dLbl>
              <c:idx val="2"/>
              <c:tx>
                <c:rich>
                  <a:bodyPr/>
                  <a:lstStyle/>
                  <a:p>
                    <a:r>
                      <a:rPr lang="en-US" dirty="0"/>
                      <a:t>18%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A4-4509-B941-836AD90645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Hoja1!$B$76:$B$78</c:f>
              <c:strCache>
                <c:ptCount val="3"/>
                <c:pt idx="0">
                  <c:v>REGULAR</c:v>
                </c:pt>
                <c:pt idx="1">
                  <c:v>BUENA</c:v>
                </c:pt>
                <c:pt idx="2">
                  <c:v>EXCELENTE</c:v>
                </c:pt>
              </c:strCache>
            </c:strRef>
          </c:cat>
          <c:val>
            <c:numRef>
              <c:f>Hoja1!$D$76:$D$78</c:f>
              <c:numCache>
                <c:formatCode>###0.0</c:formatCode>
                <c:ptCount val="3"/>
                <c:pt idx="0">
                  <c:v>25.925925925925924</c:v>
                </c:pt>
                <c:pt idx="1">
                  <c:v>55.555555555555557</c:v>
                </c:pt>
                <c:pt idx="2">
                  <c:v>18.518518518518519</c:v>
                </c:pt>
              </c:numCache>
            </c:numRef>
          </c:val>
          <c:extLst>
            <c:ext xmlns:c16="http://schemas.microsoft.com/office/drawing/2014/chart" uri="{C3380CC4-5D6E-409C-BE32-E72D297353CC}">
              <c16:uniqueId val="{00000000-F1A4-4509-B941-836AD90645E8}"/>
            </c:ext>
          </c:extLst>
        </c:ser>
        <c:dLbls>
          <c:dLblPos val="inEnd"/>
          <c:showLegendKey val="0"/>
          <c:showVal val="1"/>
          <c:showCatName val="0"/>
          <c:showSerName val="0"/>
          <c:showPercent val="0"/>
          <c:showBubbleSize val="0"/>
        </c:dLbls>
        <c:gapWidth val="150"/>
        <c:overlap val="100"/>
        <c:axId val="413291848"/>
        <c:axId val="413291064"/>
      </c:barChart>
      <c:catAx>
        <c:axId val="4132918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291064"/>
        <c:crosses val="autoZero"/>
        <c:auto val="1"/>
        <c:lblAlgn val="ctr"/>
        <c:lblOffset val="100"/>
        <c:noMultiLvlLbl val="0"/>
      </c:catAx>
      <c:valAx>
        <c:axId val="413291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29184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 EN SANIT'!$B$2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A0-4BFE-B206-B21E8371F119}"/>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A0-4BFE-B206-B21E8371F119}"/>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A0-4BFE-B206-B21E8371F119}"/>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A0-4BFE-B206-B21E8371F11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29</c:v>
                </c:pt>
                <c:pt idx="1">
                  <c:v>43</c:v>
                </c:pt>
                <c:pt idx="2">
                  <c:v>14</c:v>
                </c:pt>
                <c:pt idx="3">
                  <c:v>14</c:v>
                </c:pt>
              </c:numCache>
            </c:numRef>
          </c:val>
          <c:extLst>
            <c:ext xmlns:c16="http://schemas.microsoft.com/office/drawing/2014/chart" uri="{C3380CC4-5D6E-409C-BE32-E72D297353CC}">
              <c16:uniqueId val="{00000004-B7A0-4BFE-B206-B21E8371F119}"/>
            </c:ext>
          </c:extLst>
        </c:ser>
        <c:dLbls>
          <c:showLegendKey val="0"/>
          <c:showVal val="0"/>
          <c:showCatName val="0"/>
          <c:showSerName val="0"/>
          <c:showPercent val="0"/>
          <c:showBubbleSize val="0"/>
        </c:dLbls>
        <c:gapWidth val="100"/>
        <c:overlap val="-24"/>
        <c:axId val="413289496"/>
        <c:axId val="413290672"/>
      </c:barChart>
      <c:catAx>
        <c:axId val="413289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290672"/>
        <c:crosses val="autoZero"/>
        <c:auto val="1"/>
        <c:lblAlgn val="ctr"/>
        <c:lblOffset val="100"/>
        <c:noMultiLvlLbl val="0"/>
      </c:catAx>
      <c:valAx>
        <c:axId val="413290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289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Hoja1!$D$89</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575967733888414E-3"/>
                  <c:y val="-2.7041158587121219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F5-4B60-BD51-B1AA71D6A789}"/>
                </c:ext>
              </c:extLst>
            </c:dLbl>
            <c:dLbl>
              <c:idx val="1"/>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F5-4B60-BD51-B1AA71D6A789}"/>
                </c:ext>
              </c:extLst>
            </c:dLbl>
            <c:dLbl>
              <c:idx val="2"/>
              <c:tx>
                <c:rich>
                  <a:bodyPr/>
                  <a:lstStyle/>
                  <a:p>
                    <a:r>
                      <a:rPr lang="en-US" dirty="0"/>
                      <a:t>48%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F5-4B60-BD51-B1AA71D6A789}"/>
                </c:ext>
              </c:extLst>
            </c:dLbl>
            <c:dLbl>
              <c:idx val="3"/>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F5-4B60-BD51-B1AA71D6A7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Hoja1!$B$90:$B$93</c:f>
              <c:strCache>
                <c:ptCount val="4"/>
                <c:pt idx="0">
                  <c:v>MALO</c:v>
                </c:pt>
                <c:pt idx="1">
                  <c:v>REGULAR</c:v>
                </c:pt>
                <c:pt idx="2">
                  <c:v>BUENA</c:v>
                </c:pt>
                <c:pt idx="3">
                  <c:v>EXCELENTE</c:v>
                </c:pt>
              </c:strCache>
            </c:strRef>
          </c:cat>
          <c:val>
            <c:numRef>
              <c:f>Hoja1!$D$90:$D$93</c:f>
              <c:numCache>
                <c:formatCode>###0.0</c:formatCode>
                <c:ptCount val="4"/>
                <c:pt idx="0">
                  <c:v>3.7037037037037033</c:v>
                </c:pt>
                <c:pt idx="1">
                  <c:v>33.333333333333329</c:v>
                </c:pt>
                <c:pt idx="2">
                  <c:v>48.148148148148145</c:v>
                </c:pt>
                <c:pt idx="3">
                  <c:v>14.814814814814813</c:v>
                </c:pt>
              </c:numCache>
            </c:numRef>
          </c:val>
          <c:extLst>
            <c:ext xmlns:c16="http://schemas.microsoft.com/office/drawing/2014/chart" uri="{C3380CC4-5D6E-409C-BE32-E72D297353CC}">
              <c16:uniqueId val="{00000000-92F5-4B60-BD51-B1AA71D6A789}"/>
            </c:ext>
          </c:extLst>
        </c:ser>
        <c:dLbls>
          <c:dLblPos val="inEnd"/>
          <c:showLegendKey val="0"/>
          <c:showVal val="1"/>
          <c:showCatName val="0"/>
          <c:showSerName val="0"/>
          <c:showPercent val="0"/>
          <c:showBubbleSize val="0"/>
        </c:dLbls>
        <c:gapWidth val="150"/>
        <c:overlap val="100"/>
        <c:axId val="413288712"/>
        <c:axId val="413289104"/>
      </c:barChart>
      <c:catAx>
        <c:axId val="41328871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289104"/>
        <c:crosses val="autoZero"/>
        <c:auto val="1"/>
        <c:lblAlgn val="ctr"/>
        <c:lblOffset val="100"/>
        <c:noMultiLvlLbl val="0"/>
      </c:catAx>
      <c:valAx>
        <c:axId val="413289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28871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8C-4976-B00B-B9E62AC86EA8}"/>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8C-4976-B00B-B9E62AC86E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86</c:v>
                </c:pt>
                <c:pt idx="1">
                  <c:v>14</c:v>
                </c:pt>
              </c:numCache>
            </c:numRef>
          </c:val>
          <c:extLst>
            <c:ext xmlns:c16="http://schemas.microsoft.com/office/drawing/2014/chart" uri="{C3380CC4-5D6E-409C-BE32-E72D297353CC}">
              <c16:uniqueId val="{00000002-9D8C-4976-B00B-B9E62AC86EA8}"/>
            </c:ext>
          </c:extLst>
        </c:ser>
        <c:dLbls>
          <c:showLegendKey val="0"/>
          <c:showVal val="0"/>
          <c:showCatName val="0"/>
          <c:showSerName val="0"/>
          <c:showPercent val="0"/>
          <c:showBubbleSize val="0"/>
        </c:dLbls>
        <c:gapWidth val="100"/>
        <c:overlap val="-24"/>
        <c:axId val="440382776"/>
        <c:axId val="440384736"/>
      </c:barChart>
      <c:catAx>
        <c:axId val="440382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40384736"/>
        <c:crosses val="autoZero"/>
        <c:auto val="1"/>
        <c:lblAlgn val="ctr"/>
        <c:lblOffset val="100"/>
        <c:noMultiLvlLbl val="0"/>
      </c:catAx>
      <c:valAx>
        <c:axId val="440384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382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Hoja1!$D$103</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46-4329-B897-FE980B12B958}"/>
                </c:ext>
              </c:extLst>
            </c:dLbl>
            <c:dLbl>
              <c:idx val="1"/>
              <c:tx>
                <c:rich>
                  <a:bodyPr/>
                  <a:lstStyle/>
                  <a:p>
                    <a:r>
                      <a:rPr lang="en-US" dirty="0"/>
                      <a:t>37%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46-4329-B897-FE980B12B9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Hoja1!$B$104:$B$105</c:f>
              <c:strCache>
                <c:ptCount val="2"/>
                <c:pt idx="0">
                  <c:v>NO RECIBE</c:v>
                </c:pt>
                <c:pt idx="1">
                  <c:v>SI RECIBE</c:v>
                </c:pt>
              </c:strCache>
            </c:strRef>
          </c:cat>
          <c:val>
            <c:numRef>
              <c:f>Hoja1!$D$104:$D$105</c:f>
              <c:numCache>
                <c:formatCode>###0.0</c:formatCode>
                <c:ptCount val="2"/>
                <c:pt idx="0">
                  <c:v>62.962962962962962</c:v>
                </c:pt>
                <c:pt idx="1">
                  <c:v>37.037037037037038</c:v>
                </c:pt>
              </c:numCache>
            </c:numRef>
          </c:val>
          <c:extLst>
            <c:ext xmlns:c16="http://schemas.microsoft.com/office/drawing/2014/chart" uri="{C3380CC4-5D6E-409C-BE32-E72D297353CC}">
              <c16:uniqueId val="{00000000-8546-4329-B897-FE980B12B958}"/>
            </c:ext>
          </c:extLst>
        </c:ser>
        <c:dLbls>
          <c:dLblPos val="inEnd"/>
          <c:showLegendKey val="0"/>
          <c:showVal val="1"/>
          <c:showCatName val="0"/>
          <c:showSerName val="0"/>
          <c:showPercent val="0"/>
          <c:showBubbleSize val="0"/>
        </c:dLbls>
        <c:gapWidth val="150"/>
        <c:overlap val="100"/>
        <c:axId val="440381600"/>
        <c:axId val="440381992"/>
      </c:barChart>
      <c:catAx>
        <c:axId val="4403816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381992"/>
        <c:crosses val="autoZero"/>
        <c:auto val="1"/>
        <c:lblAlgn val="ctr"/>
        <c:lblOffset val="100"/>
        <c:noMultiLvlLbl val="0"/>
      </c:catAx>
      <c:valAx>
        <c:axId val="440381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38160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Hoja1!$E$202</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EB17E56-DA2D-4FA3-9C2B-0D3DE0C7494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93-43CD-AD04-E6AAFE5824CF}"/>
                </c:ext>
              </c:extLst>
            </c:dLbl>
            <c:dLbl>
              <c:idx val="1"/>
              <c:tx>
                <c:rich>
                  <a:bodyPr/>
                  <a:lstStyle/>
                  <a:p>
                    <a:fld id="{7885ECA6-7B99-4C7D-9BAA-D819393A7C26}"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93-43CD-AD04-E6AAFE5824CF}"/>
                </c:ext>
              </c:extLst>
            </c:dLbl>
            <c:dLbl>
              <c:idx val="2"/>
              <c:layout>
                <c:manualLayout>
                  <c:x val="1.6511667183035472E-3"/>
                  <c:y val="-1.7184870976158938E-3"/>
                </c:manualLayout>
              </c:layout>
              <c:tx>
                <c:rich>
                  <a:bodyPr/>
                  <a:lstStyle/>
                  <a:p>
                    <a:fld id="{C8222468-2863-42CD-ADF7-8E2709BE9DD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93-43CD-AD04-E6AAFE5824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Hoja1!$B$203:$B$205</c:f>
              <c:strCache>
                <c:ptCount val="3"/>
                <c:pt idx="0">
                  <c:v>SIEMPRE</c:v>
                </c:pt>
                <c:pt idx="1">
                  <c:v>ALGUNAS VECES</c:v>
                </c:pt>
                <c:pt idx="2">
                  <c:v>NUNCA</c:v>
                </c:pt>
              </c:strCache>
            </c:strRef>
          </c:cat>
          <c:val>
            <c:numRef>
              <c:f>Hoja1!$E$203:$E$205</c:f>
              <c:numCache>
                <c:formatCode>###0</c:formatCode>
                <c:ptCount val="3"/>
                <c:pt idx="0">
                  <c:v>81.818181818181827</c:v>
                </c:pt>
                <c:pt idx="1">
                  <c:v>18.181818181818183</c:v>
                </c:pt>
                <c:pt idx="2" formatCode="General">
                  <c:v>0</c:v>
                </c:pt>
              </c:numCache>
            </c:numRef>
          </c:val>
          <c:extLst>
            <c:ext xmlns:c16="http://schemas.microsoft.com/office/drawing/2014/chart" uri="{C3380CC4-5D6E-409C-BE32-E72D297353CC}">
              <c16:uniqueId val="{00000003-D993-43CD-AD04-E6AAFE5824CF}"/>
            </c:ext>
          </c:extLst>
        </c:ser>
        <c:dLbls>
          <c:dLblPos val="inEnd"/>
          <c:showLegendKey val="0"/>
          <c:showVal val="1"/>
          <c:showCatName val="0"/>
          <c:showSerName val="0"/>
          <c:showPercent val="0"/>
          <c:showBubbleSize val="0"/>
        </c:dLbls>
        <c:gapWidth val="150"/>
        <c:overlap val="100"/>
        <c:axId val="440384344"/>
        <c:axId val="440383560"/>
      </c:barChart>
      <c:catAx>
        <c:axId val="440384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383560"/>
        <c:crosses val="autoZero"/>
        <c:auto val="1"/>
        <c:lblAlgn val="ctr"/>
        <c:lblOffset val="100"/>
        <c:noMultiLvlLbl val="0"/>
      </c:catAx>
      <c:valAx>
        <c:axId val="440383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384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Hoja1!$E$238</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4E55760-0EA7-4037-86C2-78E968A561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38-4BBC-BEA9-11FF486DE5CF}"/>
                </c:ext>
              </c:extLst>
            </c:dLbl>
            <c:dLbl>
              <c:idx val="1"/>
              <c:tx>
                <c:rich>
                  <a:bodyPr/>
                  <a:lstStyle/>
                  <a:p>
                    <a:fld id="{3453997A-0EB1-4F81-955E-2F2F4D8BF53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38-4BBC-BEA9-11FF486DE5CF}"/>
                </c:ext>
              </c:extLst>
            </c:dLbl>
            <c:dLbl>
              <c:idx val="2"/>
              <c:tx>
                <c:rich>
                  <a:bodyPr/>
                  <a:lstStyle/>
                  <a:p>
                    <a:fld id="{BA442FF2-5B31-46E4-86CD-CDF6FAA5668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F38-4BBC-BEA9-11FF486DE5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Hoja1!$B$239:$B$241</c:f>
              <c:strCache>
                <c:ptCount val="3"/>
                <c:pt idx="0">
                  <c:v>NUNCA</c:v>
                </c:pt>
                <c:pt idx="1">
                  <c:v>ALGUNAS VECES</c:v>
                </c:pt>
                <c:pt idx="2">
                  <c:v>SIEMPRE</c:v>
                </c:pt>
              </c:strCache>
            </c:strRef>
          </c:cat>
          <c:val>
            <c:numRef>
              <c:f>Hoja1!$E$239:$E$241</c:f>
              <c:numCache>
                <c:formatCode>###0</c:formatCode>
                <c:ptCount val="3"/>
                <c:pt idx="0">
                  <c:v>22.222222222222221</c:v>
                </c:pt>
                <c:pt idx="1">
                  <c:v>44.444444444444443</c:v>
                </c:pt>
                <c:pt idx="2">
                  <c:v>33.333333333333329</c:v>
                </c:pt>
              </c:numCache>
            </c:numRef>
          </c:val>
          <c:extLst>
            <c:ext xmlns:c16="http://schemas.microsoft.com/office/drawing/2014/chart" uri="{C3380CC4-5D6E-409C-BE32-E72D297353CC}">
              <c16:uniqueId val="{00000000-0F38-4BBC-BEA9-11FF486DE5CF}"/>
            </c:ext>
          </c:extLst>
        </c:ser>
        <c:dLbls>
          <c:dLblPos val="inEnd"/>
          <c:showLegendKey val="0"/>
          <c:showVal val="1"/>
          <c:showCatName val="0"/>
          <c:showSerName val="0"/>
          <c:showPercent val="0"/>
          <c:showBubbleSize val="0"/>
        </c:dLbls>
        <c:gapWidth val="150"/>
        <c:overlap val="100"/>
        <c:axId val="621299336"/>
        <c:axId val="621297768"/>
      </c:barChart>
      <c:catAx>
        <c:axId val="6212993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1297768"/>
        <c:crosses val="autoZero"/>
        <c:auto val="1"/>
        <c:lblAlgn val="ctr"/>
        <c:lblOffset val="100"/>
        <c:noMultiLvlLbl val="0"/>
      </c:catAx>
      <c:valAx>
        <c:axId val="621297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12993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Hoja1!$E$220</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3D2E9B3-336A-48A0-A937-FEBB5FC18CA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B6-4EEA-A253-E36F438E2DEF}"/>
                </c:ext>
              </c:extLst>
            </c:dLbl>
            <c:dLbl>
              <c:idx val="1"/>
              <c:tx>
                <c:rich>
                  <a:bodyPr/>
                  <a:lstStyle/>
                  <a:p>
                    <a:fld id="{8F4AE40F-A4BA-4B2A-8FA5-43424F5240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B6-4EEA-A253-E36F438E2DEF}"/>
                </c:ext>
              </c:extLst>
            </c:dLbl>
            <c:dLbl>
              <c:idx val="2"/>
              <c:layout>
                <c:manualLayout>
                  <c:x val="-3.3940933955619421E-3"/>
                  <c:y val="-3.138860705391442E-2"/>
                </c:manualLayout>
              </c:layout>
              <c:tx>
                <c:rich>
                  <a:bodyPr/>
                  <a:lstStyle/>
                  <a:p>
                    <a:r>
                      <a:rPr lang="en-US" dirty="0"/>
                      <a:t>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B6-4EEA-A253-E36F438E2DEF}"/>
                </c:ext>
              </c:extLst>
            </c:dLbl>
            <c:dLbl>
              <c:idx val="3"/>
              <c:layout>
                <c:manualLayout>
                  <c:x val="3.3940933955619421E-3"/>
                  <c:y val="-1.6909232394119182E-3"/>
                </c:manualLayout>
              </c:layout>
              <c:tx>
                <c:rich>
                  <a:bodyPr/>
                  <a:lstStyle/>
                  <a:p>
                    <a:fld id="{261E871F-29D7-445B-8ABD-9D85875B9DC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B6-4EEA-A253-E36F438E2D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Hoja1!$B$221:$B$224</c:f>
              <c:strCache>
                <c:ptCount val="4"/>
                <c:pt idx="0">
                  <c:v>EXCELENTE</c:v>
                </c:pt>
                <c:pt idx="1">
                  <c:v>BUENAS</c:v>
                </c:pt>
                <c:pt idx="2">
                  <c:v>REGULARES</c:v>
                </c:pt>
                <c:pt idx="3">
                  <c:v>MALAS</c:v>
                </c:pt>
              </c:strCache>
            </c:strRef>
          </c:cat>
          <c:val>
            <c:numRef>
              <c:f>Hoja1!$E$221:$E$224</c:f>
              <c:numCache>
                <c:formatCode>###0</c:formatCode>
                <c:ptCount val="4"/>
                <c:pt idx="0">
                  <c:v>50</c:v>
                </c:pt>
                <c:pt idx="1">
                  <c:v>50</c:v>
                </c:pt>
                <c:pt idx="2" formatCode="General">
                  <c:v>0</c:v>
                </c:pt>
                <c:pt idx="3">
                  <c:v>0</c:v>
                </c:pt>
              </c:numCache>
            </c:numRef>
          </c:val>
          <c:extLst>
            <c:ext xmlns:c16="http://schemas.microsoft.com/office/drawing/2014/chart" uri="{C3380CC4-5D6E-409C-BE32-E72D297353CC}">
              <c16:uniqueId val="{00000004-A2B6-4EEA-A253-E36F438E2DEF}"/>
            </c:ext>
          </c:extLst>
        </c:ser>
        <c:dLbls>
          <c:dLblPos val="inEnd"/>
          <c:showLegendKey val="0"/>
          <c:showVal val="1"/>
          <c:showCatName val="0"/>
          <c:showSerName val="0"/>
          <c:showPercent val="0"/>
          <c:showBubbleSize val="0"/>
        </c:dLbls>
        <c:gapWidth val="150"/>
        <c:overlap val="100"/>
        <c:axId val="621300120"/>
        <c:axId val="621298160"/>
      </c:barChart>
      <c:catAx>
        <c:axId val="621300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1298160"/>
        <c:crosses val="autoZero"/>
        <c:auto val="1"/>
        <c:lblAlgn val="ctr"/>
        <c:lblOffset val="100"/>
        <c:noMultiLvlLbl val="0"/>
      </c:catAx>
      <c:valAx>
        <c:axId val="621298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1300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Hoja1!$E$188</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83FFA51-D4AE-4476-AC91-F18F1BCA8C3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6-4F3B-A3BB-71F548F39826}"/>
                </c:ext>
              </c:extLst>
            </c:dLbl>
            <c:dLbl>
              <c:idx val="1"/>
              <c:tx>
                <c:rich>
                  <a:bodyPr/>
                  <a:lstStyle/>
                  <a:p>
                    <a:fld id="{CE9C551B-2173-454F-9992-09ABEDEE188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6-4F3B-A3BB-71F548F39826}"/>
                </c:ext>
              </c:extLst>
            </c:dLbl>
            <c:dLbl>
              <c:idx val="2"/>
              <c:layout>
                <c:manualLayout>
                  <c:x val="-1.3146753264241197E-16"/>
                  <c:y val="-1.7911233161433014E-3"/>
                </c:manualLayout>
              </c:layout>
              <c:tx>
                <c:rich>
                  <a:bodyPr/>
                  <a:lstStyle/>
                  <a:p>
                    <a:fld id="{4F5A8D2D-EC4A-4C4D-A458-E45F28FA171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96-4739-A28A-D199364381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Hoja1!$B$189:$B$191</c:f>
              <c:strCache>
                <c:ptCount val="3"/>
                <c:pt idx="0">
                  <c:v>SIEMPRE</c:v>
                </c:pt>
                <c:pt idx="1">
                  <c:v>ALGUNAS VECES</c:v>
                </c:pt>
                <c:pt idx="2">
                  <c:v>NUNCA</c:v>
                </c:pt>
              </c:strCache>
            </c:strRef>
          </c:cat>
          <c:val>
            <c:numRef>
              <c:f>Hoja1!$E$189:$E$191</c:f>
              <c:numCache>
                <c:formatCode>###0</c:formatCode>
                <c:ptCount val="3"/>
                <c:pt idx="0">
                  <c:v>38.461538461538467</c:v>
                </c:pt>
                <c:pt idx="1">
                  <c:v>61.53846153846154</c:v>
                </c:pt>
                <c:pt idx="2" formatCode="General">
                  <c:v>0</c:v>
                </c:pt>
              </c:numCache>
            </c:numRef>
          </c:val>
          <c:extLst>
            <c:ext xmlns:c16="http://schemas.microsoft.com/office/drawing/2014/chart" uri="{C3380CC4-5D6E-409C-BE32-E72D297353CC}">
              <c16:uniqueId val="{00000002-2476-4F3B-A3BB-71F548F39826}"/>
            </c:ext>
          </c:extLst>
        </c:ser>
        <c:dLbls>
          <c:dLblPos val="inEnd"/>
          <c:showLegendKey val="0"/>
          <c:showVal val="1"/>
          <c:showCatName val="0"/>
          <c:showSerName val="0"/>
          <c:showPercent val="0"/>
          <c:showBubbleSize val="0"/>
        </c:dLbls>
        <c:gapWidth val="150"/>
        <c:overlap val="100"/>
        <c:axId val="621298552"/>
        <c:axId val="621301296"/>
      </c:barChart>
      <c:catAx>
        <c:axId val="621298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1301296"/>
        <c:crosses val="autoZero"/>
        <c:auto val="1"/>
        <c:lblAlgn val="ctr"/>
        <c:lblOffset val="100"/>
        <c:noMultiLvlLbl val="0"/>
      </c:catAx>
      <c:valAx>
        <c:axId val="621301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1298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37-4EFF-BD22-EE386286BC63}"/>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37-4EFF-BD22-EE386286BC63}"/>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37-4EFF-BD22-EE386286BC6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57</c:v>
                </c:pt>
                <c:pt idx="1">
                  <c:v>43</c:v>
                </c:pt>
              </c:numCache>
            </c:numRef>
          </c:val>
          <c:extLst>
            <c:ext xmlns:c16="http://schemas.microsoft.com/office/drawing/2014/chart" uri="{C3380CC4-5D6E-409C-BE32-E72D297353CC}">
              <c16:uniqueId val="{00000003-7B37-4EFF-BD22-EE386286BC63}"/>
            </c:ext>
          </c:extLst>
        </c:ser>
        <c:dLbls>
          <c:showLegendKey val="0"/>
          <c:showVal val="0"/>
          <c:showCatName val="0"/>
          <c:showSerName val="0"/>
          <c:showPercent val="0"/>
          <c:showBubbleSize val="0"/>
        </c:dLbls>
        <c:gapWidth val="100"/>
        <c:overlap val="-24"/>
        <c:axId val="621300904"/>
        <c:axId val="694575472"/>
      </c:barChart>
      <c:catAx>
        <c:axId val="62130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4575472"/>
        <c:crosses val="autoZero"/>
        <c:auto val="1"/>
        <c:lblAlgn val="ctr"/>
        <c:lblOffset val="100"/>
        <c:noMultiLvlLbl val="0"/>
      </c:catAx>
      <c:valAx>
        <c:axId val="69457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130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Hoja1!$E$254</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46051B9-31B0-4F53-B189-D4A8803579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10-48E1-B56B-D895D8C48AEB}"/>
                </c:ext>
              </c:extLst>
            </c:dLbl>
            <c:dLbl>
              <c:idx val="1"/>
              <c:layout>
                <c:manualLayout>
                  <c:x val="-5.0641034416896401E-3"/>
                  <c:y val="-1.8251288393715478E-2"/>
                </c:manualLayout>
              </c:layout>
              <c:tx>
                <c:rich>
                  <a:bodyPr/>
                  <a:lstStyle/>
                  <a:p>
                    <a:fld id="{FB717322-96F3-4BCC-A0CA-AE1B532597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10-48E1-B56B-D895D8C48AEB}"/>
                </c:ext>
              </c:extLst>
            </c:dLbl>
            <c:dLbl>
              <c:idx val="2"/>
              <c:layout>
                <c:manualLayout>
                  <c:x val="-1.6880344805632133E-3"/>
                  <c:y val="-1.4940361605345748E-2"/>
                </c:manualLayout>
              </c:layout>
              <c:tx>
                <c:rich>
                  <a:bodyPr/>
                  <a:lstStyle/>
                  <a:p>
                    <a:fld id="{555B1F57-5C07-49D6-9C3D-CF76A51BD59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10-48E1-B56B-D895D8C48AE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Hoja1!$B$255:$B$257</c:f>
              <c:strCache>
                <c:ptCount val="3"/>
                <c:pt idx="0">
                  <c:v>SIEMPRE</c:v>
                </c:pt>
                <c:pt idx="1">
                  <c:v>ALGUNAS VECES</c:v>
                </c:pt>
                <c:pt idx="2">
                  <c:v>NUNCA</c:v>
                </c:pt>
              </c:strCache>
            </c:strRef>
          </c:cat>
          <c:val>
            <c:numRef>
              <c:f>Hoja1!$E$255:$E$257</c:f>
              <c:numCache>
                <c:formatCode>###0</c:formatCode>
                <c:ptCount val="3"/>
                <c:pt idx="0">
                  <c:v>100</c:v>
                </c:pt>
                <c:pt idx="1">
                  <c:v>0</c:v>
                </c:pt>
                <c:pt idx="2">
                  <c:v>0</c:v>
                </c:pt>
              </c:numCache>
            </c:numRef>
          </c:val>
          <c:extLst>
            <c:ext xmlns:c16="http://schemas.microsoft.com/office/drawing/2014/chart" uri="{C3380CC4-5D6E-409C-BE32-E72D297353CC}">
              <c16:uniqueId val="{00000003-B210-48E1-B56B-D895D8C48AEB}"/>
            </c:ext>
          </c:extLst>
        </c:ser>
        <c:dLbls>
          <c:dLblPos val="inEnd"/>
          <c:showLegendKey val="0"/>
          <c:showVal val="1"/>
          <c:showCatName val="0"/>
          <c:showSerName val="0"/>
          <c:showPercent val="0"/>
          <c:showBubbleSize val="0"/>
        </c:dLbls>
        <c:gapWidth val="150"/>
        <c:overlap val="100"/>
        <c:axId val="694575864"/>
        <c:axId val="694576256"/>
      </c:barChart>
      <c:catAx>
        <c:axId val="694575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4576256"/>
        <c:crosses val="autoZero"/>
        <c:auto val="1"/>
        <c:lblAlgn val="ctr"/>
        <c:lblOffset val="100"/>
        <c:noMultiLvlLbl val="0"/>
      </c:catAx>
      <c:valAx>
        <c:axId val="694576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4575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Hoja1!$E$213</c:f>
              <c:strCache>
                <c:ptCount val="1"/>
                <c:pt idx="0">
                  <c:v>Porcentaje válido</c:v>
                </c:pt>
              </c:strCache>
            </c:strRef>
          </c:tx>
          <c:spPr>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AAE1-4CC5-AADB-D43C9FDF8DFB}"/>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AE1-4CC5-AADB-D43C9FDF8DFB}"/>
              </c:ext>
            </c:extLst>
          </c:dPt>
          <c:dLbls>
            <c:dLbl>
              <c:idx val="0"/>
              <c:tx>
                <c:rich>
                  <a:bodyPr/>
                  <a:lstStyle/>
                  <a:p>
                    <a:fld id="{3DFACE0C-BD2F-4270-8B79-40FB7B4A7ED5}"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E1-4CC5-AADB-D43C9FDF8DFB}"/>
                </c:ext>
              </c:extLst>
            </c:dLbl>
            <c:dLbl>
              <c:idx val="1"/>
              <c:tx>
                <c:rich>
                  <a:bodyPr/>
                  <a:lstStyle/>
                  <a:p>
                    <a:fld id="{45B74E64-EE73-46D7-9A97-9D9E0813E8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E1-4CC5-AADB-D43C9FDF8DFB}"/>
                </c:ext>
              </c:extLst>
            </c:dLbl>
            <c:dLbl>
              <c:idx val="2"/>
              <c:layout>
                <c:manualLayout>
                  <c:x val="3.2692752737501995E-3"/>
                  <c:y val="-2.2017637429877147E-2"/>
                </c:manualLayout>
              </c:layout>
              <c:tx>
                <c:rich>
                  <a:bodyPr/>
                  <a:lstStyle/>
                  <a:p>
                    <a:fld id="{9131425B-7D82-49F0-9668-BDD0BA42886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6D-43FC-A8DE-5D116FC30B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Hoja1!$B$214:$B$216</c:f>
              <c:strCache>
                <c:ptCount val="3"/>
                <c:pt idx="0">
                  <c:v>SIEMPRE</c:v>
                </c:pt>
                <c:pt idx="1">
                  <c:v>SIEMPRE</c:v>
                </c:pt>
                <c:pt idx="2">
                  <c:v>SIEMPRE</c:v>
                </c:pt>
              </c:strCache>
            </c:strRef>
          </c:cat>
          <c:val>
            <c:numRef>
              <c:f>Hoja1!$E$214:$E$216</c:f>
              <c:numCache>
                <c:formatCode>###0</c:formatCode>
                <c:ptCount val="3"/>
                <c:pt idx="0">
                  <c:v>60</c:v>
                </c:pt>
                <c:pt idx="1">
                  <c:v>40</c:v>
                </c:pt>
                <c:pt idx="2" formatCode="General">
                  <c:v>0</c:v>
                </c:pt>
              </c:numCache>
            </c:numRef>
          </c:val>
          <c:extLst>
            <c:ext xmlns:c16="http://schemas.microsoft.com/office/drawing/2014/chart" uri="{C3380CC4-5D6E-409C-BE32-E72D297353CC}">
              <c16:uniqueId val="{00000002-AAE1-4CC5-AADB-D43C9FDF8DFB}"/>
            </c:ext>
          </c:extLst>
        </c:ser>
        <c:dLbls>
          <c:dLblPos val="inEnd"/>
          <c:showLegendKey val="0"/>
          <c:showVal val="1"/>
          <c:showCatName val="0"/>
          <c:showSerName val="0"/>
          <c:showPercent val="0"/>
          <c:showBubbleSize val="0"/>
        </c:dLbls>
        <c:gapWidth val="150"/>
        <c:overlap val="100"/>
        <c:axId val="694576648"/>
        <c:axId val="694578608"/>
      </c:barChart>
      <c:catAx>
        <c:axId val="694576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4578608"/>
        <c:crosses val="autoZero"/>
        <c:auto val="1"/>
        <c:lblAlgn val="ctr"/>
        <c:lblOffset val="100"/>
        <c:noMultiLvlLbl val="0"/>
      </c:catAx>
      <c:valAx>
        <c:axId val="69457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4576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3C-47D2-9134-5958690AF5B0}"/>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3C-47D2-9134-5958690AF5B0}"/>
                </c:ext>
              </c:extLst>
            </c:dLbl>
            <c:dLbl>
              <c:idx val="2"/>
              <c:layout>
                <c:manualLayout>
                  <c:x val="-8.8184646150427735E-3"/>
                  <c:y val="2.2623162834079225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3C-47D2-9134-5958690AF5B0}"/>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3C-47D2-9134-5958690AF5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43</c:v>
                </c:pt>
                <c:pt idx="1">
                  <c:v>57</c:v>
                </c:pt>
              </c:numCache>
            </c:numRef>
          </c:val>
          <c:extLst>
            <c:ext xmlns:c16="http://schemas.microsoft.com/office/drawing/2014/chart" uri="{C3380CC4-5D6E-409C-BE32-E72D297353CC}">
              <c16:uniqueId val="{00000004-213C-47D2-9134-5958690AF5B0}"/>
            </c:ext>
          </c:extLst>
        </c:ser>
        <c:dLbls>
          <c:showLegendKey val="0"/>
          <c:showVal val="0"/>
          <c:showCatName val="0"/>
          <c:showSerName val="0"/>
          <c:showPercent val="0"/>
          <c:showBubbleSize val="0"/>
        </c:dLbls>
        <c:gapWidth val="100"/>
        <c:overlap val="-24"/>
        <c:axId val="694577432"/>
        <c:axId val="694578216"/>
      </c:barChart>
      <c:catAx>
        <c:axId val="694577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4578216"/>
        <c:crosses val="autoZero"/>
        <c:auto val="1"/>
        <c:lblAlgn val="ctr"/>
        <c:lblOffset val="100"/>
        <c:noMultiLvlLbl val="0"/>
      </c:catAx>
      <c:valAx>
        <c:axId val="694578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4577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Hoja1!$D$118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FF68CA2-5F1D-4C78-919D-D0E8F331525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81-414C-B73D-8EDB644F4B2D}"/>
                </c:ext>
              </c:extLst>
            </c:dLbl>
            <c:dLbl>
              <c:idx val="1"/>
              <c:tx>
                <c:rich>
                  <a:bodyPr/>
                  <a:lstStyle/>
                  <a:p>
                    <a:fld id="{DAA37560-D722-458F-8009-B46248723A2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81-414C-B73D-8EDB644F4B2D}"/>
                </c:ext>
              </c:extLst>
            </c:dLbl>
            <c:dLbl>
              <c:idx val="2"/>
              <c:tx>
                <c:rich>
                  <a:bodyPr/>
                  <a:lstStyle/>
                  <a:p>
                    <a:fld id="{A153CBDD-0FBD-4691-A9BC-F8628DF7D06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481-414C-B73D-8EDB644F4B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Hoja1!$B$119:$B$121</c:f>
              <c:strCache>
                <c:ptCount val="3"/>
                <c:pt idx="0">
                  <c:v>NUNCA</c:v>
                </c:pt>
                <c:pt idx="1">
                  <c:v>ALGUNAS VECES</c:v>
                </c:pt>
                <c:pt idx="2">
                  <c:v>SIEMPRE</c:v>
                </c:pt>
              </c:strCache>
            </c:strRef>
          </c:cat>
          <c:val>
            <c:numRef>
              <c:f>Hoja1!$D$119:$D$121</c:f>
              <c:numCache>
                <c:formatCode>###0</c:formatCode>
                <c:ptCount val="3"/>
                <c:pt idx="0">
                  <c:v>3.7037037037037033</c:v>
                </c:pt>
                <c:pt idx="1">
                  <c:v>44.444444444444443</c:v>
                </c:pt>
                <c:pt idx="2">
                  <c:v>51.851851851851848</c:v>
                </c:pt>
              </c:numCache>
            </c:numRef>
          </c:val>
          <c:extLst>
            <c:ext xmlns:c16="http://schemas.microsoft.com/office/drawing/2014/chart" uri="{C3380CC4-5D6E-409C-BE32-E72D297353CC}">
              <c16:uniqueId val="{00000000-3481-414C-B73D-8EDB644F4B2D}"/>
            </c:ext>
          </c:extLst>
        </c:ser>
        <c:dLbls>
          <c:dLblPos val="inEnd"/>
          <c:showLegendKey val="0"/>
          <c:showVal val="1"/>
          <c:showCatName val="0"/>
          <c:showSerName val="0"/>
          <c:showPercent val="0"/>
          <c:showBubbleSize val="0"/>
        </c:dLbls>
        <c:gapWidth val="100"/>
        <c:overlap val="-24"/>
        <c:axId val="614935808"/>
        <c:axId val="614935416"/>
      </c:barChart>
      <c:catAx>
        <c:axId val="61493580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935416"/>
        <c:crosses val="autoZero"/>
        <c:auto val="1"/>
        <c:lblAlgn val="ctr"/>
        <c:lblOffset val="100"/>
        <c:noMultiLvlLbl val="0"/>
      </c:catAx>
      <c:valAx>
        <c:axId val="614935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9358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40-4AFB-B0C7-DED7734974F2}"/>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40-4AFB-B0C7-DED7734974F2}"/>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40-4AFB-B0C7-DED7734974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71</c:v>
                </c:pt>
                <c:pt idx="1">
                  <c:v>29</c:v>
                </c:pt>
              </c:numCache>
            </c:numRef>
          </c:val>
          <c:extLst>
            <c:ext xmlns:c16="http://schemas.microsoft.com/office/drawing/2014/chart" uri="{C3380CC4-5D6E-409C-BE32-E72D297353CC}">
              <c16:uniqueId val="{00000003-EB40-4AFB-B0C7-DED7734974F2}"/>
            </c:ext>
          </c:extLst>
        </c:ser>
        <c:dLbls>
          <c:showLegendKey val="0"/>
          <c:showVal val="0"/>
          <c:showCatName val="0"/>
          <c:showSerName val="0"/>
          <c:showPercent val="0"/>
          <c:showBubbleSize val="0"/>
        </c:dLbls>
        <c:gapWidth val="100"/>
        <c:overlap val="-24"/>
        <c:axId val="614933064"/>
        <c:axId val="614933456"/>
      </c:barChart>
      <c:catAx>
        <c:axId val="614933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933456"/>
        <c:crosses val="autoZero"/>
        <c:auto val="1"/>
        <c:lblAlgn val="ctr"/>
        <c:lblOffset val="100"/>
        <c:noMultiLvlLbl val="0"/>
      </c:catAx>
      <c:valAx>
        <c:axId val="614933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933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Hoja1!$D$132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D64D01C-4D0F-4BD3-B949-BDAA5EB87E8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C7-4B3D-8FC1-161C7319000A}"/>
                </c:ext>
              </c:extLst>
            </c:dLbl>
            <c:dLbl>
              <c:idx val="1"/>
              <c:tx>
                <c:rich>
                  <a:bodyPr/>
                  <a:lstStyle/>
                  <a:p>
                    <a:fld id="{41941A78-C146-43C6-B5C8-00779F12A21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C7-4B3D-8FC1-161C731900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Hoja1!$B$133:$B$134</c:f>
              <c:strCache>
                <c:ptCount val="2"/>
                <c:pt idx="0">
                  <c:v>NO</c:v>
                </c:pt>
                <c:pt idx="1">
                  <c:v>SI</c:v>
                </c:pt>
              </c:strCache>
            </c:strRef>
          </c:cat>
          <c:val>
            <c:numRef>
              <c:f>Hoja1!$D$133:$D$134</c:f>
              <c:numCache>
                <c:formatCode>###0</c:formatCode>
                <c:ptCount val="2"/>
                <c:pt idx="0">
                  <c:v>29.629629629629626</c:v>
                </c:pt>
                <c:pt idx="1">
                  <c:v>70.370370370370367</c:v>
                </c:pt>
              </c:numCache>
            </c:numRef>
          </c:val>
          <c:extLst>
            <c:ext xmlns:c16="http://schemas.microsoft.com/office/drawing/2014/chart" uri="{C3380CC4-5D6E-409C-BE32-E72D297353CC}">
              <c16:uniqueId val="{00000000-11C7-4B3D-8FC1-161C7319000A}"/>
            </c:ext>
          </c:extLst>
        </c:ser>
        <c:dLbls>
          <c:dLblPos val="inEnd"/>
          <c:showLegendKey val="0"/>
          <c:showVal val="1"/>
          <c:showCatName val="0"/>
          <c:showSerName val="0"/>
          <c:showPercent val="0"/>
          <c:showBubbleSize val="0"/>
        </c:dLbls>
        <c:gapWidth val="100"/>
        <c:overlap val="-24"/>
        <c:axId val="614933848"/>
        <c:axId val="614934240"/>
      </c:barChart>
      <c:catAx>
        <c:axId val="6149338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934240"/>
        <c:crosses val="autoZero"/>
        <c:auto val="1"/>
        <c:lblAlgn val="ctr"/>
        <c:lblOffset val="100"/>
        <c:noMultiLvlLbl val="0"/>
      </c:catAx>
      <c:valAx>
        <c:axId val="614934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149338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0230311466191284E-2"/>
          <c:y val="4.3730336003736658E-2"/>
          <c:w val="0.91770908160988074"/>
          <c:h val="0.88452236859444366"/>
        </c:manualLayout>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FA-4150-834C-D0519E0E480E}"/>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FA-4150-834C-D0519E0E480E}"/>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FA-4150-834C-D0519E0E48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43</c:v>
                </c:pt>
                <c:pt idx="1">
                  <c:v>43</c:v>
                </c:pt>
                <c:pt idx="2">
                  <c:v>14</c:v>
                </c:pt>
              </c:numCache>
            </c:numRef>
          </c:val>
          <c:extLst>
            <c:ext xmlns:c16="http://schemas.microsoft.com/office/drawing/2014/chart" uri="{C3380CC4-5D6E-409C-BE32-E72D297353CC}">
              <c16:uniqueId val="{00000003-E6FA-4150-834C-D0519E0E480E}"/>
            </c:ext>
          </c:extLst>
        </c:ser>
        <c:dLbls>
          <c:showLegendKey val="0"/>
          <c:showVal val="0"/>
          <c:showCatName val="0"/>
          <c:showSerName val="0"/>
          <c:showPercent val="0"/>
          <c:showBubbleSize val="0"/>
        </c:dLbls>
        <c:gapWidth val="100"/>
        <c:overlap val="-24"/>
        <c:axId val="440274440"/>
        <c:axId val="440271304"/>
      </c:barChart>
      <c:catAx>
        <c:axId val="440274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271304"/>
        <c:crosses val="autoZero"/>
        <c:auto val="1"/>
        <c:lblAlgn val="ctr"/>
        <c:lblOffset val="100"/>
        <c:noMultiLvlLbl val="0"/>
      </c:catAx>
      <c:valAx>
        <c:axId val="440271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274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FAD81A9-20FE-48BE-AA30-4859D1EB913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CE-4CE9-B926-6EDC8D5F6221}"/>
                </c:ext>
              </c:extLst>
            </c:dLbl>
            <c:dLbl>
              <c:idx val="1"/>
              <c:tx>
                <c:rich>
                  <a:bodyPr/>
                  <a:lstStyle/>
                  <a:p>
                    <a:fld id="{DA7BC7A0-4699-459C-90D7-B18FC96755B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CE-4CE9-B926-6EDC8D5F6221}"/>
                </c:ext>
              </c:extLst>
            </c:dLbl>
            <c:dLbl>
              <c:idx val="2"/>
              <c:tx>
                <c:rich>
                  <a:bodyPr/>
                  <a:lstStyle/>
                  <a:p>
                    <a:fld id="{10AE2F12-0755-4B8A-9D08-0B3BB84B71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CE-4CE9-B926-6EDC8D5F62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Hoja1!$B$176:$B$178</c:f>
              <c:strCache>
                <c:ptCount val="3"/>
                <c:pt idx="0">
                  <c:v>CON COMPAÑEROS</c:v>
                </c:pt>
                <c:pt idx="1">
                  <c:v>PERSONALES</c:v>
                </c:pt>
                <c:pt idx="2">
                  <c:v>INSTITUCIONALES</c:v>
                </c:pt>
              </c:strCache>
            </c:strRef>
          </c:cat>
          <c:val>
            <c:numRef>
              <c:f>Hoja1!$D$176:$D$178</c:f>
              <c:numCache>
                <c:formatCode>###0</c:formatCode>
                <c:ptCount val="3"/>
                <c:pt idx="0">
                  <c:v>100</c:v>
                </c:pt>
                <c:pt idx="1">
                  <c:v>59.3</c:v>
                </c:pt>
                <c:pt idx="2">
                  <c:v>48.148148148148145</c:v>
                </c:pt>
              </c:numCache>
            </c:numRef>
          </c:val>
          <c:extLst>
            <c:ext xmlns:c16="http://schemas.microsoft.com/office/drawing/2014/chart" uri="{C3380CC4-5D6E-409C-BE32-E72D297353CC}">
              <c16:uniqueId val="{00000000-93CE-4CE9-B926-6EDC8D5F6221}"/>
            </c:ext>
          </c:extLst>
        </c:ser>
        <c:dLbls>
          <c:dLblPos val="inEnd"/>
          <c:showLegendKey val="0"/>
          <c:showVal val="1"/>
          <c:showCatName val="0"/>
          <c:showSerName val="0"/>
          <c:showPercent val="0"/>
          <c:showBubbleSize val="0"/>
        </c:dLbls>
        <c:gapWidth val="150"/>
        <c:overlap val="100"/>
        <c:axId val="440274048"/>
        <c:axId val="440271696"/>
      </c:barChart>
      <c:catAx>
        <c:axId val="44027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271696"/>
        <c:crosses val="autoZero"/>
        <c:auto val="1"/>
        <c:lblAlgn val="ctr"/>
        <c:lblOffset val="100"/>
        <c:noMultiLvlLbl val="0"/>
      </c:catAx>
      <c:valAx>
        <c:axId val="440271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27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EB-4252-AD2B-E416B281AB87}"/>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EB-4252-AD2B-E416B281AB87}"/>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EB-4252-AD2B-E416B281AB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86</c:v>
                </c:pt>
                <c:pt idx="1">
                  <c:v>14</c:v>
                </c:pt>
              </c:numCache>
            </c:numRef>
          </c:val>
          <c:extLst>
            <c:ext xmlns:c16="http://schemas.microsoft.com/office/drawing/2014/chart" uri="{C3380CC4-5D6E-409C-BE32-E72D297353CC}">
              <c16:uniqueId val="{00000003-2AEB-4252-AD2B-E416B281AB87}"/>
            </c:ext>
          </c:extLst>
        </c:ser>
        <c:dLbls>
          <c:showLegendKey val="0"/>
          <c:showVal val="0"/>
          <c:showCatName val="0"/>
          <c:showSerName val="0"/>
          <c:showPercent val="0"/>
          <c:showBubbleSize val="0"/>
        </c:dLbls>
        <c:gapWidth val="100"/>
        <c:overlap val="-24"/>
        <c:axId val="440272872"/>
        <c:axId val="440272480"/>
      </c:barChart>
      <c:catAx>
        <c:axId val="440272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272480"/>
        <c:crosses val="autoZero"/>
        <c:auto val="1"/>
        <c:lblAlgn val="ctr"/>
        <c:lblOffset val="100"/>
        <c:noMultiLvlLbl val="0"/>
      </c:catAx>
      <c:valAx>
        <c:axId val="440272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272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Hoja1!$D$256</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8E4DB28-1499-4E04-90FD-B9789603C29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B5-4109-BF21-68160A578870}"/>
                </c:ext>
              </c:extLst>
            </c:dLbl>
            <c:dLbl>
              <c:idx val="1"/>
              <c:tx>
                <c:rich>
                  <a:bodyPr/>
                  <a:lstStyle/>
                  <a:p>
                    <a:fld id="{45DFB785-9C83-4D8D-BFCF-952286F101C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B5-4109-BF21-68160A578870}"/>
                </c:ext>
              </c:extLst>
            </c:dLbl>
            <c:dLbl>
              <c:idx val="2"/>
              <c:layout>
                <c:manualLayout>
                  <c:x val="1.6205025471875668E-3"/>
                  <c:y val="-1.4203461839783143E-2"/>
                </c:manualLayout>
              </c:layout>
              <c:tx>
                <c:rich>
                  <a:bodyPr/>
                  <a:lstStyle/>
                  <a:p>
                    <a:fld id="{810D7124-CAF0-4A70-9960-B432235923F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10-420E-939E-FEF5F22567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Hoja1!$B$257:$B$259</c:f>
              <c:strCache>
                <c:ptCount val="3"/>
                <c:pt idx="0">
                  <c:v>SIEMPRE</c:v>
                </c:pt>
                <c:pt idx="1">
                  <c:v>ALGUNAS VECES</c:v>
                </c:pt>
                <c:pt idx="2">
                  <c:v>NUNCA</c:v>
                </c:pt>
              </c:strCache>
            </c:strRef>
          </c:cat>
          <c:val>
            <c:numRef>
              <c:f>Hoja1!$D$257:$D$259</c:f>
              <c:numCache>
                <c:formatCode>###0</c:formatCode>
                <c:ptCount val="3"/>
                <c:pt idx="0">
                  <c:v>81.481481481481481</c:v>
                </c:pt>
                <c:pt idx="1">
                  <c:v>18.518518518518519</c:v>
                </c:pt>
                <c:pt idx="2" formatCode="General">
                  <c:v>0</c:v>
                </c:pt>
              </c:numCache>
            </c:numRef>
          </c:val>
          <c:extLst>
            <c:ext xmlns:c16="http://schemas.microsoft.com/office/drawing/2014/chart" uri="{C3380CC4-5D6E-409C-BE32-E72D297353CC}">
              <c16:uniqueId val="{00000000-53B5-4109-BF21-68160A578870}"/>
            </c:ext>
          </c:extLst>
        </c:ser>
        <c:dLbls>
          <c:dLblPos val="inEnd"/>
          <c:showLegendKey val="0"/>
          <c:showVal val="1"/>
          <c:showCatName val="0"/>
          <c:showSerName val="0"/>
          <c:showPercent val="0"/>
          <c:showBubbleSize val="0"/>
        </c:dLbls>
        <c:gapWidth val="150"/>
        <c:overlap val="100"/>
        <c:axId val="440273656"/>
        <c:axId val="622199544"/>
      </c:barChart>
      <c:catAx>
        <c:axId val="440273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199544"/>
        <c:crosses val="autoZero"/>
        <c:auto val="1"/>
        <c:lblAlgn val="ctr"/>
        <c:lblOffset val="100"/>
        <c:noMultiLvlLbl val="0"/>
      </c:catAx>
      <c:valAx>
        <c:axId val="622199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0273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C3-4417-AC52-59D5D8D88D0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C3-4417-AC52-59D5D8D88D04}"/>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C3-4417-AC52-59D5D8D88D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57</c:v>
                </c:pt>
                <c:pt idx="1">
                  <c:v>43</c:v>
                </c:pt>
              </c:numCache>
            </c:numRef>
          </c:val>
          <c:extLst>
            <c:ext xmlns:c16="http://schemas.microsoft.com/office/drawing/2014/chart" uri="{C3380CC4-5D6E-409C-BE32-E72D297353CC}">
              <c16:uniqueId val="{00000003-A4C3-4417-AC52-59D5D8D88D04}"/>
            </c:ext>
          </c:extLst>
        </c:ser>
        <c:dLbls>
          <c:showLegendKey val="0"/>
          <c:showVal val="0"/>
          <c:showCatName val="0"/>
          <c:showSerName val="0"/>
          <c:showPercent val="0"/>
          <c:showBubbleSize val="0"/>
        </c:dLbls>
        <c:gapWidth val="100"/>
        <c:overlap val="-24"/>
        <c:axId val="622204640"/>
        <c:axId val="622199936"/>
      </c:barChart>
      <c:catAx>
        <c:axId val="622204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199936"/>
        <c:crosses val="autoZero"/>
        <c:auto val="1"/>
        <c:lblAlgn val="ctr"/>
        <c:lblOffset val="100"/>
        <c:noMultiLvlLbl val="0"/>
      </c:catAx>
      <c:valAx>
        <c:axId val="622199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20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Hoja1!$D$268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65115929325499E-3"/>
                  <c:y val="-3.8842295417851953E-2"/>
                </c:manualLayout>
              </c:layout>
              <c:tx>
                <c:rich>
                  <a:bodyPr/>
                  <a:lstStyle/>
                  <a:p>
                    <a:fld id="{247F8B67-598B-40D2-8BF0-9EF1B76A214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45-490A-A7D4-EF1DA7D1BF59}"/>
                </c:ext>
              </c:extLst>
            </c:dLbl>
            <c:dLbl>
              <c:idx val="1"/>
              <c:tx>
                <c:rich>
                  <a:bodyPr/>
                  <a:lstStyle/>
                  <a:p>
                    <a:fld id="{C95E0A79-376B-47B5-99AC-1388499125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45-490A-A7D4-EF1DA7D1BF59}"/>
                </c:ext>
              </c:extLst>
            </c:dLbl>
            <c:dLbl>
              <c:idx val="2"/>
              <c:tx>
                <c:rich>
                  <a:bodyPr/>
                  <a:lstStyle/>
                  <a:p>
                    <a:fld id="{BB5759AF-D1A7-4406-92A6-BEE85EBB93A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45-490A-A7D4-EF1DA7D1BF5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Hoja1!$B$269:$B$271</c:f>
              <c:strCache>
                <c:ptCount val="3"/>
                <c:pt idx="0">
                  <c:v>NUNCA</c:v>
                </c:pt>
                <c:pt idx="1">
                  <c:v>ALGUNAS VECES</c:v>
                </c:pt>
                <c:pt idx="2">
                  <c:v>SIEMPRE</c:v>
                </c:pt>
              </c:strCache>
            </c:strRef>
          </c:cat>
          <c:val>
            <c:numRef>
              <c:f>Hoja1!$D$269:$D$271</c:f>
              <c:numCache>
                <c:formatCode>###0</c:formatCode>
                <c:ptCount val="3"/>
                <c:pt idx="0">
                  <c:v>3.7037037037037033</c:v>
                </c:pt>
                <c:pt idx="1">
                  <c:v>44.444444444444443</c:v>
                </c:pt>
                <c:pt idx="2">
                  <c:v>51.851851851851848</c:v>
                </c:pt>
              </c:numCache>
            </c:numRef>
          </c:val>
          <c:extLst>
            <c:ext xmlns:c16="http://schemas.microsoft.com/office/drawing/2014/chart" uri="{C3380CC4-5D6E-409C-BE32-E72D297353CC}">
              <c16:uniqueId val="{00000000-5F45-490A-A7D4-EF1DA7D1BF59}"/>
            </c:ext>
          </c:extLst>
        </c:ser>
        <c:dLbls>
          <c:dLblPos val="inEnd"/>
          <c:showLegendKey val="0"/>
          <c:showVal val="1"/>
          <c:showCatName val="0"/>
          <c:showSerName val="0"/>
          <c:showPercent val="0"/>
          <c:showBubbleSize val="0"/>
        </c:dLbls>
        <c:gapWidth val="150"/>
        <c:overlap val="100"/>
        <c:axId val="622197584"/>
        <c:axId val="622200328"/>
      </c:barChart>
      <c:catAx>
        <c:axId val="6221975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200328"/>
        <c:crosses val="autoZero"/>
        <c:auto val="1"/>
        <c:lblAlgn val="ctr"/>
        <c:lblOffset val="100"/>
        <c:noMultiLvlLbl val="0"/>
      </c:catAx>
      <c:valAx>
        <c:axId val="622200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1975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33-4C5A-9615-5B2FEAE64E8C}"/>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33-4C5A-9615-5B2FEAE64E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57</c:v>
                </c:pt>
                <c:pt idx="1">
                  <c:v>43</c:v>
                </c:pt>
              </c:numCache>
            </c:numRef>
          </c:val>
          <c:extLst>
            <c:ext xmlns:c16="http://schemas.microsoft.com/office/drawing/2014/chart" uri="{C3380CC4-5D6E-409C-BE32-E72D297353CC}">
              <c16:uniqueId val="{00000002-D433-4C5A-9615-5B2FEAE64E8C}"/>
            </c:ext>
          </c:extLst>
        </c:ser>
        <c:dLbls>
          <c:showLegendKey val="0"/>
          <c:showVal val="0"/>
          <c:showCatName val="0"/>
          <c:showSerName val="0"/>
          <c:showPercent val="0"/>
          <c:showBubbleSize val="0"/>
        </c:dLbls>
        <c:gapWidth val="100"/>
        <c:overlap val="-24"/>
        <c:axId val="622198368"/>
        <c:axId val="622200720"/>
      </c:barChart>
      <c:catAx>
        <c:axId val="622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200720"/>
        <c:crosses val="autoZero"/>
        <c:auto val="1"/>
        <c:lblAlgn val="ctr"/>
        <c:lblOffset val="100"/>
        <c:noMultiLvlLbl val="0"/>
      </c:catAx>
      <c:valAx>
        <c:axId val="622200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Hoja1!$D$281</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825503284203346E-3"/>
                  <c:y val="-4.8274142356229781E-2"/>
                </c:manualLayout>
              </c:layout>
              <c:tx>
                <c:rich>
                  <a:bodyPr/>
                  <a:lstStyle/>
                  <a:p>
                    <a:fld id="{BD3661F4-DF66-4590-A575-3F80AF4090B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A6-49D7-AFEB-2424EFDF319E}"/>
                </c:ext>
              </c:extLst>
            </c:dLbl>
            <c:dLbl>
              <c:idx val="1"/>
              <c:tx>
                <c:rich>
                  <a:bodyPr/>
                  <a:lstStyle/>
                  <a:p>
                    <a:fld id="{DCEC8F6E-5F9E-4F29-BCCF-5D5B9D8432F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A6-49D7-AFEB-2424EFDF319E}"/>
                </c:ext>
              </c:extLst>
            </c:dLbl>
            <c:dLbl>
              <c:idx val="2"/>
              <c:tx>
                <c:rich>
                  <a:bodyPr/>
                  <a:lstStyle/>
                  <a:p>
                    <a:fld id="{BAF6F8C4-FA0E-4707-8151-1F7F690DAD3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A6-49D7-AFEB-2424EFDF31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Hoja1!$B$282:$B$284</c:f>
              <c:strCache>
                <c:ptCount val="3"/>
                <c:pt idx="0">
                  <c:v>NUNCA</c:v>
                </c:pt>
                <c:pt idx="1">
                  <c:v>ALGUNAS VECES</c:v>
                </c:pt>
                <c:pt idx="2">
                  <c:v>SIEMPRE</c:v>
                </c:pt>
              </c:strCache>
            </c:strRef>
          </c:cat>
          <c:val>
            <c:numRef>
              <c:f>Hoja1!$D$282:$D$284</c:f>
              <c:numCache>
                <c:formatCode>###0</c:formatCode>
                <c:ptCount val="3"/>
                <c:pt idx="0">
                  <c:v>3.7037037037037033</c:v>
                </c:pt>
                <c:pt idx="1">
                  <c:v>29.629629629629626</c:v>
                </c:pt>
                <c:pt idx="2">
                  <c:v>66.666666666666657</c:v>
                </c:pt>
              </c:numCache>
            </c:numRef>
          </c:val>
          <c:extLst>
            <c:ext xmlns:c16="http://schemas.microsoft.com/office/drawing/2014/chart" uri="{C3380CC4-5D6E-409C-BE32-E72D297353CC}">
              <c16:uniqueId val="{00000000-91A6-49D7-AFEB-2424EFDF319E}"/>
            </c:ext>
          </c:extLst>
        </c:ser>
        <c:dLbls>
          <c:dLblPos val="inEnd"/>
          <c:showLegendKey val="0"/>
          <c:showVal val="1"/>
          <c:showCatName val="0"/>
          <c:showSerName val="0"/>
          <c:showPercent val="0"/>
          <c:showBubbleSize val="0"/>
        </c:dLbls>
        <c:gapWidth val="150"/>
        <c:overlap val="100"/>
        <c:axId val="622198760"/>
        <c:axId val="622203072"/>
      </c:barChart>
      <c:catAx>
        <c:axId val="62219876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203072"/>
        <c:crosses val="autoZero"/>
        <c:auto val="1"/>
        <c:lblAlgn val="ctr"/>
        <c:lblOffset val="100"/>
        <c:noMultiLvlLbl val="0"/>
      </c:catAx>
      <c:valAx>
        <c:axId val="622203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19876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9F-49C8-B1F6-CF9D3F81F0EB}"/>
                </c:ext>
              </c:extLst>
            </c:dLbl>
            <c:dLbl>
              <c:idx val="1"/>
              <c:layout>
                <c:manualLayout>
                  <c:x val="-3.3536648162534968E-3"/>
                  <c:y val="3.0433222055141422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9F-49C8-B1F6-CF9D3F81F0EB}"/>
                </c:ext>
              </c:extLst>
            </c:dLbl>
            <c:dLbl>
              <c:idx val="2"/>
              <c:layout>
                <c:manualLayout>
                  <c:x val="-5.0304972243802454E-3"/>
                  <c:y val="4.6692721450341999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9F-49C8-B1F6-CF9D3F81F0E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100</c:v>
                </c:pt>
              </c:numCache>
            </c:numRef>
          </c:val>
          <c:extLst>
            <c:ext xmlns:c16="http://schemas.microsoft.com/office/drawing/2014/chart" uri="{C3380CC4-5D6E-409C-BE32-E72D297353CC}">
              <c16:uniqueId val="{00000003-9F9F-49C8-B1F6-CF9D3F81F0EB}"/>
            </c:ext>
          </c:extLst>
        </c:ser>
        <c:dLbls>
          <c:showLegendKey val="0"/>
          <c:showVal val="0"/>
          <c:showCatName val="0"/>
          <c:showSerName val="0"/>
          <c:showPercent val="0"/>
          <c:showBubbleSize val="0"/>
        </c:dLbls>
        <c:gapWidth val="100"/>
        <c:overlap val="-24"/>
        <c:axId val="622202680"/>
        <c:axId val="622203464"/>
      </c:barChart>
      <c:catAx>
        <c:axId val="622202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203464"/>
        <c:crosses val="autoZero"/>
        <c:auto val="1"/>
        <c:lblAlgn val="ctr"/>
        <c:lblOffset val="100"/>
        <c:noMultiLvlLbl val="0"/>
      </c:catAx>
      <c:valAx>
        <c:axId val="622203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202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Hoja1!$D$295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58CE175-373D-4E72-88E9-4A40E188EBB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8B-4CAA-AC2B-F82BE7E594BF}"/>
                </c:ext>
              </c:extLst>
            </c:dLbl>
            <c:dLbl>
              <c:idx val="1"/>
              <c:tx>
                <c:rich>
                  <a:bodyPr/>
                  <a:lstStyle/>
                  <a:p>
                    <a:fld id="{878F6EA9-6A6D-4749-9188-A85A5F9BA62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8B-4CAA-AC2B-F82BE7E594BF}"/>
                </c:ext>
              </c:extLst>
            </c:dLbl>
            <c:dLbl>
              <c:idx val="2"/>
              <c:tx>
                <c:rich>
                  <a:bodyPr/>
                  <a:lstStyle/>
                  <a:p>
                    <a:fld id="{D042EB65-84FE-43AD-881E-2374F5B477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8B-4CAA-AC2B-F82BE7E594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Hoja1!$B$296:$B$298</c:f>
              <c:strCache>
                <c:ptCount val="3"/>
                <c:pt idx="0">
                  <c:v>NUNCA</c:v>
                </c:pt>
                <c:pt idx="1">
                  <c:v>ALGUNAS VECES</c:v>
                </c:pt>
                <c:pt idx="2">
                  <c:v>SIEMPRE</c:v>
                </c:pt>
              </c:strCache>
            </c:strRef>
          </c:cat>
          <c:val>
            <c:numRef>
              <c:f>Hoja1!$D$296:$D$298</c:f>
              <c:numCache>
                <c:formatCode>###0</c:formatCode>
                <c:ptCount val="3"/>
                <c:pt idx="0">
                  <c:v>11.111111111111111</c:v>
                </c:pt>
                <c:pt idx="1">
                  <c:v>44.444444444444443</c:v>
                </c:pt>
                <c:pt idx="2">
                  <c:v>44.444444444444443</c:v>
                </c:pt>
              </c:numCache>
            </c:numRef>
          </c:val>
          <c:extLst>
            <c:ext xmlns:c16="http://schemas.microsoft.com/office/drawing/2014/chart" uri="{C3380CC4-5D6E-409C-BE32-E72D297353CC}">
              <c16:uniqueId val="{00000000-BE8B-4CAA-AC2B-F82BE7E594BF}"/>
            </c:ext>
          </c:extLst>
        </c:ser>
        <c:dLbls>
          <c:dLblPos val="inEnd"/>
          <c:showLegendKey val="0"/>
          <c:showVal val="1"/>
          <c:showCatName val="0"/>
          <c:showSerName val="0"/>
          <c:showPercent val="0"/>
          <c:showBubbleSize val="0"/>
        </c:dLbls>
        <c:gapWidth val="150"/>
        <c:overlap val="100"/>
        <c:axId val="622201504"/>
        <c:axId val="622205032"/>
      </c:barChart>
      <c:catAx>
        <c:axId val="62220150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205032"/>
        <c:crosses val="autoZero"/>
        <c:auto val="1"/>
        <c:lblAlgn val="ctr"/>
        <c:lblOffset val="100"/>
        <c:noMultiLvlLbl val="0"/>
      </c:catAx>
      <c:valAx>
        <c:axId val="622205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220150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04-41AB-9EFA-83DFF19DA754}"/>
                </c:ext>
              </c:extLst>
            </c:dLbl>
            <c:dLbl>
              <c:idx val="1"/>
              <c:layout>
                <c:manualLayout>
                  <c:x val="1.7797963128226056E-3"/>
                  <c:y val="6.1776553121916135E-3"/>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04-41AB-9EFA-83DFF19DA754}"/>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04-41AB-9EFA-83DFF19DA7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100</c:v>
                </c:pt>
              </c:numCache>
            </c:numRef>
          </c:val>
          <c:extLst>
            <c:ext xmlns:c16="http://schemas.microsoft.com/office/drawing/2014/chart" uri="{C3380CC4-5D6E-409C-BE32-E72D297353CC}">
              <c16:uniqueId val="{00000003-5704-41AB-9EFA-83DFF19DA754}"/>
            </c:ext>
          </c:extLst>
        </c:ser>
        <c:dLbls>
          <c:showLegendKey val="0"/>
          <c:showVal val="0"/>
          <c:showCatName val="0"/>
          <c:showSerName val="0"/>
          <c:showPercent val="0"/>
          <c:showBubbleSize val="0"/>
        </c:dLbls>
        <c:gapWidth val="100"/>
        <c:overlap val="-24"/>
        <c:axId val="695237768"/>
        <c:axId val="695235024"/>
      </c:barChart>
      <c:catAx>
        <c:axId val="695237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5024"/>
        <c:crosses val="autoZero"/>
        <c:auto val="1"/>
        <c:lblAlgn val="ctr"/>
        <c:lblOffset val="100"/>
        <c:noMultiLvlLbl val="0"/>
      </c:catAx>
      <c:valAx>
        <c:axId val="695235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7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Hoja1!$D$308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A5D558B-DDA6-430F-80CE-B490E789EF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23-4D46-995B-6AA1E654B6BC}"/>
                </c:ext>
              </c:extLst>
            </c:dLbl>
            <c:dLbl>
              <c:idx val="1"/>
              <c:tx>
                <c:rich>
                  <a:bodyPr/>
                  <a:lstStyle/>
                  <a:p>
                    <a:fld id="{CE12DCC0-598B-41A8-A4AD-D0B7A4F833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F23-4D46-995B-6AA1E654B6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Hoja1!$B$309:$B$310</c:f>
              <c:strCache>
                <c:ptCount val="2"/>
                <c:pt idx="0">
                  <c:v>NO</c:v>
                </c:pt>
                <c:pt idx="1">
                  <c:v>SI</c:v>
                </c:pt>
              </c:strCache>
            </c:strRef>
          </c:cat>
          <c:val>
            <c:numRef>
              <c:f>Hoja1!$D$309:$D$310</c:f>
              <c:numCache>
                <c:formatCode>###0</c:formatCode>
                <c:ptCount val="2"/>
                <c:pt idx="0">
                  <c:v>74.074074074074076</c:v>
                </c:pt>
                <c:pt idx="1">
                  <c:v>25.925925925925924</c:v>
                </c:pt>
              </c:numCache>
            </c:numRef>
          </c:val>
          <c:extLst>
            <c:ext xmlns:c16="http://schemas.microsoft.com/office/drawing/2014/chart" uri="{C3380CC4-5D6E-409C-BE32-E72D297353CC}">
              <c16:uniqueId val="{00000000-7F23-4D46-995B-6AA1E654B6BC}"/>
            </c:ext>
          </c:extLst>
        </c:ser>
        <c:dLbls>
          <c:dLblPos val="inEnd"/>
          <c:showLegendKey val="0"/>
          <c:showVal val="1"/>
          <c:showCatName val="0"/>
          <c:showSerName val="0"/>
          <c:showPercent val="0"/>
          <c:showBubbleSize val="0"/>
        </c:dLbls>
        <c:gapWidth val="150"/>
        <c:overlap val="100"/>
        <c:axId val="695241296"/>
        <c:axId val="695238944"/>
      </c:barChart>
      <c:catAx>
        <c:axId val="6952412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8944"/>
        <c:crosses val="autoZero"/>
        <c:auto val="1"/>
        <c:lblAlgn val="ctr"/>
        <c:lblOffset val="100"/>
        <c:noMultiLvlLbl val="0"/>
      </c:catAx>
      <c:valAx>
        <c:axId val="695238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41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B5-40F2-9AE8-17354391F3EC}"/>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B5-40F2-9AE8-17354391F3EC}"/>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B5-40F2-9AE8-17354391F3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43</c:v>
                </c:pt>
                <c:pt idx="1">
                  <c:v>57</c:v>
                </c:pt>
              </c:numCache>
            </c:numRef>
          </c:val>
          <c:extLst>
            <c:ext xmlns:c16="http://schemas.microsoft.com/office/drawing/2014/chart" uri="{C3380CC4-5D6E-409C-BE32-E72D297353CC}">
              <c16:uniqueId val="{00000003-23B5-40F2-9AE8-17354391F3EC}"/>
            </c:ext>
          </c:extLst>
        </c:ser>
        <c:dLbls>
          <c:showLegendKey val="0"/>
          <c:showVal val="0"/>
          <c:showCatName val="0"/>
          <c:showSerName val="0"/>
          <c:showPercent val="0"/>
          <c:showBubbleSize val="0"/>
        </c:dLbls>
        <c:gapWidth val="100"/>
        <c:overlap val="-24"/>
        <c:axId val="695235808"/>
        <c:axId val="695237376"/>
      </c:barChart>
      <c:catAx>
        <c:axId val="69523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7376"/>
        <c:crosses val="autoZero"/>
        <c:auto val="1"/>
        <c:lblAlgn val="ctr"/>
        <c:lblOffset val="100"/>
        <c:noMultiLvlLbl val="0"/>
      </c:catAx>
      <c:valAx>
        <c:axId val="695237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Hoja1!$D$321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BC5DB0E-B848-4CD6-A0F5-245928426C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6F-42D3-AA21-C607DF6D8DCE}"/>
                </c:ext>
              </c:extLst>
            </c:dLbl>
            <c:dLbl>
              <c:idx val="1"/>
              <c:tx>
                <c:rich>
                  <a:bodyPr/>
                  <a:lstStyle/>
                  <a:p>
                    <a:fld id="{A1881DE1-CB05-4510-8DB0-1C4AE2D06E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6F-42D3-AA21-C607DF6D8D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Hoja1!$B$322:$B$323</c:f>
              <c:strCache>
                <c:ptCount val="2"/>
                <c:pt idx="0">
                  <c:v>NO</c:v>
                </c:pt>
                <c:pt idx="1">
                  <c:v>SI</c:v>
                </c:pt>
              </c:strCache>
            </c:strRef>
          </c:cat>
          <c:val>
            <c:numRef>
              <c:f>Hoja1!$D$322:$D$323</c:f>
              <c:numCache>
                <c:formatCode>###0</c:formatCode>
                <c:ptCount val="2"/>
                <c:pt idx="0">
                  <c:v>22.222222222222221</c:v>
                </c:pt>
                <c:pt idx="1">
                  <c:v>77.777777777777786</c:v>
                </c:pt>
              </c:numCache>
            </c:numRef>
          </c:val>
          <c:extLst>
            <c:ext xmlns:c16="http://schemas.microsoft.com/office/drawing/2014/chart" uri="{C3380CC4-5D6E-409C-BE32-E72D297353CC}">
              <c16:uniqueId val="{00000000-846F-42D3-AA21-C607DF6D8DCE}"/>
            </c:ext>
          </c:extLst>
        </c:ser>
        <c:dLbls>
          <c:dLblPos val="inEnd"/>
          <c:showLegendKey val="0"/>
          <c:showVal val="1"/>
          <c:showCatName val="0"/>
          <c:showSerName val="0"/>
          <c:showPercent val="0"/>
          <c:showBubbleSize val="0"/>
        </c:dLbls>
        <c:gapWidth val="150"/>
        <c:overlap val="100"/>
        <c:axId val="695236200"/>
        <c:axId val="695236592"/>
      </c:barChart>
      <c:catAx>
        <c:axId val="6952362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6592"/>
        <c:crosses val="autoZero"/>
        <c:auto val="1"/>
        <c:lblAlgn val="ctr"/>
        <c:lblOffset val="100"/>
        <c:noMultiLvlLbl val="0"/>
      </c:catAx>
      <c:valAx>
        <c:axId val="695236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62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4B-4199-9A61-5010F2C0AEF5}"/>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4B-4199-9A61-5010F2C0AEF5}"/>
                </c:ext>
              </c:extLst>
            </c:dLbl>
            <c:dLbl>
              <c:idx val="2"/>
              <c:layout>
                <c:manualLayout>
                  <c:x val="-1.7260641117293532E-3"/>
                  <c:y val="-1.1910777025799259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4B-4199-9A61-5010F2C0AE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86</c:v>
                </c:pt>
                <c:pt idx="1">
                  <c:v>14</c:v>
                </c:pt>
              </c:numCache>
            </c:numRef>
          </c:val>
          <c:extLst>
            <c:ext xmlns:c16="http://schemas.microsoft.com/office/drawing/2014/chart" uri="{C3380CC4-5D6E-409C-BE32-E72D297353CC}">
              <c16:uniqueId val="{00000003-1B4B-4199-9A61-5010F2C0AEF5}"/>
            </c:ext>
          </c:extLst>
        </c:ser>
        <c:dLbls>
          <c:showLegendKey val="0"/>
          <c:showVal val="0"/>
          <c:showCatName val="0"/>
          <c:showSerName val="0"/>
          <c:showPercent val="0"/>
          <c:showBubbleSize val="0"/>
        </c:dLbls>
        <c:gapWidth val="100"/>
        <c:overlap val="-24"/>
        <c:axId val="695238160"/>
        <c:axId val="695235416"/>
      </c:barChart>
      <c:catAx>
        <c:axId val="695238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5416"/>
        <c:crosses val="autoZero"/>
        <c:auto val="1"/>
        <c:lblAlgn val="ctr"/>
        <c:lblOffset val="100"/>
        <c:noMultiLvlLbl val="0"/>
      </c:catAx>
      <c:valAx>
        <c:axId val="695235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Hoja1!$D$334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010957A-8787-4685-99C6-49375EA027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1E-4347-813C-7A3EC685B14B}"/>
                </c:ext>
              </c:extLst>
            </c:dLbl>
            <c:dLbl>
              <c:idx val="1"/>
              <c:tx>
                <c:rich>
                  <a:bodyPr/>
                  <a:lstStyle/>
                  <a:p>
                    <a:fld id="{EB36FB1D-0034-4064-B06E-E828B535B5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1E-4347-813C-7A3EC685B14B}"/>
                </c:ext>
              </c:extLst>
            </c:dLbl>
            <c:dLbl>
              <c:idx val="2"/>
              <c:layout>
                <c:manualLayout>
                  <c:x val="1.760224443862631E-3"/>
                  <c:y val="-3.3535814037342099E-2"/>
                </c:manualLayout>
              </c:layout>
              <c:tx>
                <c:rich>
                  <a:bodyPr/>
                  <a:lstStyle/>
                  <a:p>
                    <a:r>
                      <a:rPr lang="en-US" dirty="0"/>
                      <a:t>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10-456B-842D-B10BB0B043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Hoja1!$B$335:$B$337</c:f>
              <c:strCache>
                <c:ptCount val="3"/>
                <c:pt idx="0">
                  <c:v>SIEMPRE</c:v>
                </c:pt>
                <c:pt idx="1">
                  <c:v>ALGUNAS VECES</c:v>
                </c:pt>
                <c:pt idx="2">
                  <c:v>NUNCA</c:v>
                </c:pt>
              </c:strCache>
            </c:strRef>
          </c:cat>
          <c:val>
            <c:numRef>
              <c:f>Hoja1!$D$335:$D$337</c:f>
              <c:numCache>
                <c:formatCode>###0</c:formatCode>
                <c:ptCount val="3"/>
                <c:pt idx="0">
                  <c:v>85.18518518518519</c:v>
                </c:pt>
                <c:pt idx="1">
                  <c:v>14.814814814814813</c:v>
                </c:pt>
                <c:pt idx="2" formatCode="General">
                  <c:v>0</c:v>
                </c:pt>
              </c:numCache>
            </c:numRef>
          </c:val>
          <c:extLst>
            <c:ext xmlns:c16="http://schemas.microsoft.com/office/drawing/2014/chart" uri="{C3380CC4-5D6E-409C-BE32-E72D297353CC}">
              <c16:uniqueId val="{00000000-7E1E-4347-813C-7A3EC685B14B}"/>
            </c:ext>
          </c:extLst>
        </c:ser>
        <c:dLbls>
          <c:dLblPos val="inEnd"/>
          <c:showLegendKey val="0"/>
          <c:showVal val="1"/>
          <c:showCatName val="0"/>
          <c:showSerName val="0"/>
          <c:showPercent val="0"/>
          <c:showBubbleSize val="0"/>
        </c:dLbls>
        <c:gapWidth val="150"/>
        <c:overlap val="100"/>
        <c:axId val="695242080"/>
        <c:axId val="695238552"/>
      </c:barChart>
      <c:catAx>
        <c:axId val="695242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8552"/>
        <c:crosses val="autoZero"/>
        <c:auto val="1"/>
        <c:lblAlgn val="ctr"/>
        <c:lblOffset val="100"/>
        <c:noMultiLvlLbl val="0"/>
      </c:catAx>
      <c:valAx>
        <c:axId val="695238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42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33-440A-B980-C33B10291753}"/>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33-440A-B980-C33B102917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71</c:v>
                </c:pt>
                <c:pt idx="1">
                  <c:v>29</c:v>
                </c:pt>
              </c:numCache>
            </c:numRef>
          </c:val>
          <c:extLst>
            <c:ext xmlns:c16="http://schemas.microsoft.com/office/drawing/2014/chart" uri="{C3380CC4-5D6E-409C-BE32-E72D297353CC}">
              <c16:uniqueId val="{00000002-4233-440A-B980-C33B10291753}"/>
            </c:ext>
          </c:extLst>
        </c:ser>
        <c:dLbls>
          <c:showLegendKey val="0"/>
          <c:showVal val="0"/>
          <c:showCatName val="0"/>
          <c:showSerName val="0"/>
          <c:showPercent val="0"/>
          <c:showBubbleSize val="0"/>
        </c:dLbls>
        <c:gapWidth val="100"/>
        <c:overlap val="-24"/>
        <c:axId val="695241688"/>
        <c:axId val="695234632"/>
      </c:barChart>
      <c:catAx>
        <c:axId val="695241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34632"/>
        <c:crosses val="autoZero"/>
        <c:auto val="1"/>
        <c:lblAlgn val="ctr"/>
        <c:lblOffset val="100"/>
        <c:noMultiLvlLbl val="0"/>
      </c:catAx>
      <c:valAx>
        <c:axId val="69523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5241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6</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Hoja1!$D$346</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581125849263199E-3"/>
                  <c:y val="-3.4965807898422949E-2"/>
                </c:manualLayout>
              </c:layout>
              <c:tx>
                <c:rich>
                  <a:bodyPr/>
                  <a:lstStyle/>
                  <a:p>
                    <a:fld id="{D648316D-B18C-4105-9863-ECA5F8C1FC9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18-48D3-9D3E-FDF75B547695}"/>
                </c:ext>
              </c:extLst>
            </c:dLbl>
            <c:dLbl>
              <c:idx val="1"/>
              <c:tx>
                <c:rich>
                  <a:bodyPr/>
                  <a:lstStyle/>
                  <a:p>
                    <a:fld id="{A6560368-90D8-40AD-BFBF-79234489ECE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18-48D3-9D3E-FDF75B547695}"/>
                </c:ext>
              </c:extLst>
            </c:dLbl>
            <c:dLbl>
              <c:idx val="2"/>
              <c:tx>
                <c:rich>
                  <a:bodyPr/>
                  <a:lstStyle/>
                  <a:p>
                    <a:fld id="{F83A27F0-6A37-42AC-8A42-0A6AF51DA76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18-48D3-9D3E-FDF75B547695}"/>
                </c:ext>
              </c:extLst>
            </c:dLbl>
            <c:dLbl>
              <c:idx val="3"/>
              <c:tx>
                <c:rich>
                  <a:bodyPr/>
                  <a:lstStyle/>
                  <a:p>
                    <a:fld id="{9B792885-9183-4BC2-8772-150431FAB2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818-48D3-9D3E-FDF75B5476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Hoja1!$B$347:$B$350</c:f>
              <c:strCache>
                <c:ptCount val="4"/>
                <c:pt idx="0">
                  <c:v>SIEMPRE</c:v>
                </c:pt>
                <c:pt idx="1">
                  <c:v>ALGUNAS VECES</c:v>
                </c:pt>
                <c:pt idx="2">
                  <c:v>NUNCA</c:v>
                </c:pt>
                <c:pt idx="3">
                  <c:v>NO HE SIDO CONVOCADO</c:v>
                </c:pt>
              </c:strCache>
            </c:strRef>
          </c:cat>
          <c:val>
            <c:numRef>
              <c:f>Hoja1!$D$347:$D$350</c:f>
              <c:numCache>
                <c:formatCode>###0</c:formatCode>
                <c:ptCount val="4"/>
                <c:pt idx="0">
                  <c:v>77.777777777777786</c:v>
                </c:pt>
                <c:pt idx="1">
                  <c:v>11.111111111111111</c:v>
                </c:pt>
                <c:pt idx="2">
                  <c:v>3.7037037037037033</c:v>
                </c:pt>
                <c:pt idx="3">
                  <c:v>7.4074074074074066</c:v>
                </c:pt>
              </c:numCache>
            </c:numRef>
          </c:val>
          <c:extLst>
            <c:ext xmlns:c16="http://schemas.microsoft.com/office/drawing/2014/chart" uri="{C3380CC4-5D6E-409C-BE32-E72D297353CC}">
              <c16:uniqueId val="{00000000-1818-48D3-9D3E-FDF75B547695}"/>
            </c:ext>
          </c:extLst>
        </c:ser>
        <c:dLbls>
          <c:dLblPos val="inEnd"/>
          <c:showLegendKey val="0"/>
          <c:showVal val="1"/>
          <c:showCatName val="0"/>
          <c:showSerName val="0"/>
          <c:showPercent val="0"/>
          <c:showBubbleSize val="0"/>
        </c:dLbls>
        <c:gapWidth val="150"/>
        <c:overlap val="100"/>
        <c:axId val="626184536"/>
        <c:axId val="626181792"/>
      </c:barChart>
      <c:catAx>
        <c:axId val="626184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1792"/>
        <c:crosses val="autoZero"/>
        <c:auto val="1"/>
        <c:lblAlgn val="ctr"/>
        <c:lblOffset val="100"/>
        <c:noMultiLvlLbl val="0"/>
      </c:catAx>
      <c:valAx>
        <c:axId val="626181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4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B9-40D7-8629-2B9FB52BC4D8}"/>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B9-40D7-8629-2B9FB52BC4D8}"/>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4B9-40D7-8629-2B9FB52BC4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29</c:v>
                </c:pt>
                <c:pt idx="1">
                  <c:v>57</c:v>
                </c:pt>
                <c:pt idx="2">
                  <c:v>14</c:v>
                </c:pt>
              </c:numCache>
            </c:numRef>
          </c:val>
          <c:extLst>
            <c:ext xmlns:c16="http://schemas.microsoft.com/office/drawing/2014/chart" uri="{C3380CC4-5D6E-409C-BE32-E72D297353CC}">
              <c16:uniqueId val="{00000003-14B9-40D7-8629-2B9FB52BC4D8}"/>
            </c:ext>
          </c:extLst>
        </c:ser>
        <c:dLbls>
          <c:showLegendKey val="0"/>
          <c:showVal val="0"/>
          <c:showCatName val="0"/>
          <c:showSerName val="0"/>
          <c:showPercent val="0"/>
          <c:showBubbleSize val="0"/>
        </c:dLbls>
        <c:gapWidth val="100"/>
        <c:overlap val="-24"/>
        <c:axId val="626180224"/>
        <c:axId val="626180616"/>
      </c:barChart>
      <c:catAx>
        <c:axId val="626180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0616"/>
        <c:crosses val="autoZero"/>
        <c:auto val="1"/>
        <c:lblAlgn val="ctr"/>
        <c:lblOffset val="100"/>
        <c:noMultiLvlLbl val="0"/>
      </c:catAx>
      <c:valAx>
        <c:axId val="626180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BASURA</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Hoja1!$D$360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395D-48FD-B5B7-0105EDD110E9}"/>
              </c:ext>
            </c:extLst>
          </c:dPt>
          <c:dPt>
            <c:idx val="1"/>
            <c:invertIfNegative val="0"/>
            <c:bubble3D val="0"/>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95D-48FD-B5B7-0105EDD110E9}"/>
              </c:ext>
            </c:extLst>
          </c:dPt>
          <c:dLbls>
            <c:dLbl>
              <c:idx val="0"/>
              <c:tx>
                <c:rich>
                  <a:bodyPr/>
                  <a:lstStyle/>
                  <a:p>
                    <a:fld id="{AC18B450-B8F5-4CC9-AF4F-1E95D7D999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5D-48FD-B5B7-0105EDD110E9}"/>
                </c:ext>
              </c:extLst>
            </c:dLbl>
            <c:dLbl>
              <c:idx val="1"/>
              <c:tx>
                <c:rich>
                  <a:bodyPr/>
                  <a:lstStyle/>
                  <a:p>
                    <a:fld id="{6F83DD4E-6FFD-4048-B265-7D34FE836CE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5D-48FD-B5B7-0105EDD110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Hoja1!$B$361:$B$362</c:f>
              <c:strCache>
                <c:ptCount val="2"/>
                <c:pt idx="0">
                  <c:v>NO</c:v>
                </c:pt>
                <c:pt idx="1">
                  <c:v>SI</c:v>
                </c:pt>
              </c:strCache>
            </c:strRef>
          </c:cat>
          <c:val>
            <c:numRef>
              <c:f>Hoja1!$D$361:$D$362</c:f>
              <c:numCache>
                <c:formatCode>###0</c:formatCode>
                <c:ptCount val="2"/>
                <c:pt idx="0">
                  <c:v>14.814814814814813</c:v>
                </c:pt>
                <c:pt idx="1">
                  <c:v>85.18518518518519</c:v>
                </c:pt>
              </c:numCache>
            </c:numRef>
          </c:val>
          <c:extLst>
            <c:ext xmlns:c16="http://schemas.microsoft.com/office/drawing/2014/chart" uri="{C3380CC4-5D6E-409C-BE32-E72D297353CC}">
              <c16:uniqueId val="{00000000-395D-48FD-B5B7-0105EDD110E9}"/>
            </c:ext>
          </c:extLst>
        </c:ser>
        <c:dLbls>
          <c:dLblPos val="inEnd"/>
          <c:showLegendKey val="0"/>
          <c:showVal val="1"/>
          <c:showCatName val="0"/>
          <c:showSerName val="0"/>
          <c:showPercent val="0"/>
          <c:showBubbleSize val="0"/>
        </c:dLbls>
        <c:gapWidth val="150"/>
        <c:overlap val="100"/>
        <c:axId val="626186496"/>
        <c:axId val="626183360"/>
      </c:barChart>
      <c:catAx>
        <c:axId val="626186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3360"/>
        <c:crosses val="autoZero"/>
        <c:auto val="1"/>
        <c:lblAlgn val="ctr"/>
        <c:lblOffset val="100"/>
        <c:noMultiLvlLbl val="0"/>
      </c:catAx>
      <c:valAx>
        <c:axId val="626183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6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13-48A5-B57B-3671D1FF27F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13-48A5-B57B-3671D1FF27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71</c:v>
                </c:pt>
                <c:pt idx="1">
                  <c:v>29</c:v>
                </c:pt>
              </c:numCache>
            </c:numRef>
          </c:val>
          <c:extLst>
            <c:ext xmlns:c16="http://schemas.microsoft.com/office/drawing/2014/chart" uri="{C3380CC4-5D6E-409C-BE32-E72D297353CC}">
              <c16:uniqueId val="{00000002-7713-48A5-B57B-3671D1FF27F6}"/>
            </c:ext>
          </c:extLst>
        </c:ser>
        <c:dLbls>
          <c:showLegendKey val="0"/>
          <c:showVal val="0"/>
          <c:showCatName val="0"/>
          <c:showSerName val="0"/>
          <c:showPercent val="0"/>
          <c:showBubbleSize val="0"/>
        </c:dLbls>
        <c:gapWidth val="100"/>
        <c:overlap val="-24"/>
        <c:axId val="626182968"/>
        <c:axId val="626182184"/>
      </c:barChart>
      <c:catAx>
        <c:axId val="626182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2184"/>
        <c:crosses val="autoZero"/>
        <c:auto val="1"/>
        <c:lblAlgn val="ctr"/>
        <c:lblOffset val="100"/>
        <c:noMultiLvlLbl val="0"/>
      </c:catAx>
      <c:valAx>
        <c:axId val="626182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2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Hoja1!$D$372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03C7E6C-A80F-48EC-9B87-796567F262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7A-4EBD-81E5-B702D36B4126}"/>
                </c:ext>
              </c:extLst>
            </c:dLbl>
            <c:dLbl>
              <c:idx val="1"/>
              <c:tx>
                <c:rich>
                  <a:bodyPr/>
                  <a:lstStyle/>
                  <a:p>
                    <a:fld id="{236E5DD5-FCCC-4586-8CB3-7BDC32FFE0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7A-4EBD-81E5-B702D36B41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Hoja1!$B$373:$B$374</c:f>
              <c:strCache>
                <c:ptCount val="2"/>
                <c:pt idx="0">
                  <c:v>NO</c:v>
                </c:pt>
                <c:pt idx="1">
                  <c:v>SI</c:v>
                </c:pt>
              </c:strCache>
            </c:strRef>
          </c:cat>
          <c:val>
            <c:numRef>
              <c:f>Hoja1!$D$373:$D$374</c:f>
              <c:numCache>
                <c:formatCode>###0</c:formatCode>
                <c:ptCount val="2"/>
                <c:pt idx="0">
                  <c:v>37.037037037037038</c:v>
                </c:pt>
                <c:pt idx="1">
                  <c:v>62.962962962962962</c:v>
                </c:pt>
              </c:numCache>
            </c:numRef>
          </c:val>
          <c:extLst>
            <c:ext xmlns:c16="http://schemas.microsoft.com/office/drawing/2014/chart" uri="{C3380CC4-5D6E-409C-BE32-E72D297353CC}">
              <c16:uniqueId val="{00000000-717A-4EBD-81E5-B702D36B4126}"/>
            </c:ext>
          </c:extLst>
        </c:ser>
        <c:dLbls>
          <c:dLblPos val="inEnd"/>
          <c:showLegendKey val="0"/>
          <c:showVal val="1"/>
          <c:showCatName val="0"/>
          <c:showSerName val="0"/>
          <c:showPercent val="0"/>
          <c:showBubbleSize val="0"/>
        </c:dLbls>
        <c:gapWidth val="150"/>
        <c:overlap val="100"/>
        <c:axId val="626184928"/>
        <c:axId val="626185712"/>
      </c:barChart>
      <c:catAx>
        <c:axId val="626184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5712"/>
        <c:crosses val="autoZero"/>
        <c:auto val="1"/>
        <c:lblAlgn val="ctr"/>
        <c:lblOffset val="100"/>
        <c:noMultiLvlLbl val="0"/>
      </c:catAx>
      <c:valAx>
        <c:axId val="626185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6F-48CB-B481-B9D6AF22C89A}"/>
                </c:ext>
              </c:extLst>
            </c:dLbl>
            <c:dLbl>
              <c:idx val="1"/>
              <c:layout>
                <c:manualLayout>
                  <c:x val="1.0292429256432768E-2"/>
                  <c:y val="2.102547932589435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6.349564395218478E-2"/>
                      <c:h val="7.0249084455975122E-2"/>
                    </c:manualLayout>
                  </c15:layout>
                  <c15:dlblFieldTable/>
                  <c15:showDataLabelsRange val="0"/>
                </c:ext>
                <c:ext xmlns:c16="http://schemas.microsoft.com/office/drawing/2014/chart" uri="{C3380CC4-5D6E-409C-BE32-E72D297353CC}">
                  <c16:uniqueId val="{00000001-296F-48CB-B481-B9D6AF22C8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296F-48CB-B481-B9D6AF22C89A}"/>
            </c:ext>
          </c:extLst>
        </c:ser>
        <c:dLbls>
          <c:showLegendKey val="0"/>
          <c:showVal val="0"/>
          <c:showCatName val="0"/>
          <c:showSerName val="0"/>
          <c:showPercent val="0"/>
          <c:showBubbleSize val="0"/>
        </c:dLbls>
        <c:gapWidth val="100"/>
        <c:overlap val="-24"/>
        <c:axId val="626182576"/>
        <c:axId val="626181008"/>
      </c:barChart>
      <c:catAx>
        <c:axId val="62618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1008"/>
        <c:crosses val="autoZero"/>
        <c:auto val="1"/>
        <c:lblAlgn val="ctr"/>
        <c:lblOffset val="100"/>
        <c:noMultiLvlLbl val="0"/>
      </c:catAx>
      <c:valAx>
        <c:axId val="626181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Hoja1!$D$385</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B4CCE4B-CE8D-4617-B559-E0EA5E596D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55-4865-8F81-71E91C302448}"/>
                </c:ext>
              </c:extLst>
            </c:dLbl>
            <c:dLbl>
              <c:idx val="1"/>
              <c:tx>
                <c:rich>
                  <a:bodyPr/>
                  <a:lstStyle/>
                  <a:p>
                    <a:fld id="{F23E55DD-1D6B-4E96-A4DE-C2D009337D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55-4865-8F81-71E91C3024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Hoja1!$B$386:$B$387</c:f>
              <c:strCache>
                <c:ptCount val="2"/>
                <c:pt idx="0">
                  <c:v>NO</c:v>
                </c:pt>
                <c:pt idx="1">
                  <c:v>SI</c:v>
                </c:pt>
              </c:strCache>
            </c:strRef>
          </c:cat>
          <c:val>
            <c:numRef>
              <c:f>Hoja1!$D$386:$D$387</c:f>
              <c:numCache>
                <c:formatCode>###0</c:formatCode>
                <c:ptCount val="2"/>
                <c:pt idx="0">
                  <c:v>14.814814814814813</c:v>
                </c:pt>
                <c:pt idx="1">
                  <c:v>85.18518518518519</c:v>
                </c:pt>
              </c:numCache>
            </c:numRef>
          </c:val>
          <c:extLst>
            <c:ext xmlns:c16="http://schemas.microsoft.com/office/drawing/2014/chart" uri="{C3380CC4-5D6E-409C-BE32-E72D297353CC}">
              <c16:uniqueId val="{00000000-D255-4865-8F81-71E91C302448}"/>
            </c:ext>
          </c:extLst>
        </c:ser>
        <c:dLbls>
          <c:dLblPos val="inEnd"/>
          <c:showLegendKey val="0"/>
          <c:showVal val="1"/>
          <c:showCatName val="0"/>
          <c:showSerName val="0"/>
          <c:showPercent val="0"/>
          <c:showBubbleSize val="0"/>
        </c:dLbls>
        <c:gapWidth val="150"/>
        <c:overlap val="100"/>
        <c:axId val="626181400"/>
        <c:axId val="691129912"/>
      </c:barChart>
      <c:catAx>
        <c:axId val="626181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29912"/>
        <c:crosses val="autoZero"/>
        <c:auto val="1"/>
        <c:lblAlgn val="ctr"/>
        <c:lblOffset val="100"/>
        <c:noMultiLvlLbl val="0"/>
      </c:catAx>
      <c:valAx>
        <c:axId val="691129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181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28-4A39-8B3F-0FA7DF5D5D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28-4A39-8B3F-0FA7DF5D5D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57</c:v>
                </c:pt>
                <c:pt idx="1">
                  <c:v>43</c:v>
                </c:pt>
              </c:numCache>
            </c:numRef>
          </c:val>
          <c:extLst>
            <c:ext xmlns:c16="http://schemas.microsoft.com/office/drawing/2014/chart" uri="{C3380CC4-5D6E-409C-BE32-E72D297353CC}">
              <c16:uniqueId val="{00000002-C828-4A39-8B3F-0FA7DF5D5DCC}"/>
            </c:ext>
          </c:extLst>
        </c:ser>
        <c:dLbls>
          <c:showLegendKey val="0"/>
          <c:showVal val="0"/>
          <c:showCatName val="0"/>
          <c:showSerName val="0"/>
          <c:showPercent val="0"/>
          <c:showBubbleSize val="0"/>
        </c:dLbls>
        <c:gapWidth val="100"/>
        <c:overlap val="-24"/>
        <c:axId val="691133832"/>
        <c:axId val="691131088"/>
      </c:barChart>
      <c:catAx>
        <c:axId val="69113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31088"/>
        <c:crosses val="autoZero"/>
        <c:auto val="1"/>
        <c:lblAlgn val="ctr"/>
        <c:lblOffset val="100"/>
        <c:noMultiLvlLbl val="0"/>
      </c:catAx>
      <c:valAx>
        <c:axId val="691131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3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ENERGÍA ELECTRICA</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Hoja1!$D$397</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A081ABF-3C43-490E-99E3-20162BA253E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79-4037-AAFB-C2E15345D59A}"/>
                </c:ext>
              </c:extLst>
            </c:dLbl>
            <c:dLbl>
              <c:idx val="1"/>
              <c:tx>
                <c:rich>
                  <a:bodyPr/>
                  <a:lstStyle/>
                  <a:p>
                    <a:fld id="{882E1721-7F49-4E75-A388-FCB2284FEB9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779-4037-AAFB-C2E15345D5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Hoja1!$B$398:$B$399</c:f>
              <c:strCache>
                <c:ptCount val="2"/>
                <c:pt idx="0">
                  <c:v>NO</c:v>
                </c:pt>
                <c:pt idx="1">
                  <c:v>SI</c:v>
                </c:pt>
              </c:strCache>
            </c:strRef>
          </c:cat>
          <c:val>
            <c:numRef>
              <c:f>Hoja1!$D$398:$D$399</c:f>
              <c:numCache>
                <c:formatCode>###0</c:formatCode>
                <c:ptCount val="2"/>
                <c:pt idx="0">
                  <c:v>14.814814814814813</c:v>
                </c:pt>
                <c:pt idx="1">
                  <c:v>85.18518518518519</c:v>
                </c:pt>
              </c:numCache>
            </c:numRef>
          </c:val>
          <c:extLst>
            <c:ext xmlns:c16="http://schemas.microsoft.com/office/drawing/2014/chart" uri="{C3380CC4-5D6E-409C-BE32-E72D297353CC}">
              <c16:uniqueId val="{00000000-A779-4037-AAFB-C2E15345D59A}"/>
            </c:ext>
          </c:extLst>
        </c:ser>
        <c:dLbls>
          <c:dLblPos val="inEnd"/>
          <c:showLegendKey val="0"/>
          <c:showVal val="1"/>
          <c:showCatName val="0"/>
          <c:showSerName val="0"/>
          <c:showPercent val="0"/>
          <c:showBubbleSize val="0"/>
        </c:dLbls>
        <c:gapWidth val="150"/>
        <c:overlap val="100"/>
        <c:axId val="691130696"/>
        <c:axId val="691129520"/>
      </c:barChart>
      <c:catAx>
        <c:axId val="691130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29520"/>
        <c:crosses val="autoZero"/>
        <c:auto val="1"/>
        <c:lblAlgn val="ctr"/>
        <c:lblOffset val="100"/>
        <c:noMultiLvlLbl val="0"/>
      </c:catAx>
      <c:valAx>
        <c:axId val="691129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3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A6-476D-BD4A-BC2C0D53365C}"/>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A6-476D-BD4A-BC2C0D5336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43</c:v>
                </c:pt>
                <c:pt idx="1">
                  <c:v>57</c:v>
                </c:pt>
              </c:numCache>
            </c:numRef>
          </c:val>
          <c:extLst>
            <c:ext xmlns:c16="http://schemas.microsoft.com/office/drawing/2014/chart" uri="{C3380CC4-5D6E-409C-BE32-E72D297353CC}">
              <c16:uniqueId val="{00000002-5FA6-476D-BD4A-BC2C0D53365C}"/>
            </c:ext>
          </c:extLst>
        </c:ser>
        <c:dLbls>
          <c:showLegendKey val="0"/>
          <c:showVal val="0"/>
          <c:showCatName val="0"/>
          <c:showSerName val="0"/>
          <c:showPercent val="0"/>
          <c:showBubbleSize val="0"/>
        </c:dLbls>
        <c:gapWidth val="100"/>
        <c:overlap val="-24"/>
        <c:axId val="691133048"/>
        <c:axId val="691127952"/>
      </c:barChart>
      <c:catAx>
        <c:axId val="691133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27952"/>
        <c:crosses val="autoZero"/>
        <c:auto val="1"/>
        <c:lblAlgn val="ctr"/>
        <c:lblOffset val="100"/>
        <c:noMultiLvlLbl val="0"/>
      </c:catAx>
      <c:valAx>
        <c:axId val="691127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33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Hoja1!$D$409</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5F284B8-9041-45A2-91C1-41E5898796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90-4E7F-997A-1396B812F7CF}"/>
                </c:ext>
              </c:extLst>
            </c:dLbl>
            <c:dLbl>
              <c:idx val="1"/>
              <c:tx>
                <c:rich>
                  <a:bodyPr/>
                  <a:lstStyle/>
                  <a:p>
                    <a:fld id="{E4F334DE-C217-4934-B9AD-4B4C6E2629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90-4E7F-997A-1396B812F7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Hoja1!$B$410:$B$411</c:f>
              <c:strCache>
                <c:ptCount val="2"/>
                <c:pt idx="0">
                  <c:v>NO</c:v>
                </c:pt>
                <c:pt idx="1">
                  <c:v>SI</c:v>
                </c:pt>
              </c:strCache>
            </c:strRef>
          </c:cat>
          <c:val>
            <c:numRef>
              <c:f>Hoja1!$D$410:$D$411</c:f>
              <c:numCache>
                <c:formatCode>###0</c:formatCode>
                <c:ptCount val="2"/>
                <c:pt idx="0">
                  <c:v>22.222222222222221</c:v>
                </c:pt>
                <c:pt idx="1">
                  <c:v>77.777777777777786</c:v>
                </c:pt>
              </c:numCache>
            </c:numRef>
          </c:val>
          <c:extLst>
            <c:ext xmlns:c16="http://schemas.microsoft.com/office/drawing/2014/chart" uri="{C3380CC4-5D6E-409C-BE32-E72D297353CC}">
              <c16:uniqueId val="{00000000-FA90-4E7F-997A-1396B812F7CF}"/>
            </c:ext>
          </c:extLst>
        </c:ser>
        <c:dLbls>
          <c:dLblPos val="inEnd"/>
          <c:showLegendKey val="0"/>
          <c:showVal val="1"/>
          <c:showCatName val="0"/>
          <c:showSerName val="0"/>
          <c:showPercent val="0"/>
          <c:showBubbleSize val="0"/>
        </c:dLbls>
        <c:gapWidth val="150"/>
        <c:overlap val="100"/>
        <c:axId val="691132264"/>
        <c:axId val="691131480"/>
      </c:barChart>
      <c:catAx>
        <c:axId val="691132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31480"/>
        <c:crosses val="autoZero"/>
        <c:auto val="1"/>
        <c:lblAlgn val="ctr"/>
        <c:lblOffset val="100"/>
        <c:noMultiLvlLbl val="0"/>
      </c:catAx>
      <c:valAx>
        <c:axId val="691131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32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7A-486C-9A2B-CE76D03E16A6}"/>
                </c:ext>
              </c:extLst>
            </c:dLbl>
            <c:dLbl>
              <c:idx val="1"/>
              <c:layout>
                <c:manualLayout>
                  <c:x val="1.7636929230084252E-3"/>
                  <c:y val="3.2844556499561951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7A-486C-9A2B-CE76D03E16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100</c:v>
                </c:pt>
                <c:pt idx="1">
                  <c:v>0</c:v>
                </c:pt>
              </c:numCache>
            </c:numRef>
          </c:val>
          <c:extLst>
            <c:ext xmlns:c16="http://schemas.microsoft.com/office/drawing/2014/chart" uri="{C3380CC4-5D6E-409C-BE32-E72D297353CC}">
              <c16:uniqueId val="{00000002-F47A-486C-9A2B-CE76D03E16A6}"/>
            </c:ext>
          </c:extLst>
        </c:ser>
        <c:dLbls>
          <c:showLegendKey val="0"/>
          <c:showVal val="0"/>
          <c:showCatName val="0"/>
          <c:showSerName val="0"/>
          <c:showPercent val="0"/>
          <c:showBubbleSize val="0"/>
        </c:dLbls>
        <c:gapWidth val="100"/>
        <c:overlap val="-24"/>
        <c:axId val="691131872"/>
        <c:axId val="691126776"/>
      </c:barChart>
      <c:catAx>
        <c:axId val="691131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26776"/>
        <c:crosses val="autoZero"/>
        <c:auto val="1"/>
        <c:lblAlgn val="ctr"/>
        <c:lblOffset val="100"/>
        <c:noMultiLvlLbl val="0"/>
      </c:catAx>
      <c:valAx>
        <c:axId val="691126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113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6</c:v>
                </c:pt>
                <c:pt idx="1">
                  <c:v>2</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91-46CF-ABDB-52E7B8DE13F2}"/>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91-46CF-ABDB-52E7B8DE13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8791-46CF-ABDB-52E7B8DE13F2}"/>
            </c:ext>
          </c:extLst>
        </c:ser>
        <c:dLbls>
          <c:showLegendKey val="0"/>
          <c:showVal val="0"/>
          <c:showCatName val="0"/>
          <c:showSerName val="0"/>
          <c:showPercent val="0"/>
          <c:showBubbleSize val="0"/>
        </c:dLbls>
        <c:gapWidth val="100"/>
        <c:overlap val="-24"/>
        <c:axId val="427292304"/>
        <c:axId val="427289168"/>
      </c:barChart>
      <c:catAx>
        <c:axId val="427292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27289168"/>
        <c:crosses val="autoZero"/>
        <c:auto val="1"/>
        <c:lblAlgn val="ctr"/>
        <c:lblOffset val="100"/>
        <c:noMultiLvlLbl val="0"/>
      </c:catAx>
      <c:valAx>
        <c:axId val="427289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292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Hoja1!$E$7</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4A-4AE9-AAD7-6F64FC43E25C}"/>
                </c:ext>
              </c:extLst>
            </c:dLbl>
            <c:dLbl>
              <c:idx val="1"/>
              <c:tx>
                <c:rich>
                  <a:bodyPr/>
                  <a:lstStyle/>
                  <a:p>
                    <a:r>
                      <a:rPr lang="en-US" dirty="0"/>
                      <a:t>74%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4A-4AE9-AAD7-6F64FC43E25C}"/>
                </c:ext>
              </c:extLst>
            </c:dLbl>
            <c:dLbl>
              <c:idx val="2"/>
              <c:tx>
                <c:rich>
                  <a:bodyPr/>
                  <a:lstStyle/>
                  <a:p>
                    <a:r>
                      <a:rPr lang="en-US" dirty="0"/>
                      <a:t>63%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4A-4AE9-AAD7-6F64FC43E2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(Hoja1!$B$8:$B$9,Hoja1!$B$11)</c:f>
              <c:strCache>
                <c:ptCount val="3"/>
                <c:pt idx="0">
                  <c:v>ESCUDO</c:v>
                </c:pt>
                <c:pt idx="1">
                  <c:v>LEMA</c:v>
                </c:pt>
                <c:pt idx="2">
                  <c:v>HISTORIA</c:v>
                </c:pt>
              </c:strCache>
            </c:strRef>
          </c:cat>
          <c:val>
            <c:numRef>
              <c:f>(Hoja1!$E$8:$E$9,Hoja1!$E$11)</c:f>
              <c:numCache>
                <c:formatCode>General</c:formatCode>
                <c:ptCount val="3"/>
                <c:pt idx="0" formatCode="###0.0">
                  <c:v>81.5</c:v>
                </c:pt>
                <c:pt idx="1">
                  <c:v>74.099999999999994</c:v>
                </c:pt>
                <c:pt idx="2">
                  <c:v>62.9</c:v>
                </c:pt>
              </c:numCache>
            </c:numRef>
          </c:val>
          <c:extLst>
            <c:ext xmlns:c16="http://schemas.microsoft.com/office/drawing/2014/chart" uri="{C3380CC4-5D6E-409C-BE32-E72D297353CC}">
              <c16:uniqueId val="{00000000-AE4A-4AE9-AAD7-6F64FC43E25C}"/>
            </c:ext>
          </c:extLst>
        </c:ser>
        <c:dLbls>
          <c:dLblPos val="inEnd"/>
          <c:showLegendKey val="0"/>
          <c:showVal val="1"/>
          <c:showCatName val="0"/>
          <c:showSerName val="0"/>
          <c:showPercent val="0"/>
          <c:showBubbleSize val="0"/>
        </c:dLbls>
        <c:gapWidth val="150"/>
        <c:overlap val="100"/>
        <c:axId val="427288776"/>
        <c:axId val="427289560"/>
      </c:barChart>
      <c:catAx>
        <c:axId val="427288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289560"/>
        <c:crosses val="autoZero"/>
        <c:auto val="1"/>
        <c:lblAlgn val="ctr"/>
        <c:lblOffset val="100"/>
        <c:noMultiLvlLbl val="0"/>
      </c:catAx>
      <c:valAx>
        <c:axId val="427289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288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03/05/2022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03/05/2022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03/05/2022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03/05/2022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804075" y="4653137"/>
            <a:ext cx="4147418" cy="923330"/>
          </a:xfrm>
          <a:prstGeom prst="rect">
            <a:avLst/>
          </a:prstGeom>
          <a:noFill/>
        </p:spPr>
        <p:txBody>
          <a:bodyPr wrap="none" rtlCol="0">
            <a:spAutoFit/>
          </a:bodyPr>
          <a:lstStyle/>
          <a:p>
            <a:pPr algn="ctr"/>
            <a:r>
              <a:rPr lang="es-MX" b="1" dirty="0"/>
              <a:t>RESULTADOS EVALUACIÓN DE </a:t>
            </a:r>
          </a:p>
          <a:p>
            <a:pPr algn="ctr"/>
            <a:r>
              <a:rPr lang="es-MX" b="1" dirty="0"/>
              <a:t>AMBIENTE DE TRABAJO 2019 (ÁREA 580)</a:t>
            </a:r>
          </a:p>
          <a:p>
            <a:pPr algn="ctr"/>
            <a:r>
              <a:rPr lang="es-ES" b="1" dirty="0"/>
              <a:t>DIRECCION DE ACTIVIDADES DEPORTIVAS</a:t>
            </a:r>
            <a:endParaRPr lang="es-MX" b="1" dirty="0"/>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2" name="Google Shape;338;p14">
            <a:extLst>
              <a:ext uri="{FF2B5EF4-FFF2-40B4-BE49-F238E27FC236}">
                <a16:creationId xmlns:a16="http://schemas.microsoft.com/office/drawing/2014/main" id="{731364B2-032C-483A-BCC3-27D6D1AEE8EC}"/>
              </a:ext>
            </a:extLst>
          </p:cNvPr>
          <p:cNvGraphicFramePr/>
          <p:nvPr>
            <p:extLst>
              <p:ext uri="{D42A27DB-BD31-4B8C-83A1-F6EECF244321}">
                <p14:modId xmlns:p14="http://schemas.microsoft.com/office/powerpoint/2010/main" val="4144105908"/>
              </p:ext>
            </p:extLst>
          </p:nvPr>
        </p:nvGraphicFramePr>
        <p:xfrm>
          <a:off x="1887464" y="1470454"/>
          <a:ext cx="6134212" cy="3605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3198418858"/>
              </p:ext>
            </p:extLst>
          </p:nvPr>
        </p:nvGraphicFramePr>
        <p:xfrm>
          <a:off x="1062827" y="1507255"/>
          <a:ext cx="7757643" cy="3990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12" name="Google Shape;380;p16">
            <a:extLst>
              <a:ext uri="{FF2B5EF4-FFF2-40B4-BE49-F238E27FC236}">
                <a16:creationId xmlns:a16="http://schemas.microsoft.com/office/drawing/2014/main" id="{F94D0CCA-AD24-47CA-A17A-41352CF67601}"/>
              </a:ext>
            </a:extLst>
          </p:cNvPr>
          <p:cNvGraphicFramePr/>
          <p:nvPr>
            <p:extLst>
              <p:ext uri="{D42A27DB-BD31-4B8C-83A1-F6EECF244321}">
                <p14:modId xmlns:p14="http://schemas.microsoft.com/office/powerpoint/2010/main" val="2903613322"/>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sp>
        <p:nvSpPr>
          <p:cNvPr id="15" name="CuadroTexto 1">
            <a:extLst>
              <a:ext uri="{FF2B5EF4-FFF2-40B4-BE49-F238E27FC236}">
                <a16:creationId xmlns:a16="http://schemas.microsoft.com/office/drawing/2014/main" id="{903C8F53-8A0A-4212-9306-61FA2B0270EF}"/>
              </a:ext>
            </a:extLst>
          </p:cNvPr>
          <p:cNvSpPr txBox="1"/>
          <p:nvPr/>
        </p:nvSpPr>
        <p:spPr>
          <a:xfrm>
            <a:off x="2802749" y="374860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17" name="CuadroTexto 1">
            <a:extLst>
              <a:ext uri="{FF2B5EF4-FFF2-40B4-BE49-F238E27FC236}">
                <a16:creationId xmlns:a16="http://schemas.microsoft.com/office/drawing/2014/main" id="{903C8F53-8A0A-4212-9306-61FA2B0270EF}"/>
              </a:ext>
            </a:extLst>
          </p:cNvPr>
          <p:cNvSpPr txBox="1"/>
          <p:nvPr/>
        </p:nvSpPr>
        <p:spPr>
          <a:xfrm>
            <a:off x="4477217" y="374860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19" name="CuadroTexto 1">
            <a:extLst>
              <a:ext uri="{FF2B5EF4-FFF2-40B4-BE49-F238E27FC236}">
                <a16:creationId xmlns:a16="http://schemas.microsoft.com/office/drawing/2014/main" id="{903C8F53-8A0A-4212-9306-61FA2B0270EF}"/>
              </a:ext>
            </a:extLst>
          </p:cNvPr>
          <p:cNvSpPr txBox="1"/>
          <p:nvPr/>
        </p:nvSpPr>
        <p:spPr>
          <a:xfrm>
            <a:off x="5337861"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20" name="CuadroTexto 1">
            <a:extLst>
              <a:ext uri="{FF2B5EF4-FFF2-40B4-BE49-F238E27FC236}">
                <a16:creationId xmlns:a16="http://schemas.microsoft.com/office/drawing/2014/main" id="{903C8F53-8A0A-4212-9306-61FA2B0270EF}"/>
              </a:ext>
            </a:extLst>
          </p:cNvPr>
          <p:cNvSpPr txBox="1"/>
          <p:nvPr/>
        </p:nvSpPr>
        <p:spPr>
          <a:xfrm>
            <a:off x="6151685"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1" name="CuadroTexto 1">
            <a:extLst>
              <a:ext uri="{FF2B5EF4-FFF2-40B4-BE49-F238E27FC236}">
                <a16:creationId xmlns:a16="http://schemas.microsoft.com/office/drawing/2014/main" id="{903C8F53-8A0A-4212-9306-61FA2B0270EF}"/>
              </a:ext>
            </a:extLst>
          </p:cNvPr>
          <p:cNvSpPr txBox="1"/>
          <p:nvPr/>
        </p:nvSpPr>
        <p:spPr>
          <a:xfrm>
            <a:off x="7012329" y="374924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7</a:t>
            </a:r>
          </a:p>
        </p:txBody>
      </p:sp>
      <p:sp>
        <p:nvSpPr>
          <p:cNvPr id="22" name="CuadroTexto 1">
            <a:extLst>
              <a:ext uri="{FF2B5EF4-FFF2-40B4-BE49-F238E27FC236}">
                <a16:creationId xmlns:a16="http://schemas.microsoft.com/office/drawing/2014/main" id="{903C8F53-8A0A-4212-9306-61FA2B0270EF}"/>
              </a:ext>
            </a:extLst>
          </p:cNvPr>
          <p:cNvSpPr txBox="1"/>
          <p:nvPr/>
        </p:nvSpPr>
        <p:spPr>
          <a:xfrm>
            <a:off x="7843806"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8</a:t>
            </a:r>
          </a:p>
        </p:txBody>
      </p:sp>
      <p:graphicFrame>
        <p:nvGraphicFramePr>
          <p:cNvPr id="23" name="Gráfico 22"/>
          <p:cNvGraphicFramePr>
            <a:graphicFrameLocks/>
          </p:cNvGraphicFramePr>
          <p:nvPr>
            <p:extLst>
              <p:ext uri="{D42A27DB-BD31-4B8C-83A1-F6EECF244321}">
                <p14:modId xmlns:p14="http://schemas.microsoft.com/office/powerpoint/2010/main" val="2115481838"/>
              </p:ext>
            </p:extLst>
          </p:nvPr>
        </p:nvGraphicFramePr>
        <p:xfrm>
          <a:off x="993142" y="1458661"/>
          <a:ext cx="7822841" cy="3948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249850"/>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CuadroTexto 2">
            <a:extLst>
              <a:ext uri="{FF2B5EF4-FFF2-40B4-BE49-F238E27FC236}">
                <a16:creationId xmlns:a16="http://schemas.microsoft.com/office/drawing/2014/main" id="{0BB28AEA-EE8D-4D65-841F-84B02806BFA6}"/>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3.-Historia</a:t>
            </a:r>
          </a:p>
          <a:p>
            <a:pPr algn="just"/>
            <a:r>
              <a:rPr lang="es-MX" dirty="0"/>
              <a:t>Se manifiesta que mas de la mitad de los trabajadores que contestaron la encuesta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1.-Responsabilidad</a:t>
            </a:r>
          </a:p>
          <a:p>
            <a:pPr marL="742950" lvl="1" indent="-285750" algn="just">
              <a:buFont typeface="Arial" panose="020B0604020202020204" pitchFamily="34" charset="0"/>
              <a:buChar char="•"/>
            </a:pPr>
            <a:r>
              <a:rPr lang="es-MX" dirty="0"/>
              <a:t> 2.-Lealtad y compromiso</a:t>
            </a:r>
          </a:p>
          <a:p>
            <a:pPr marL="742950" lvl="1" indent="-285750" algn="just">
              <a:buFont typeface="Arial" panose="020B0604020202020204" pitchFamily="34" charset="0"/>
              <a:buChar char="•"/>
            </a:pPr>
            <a:r>
              <a:rPr lang="es-MX" dirty="0"/>
              <a:t> 3.-Profesionalismo e integridad</a:t>
            </a:r>
          </a:p>
          <a:p>
            <a:pPr marL="742950" lvl="1" indent="-285750" algn="just">
              <a:buFont typeface="Arial" panose="020B0604020202020204" pitchFamily="34" charset="0"/>
              <a:buChar char="•"/>
            </a:pPr>
            <a:r>
              <a:rPr lang="es-MX" dirty="0"/>
              <a:t> 4.-Transparencia y rendición de cuentas</a:t>
            </a:r>
          </a:p>
          <a:p>
            <a:pPr marL="742950" lvl="1" indent="-285750" algn="just">
              <a:buFont typeface="Arial" panose="020B0604020202020204" pitchFamily="34" charset="0"/>
              <a:buChar char="•"/>
            </a:pPr>
            <a:r>
              <a:rPr lang="es-MX" dirty="0"/>
              <a:t> 5.-Tolerancia</a:t>
            </a:r>
          </a:p>
          <a:p>
            <a:pPr marL="742950" lvl="1" indent="-285750" algn="just">
              <a:buFont typeface="Arial" panose="020B0604020202020204" pitchFamily="34" charset="0"/>
              <a:buChar char="•"/>
            </a:pPr>
            <a:r>
              <a:rPr lang="es-MX" dirty="0"/>
              <a:t> 6.-Equidad </a:t>
            </a:r>
          </a:p>
          <a:p>
            <a:pPr marL="742950" lvl="1" indent="-285750" algn="just">
              <a:buFont typeface="Arial" panose="020B0604020202020204" pitchFamily="34" charset="0"/>
              <a:buChar char="•"/>
            </a:pPr>
            <a:r>
              <a:rPr lang="es-MX" dirty="0"/>
              <a:t> 7.-Justicia </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3" name="Tabla 2">
            <a:extLst>
              <a:ext uri="{FF2B5EF4-FFF2-40B4-BE49-F238E27FC236}">
                <a16:creationId xmlns:a16="http://schemas.microsoft.com/office/drawing/2014/main" id="{5A8322AF-7CAC-499C-A69A-E340C4BF4F52}"/>
              </a:ext>
            </a:extLst>
          </p:cNvPr>
          <p:cNvGraphicFramePr>
            <a:graphicFrameLocks noGrp="1"/>
          </p:cNvGraphicFramePr>
          <p:nvPr>
            <p:extLst>
              <p:ext uri="{D42A27DB-BD31-4B8C-83A1-F6EECF244321}">
                <p14:modId xmlns:p14="http://schemas.microsoft.com/office/powerpoint/2010/main" val="1402779665"/>
              </p:ext>
            </p:extLst>
          </p:nvPr>
        </p:nvGraphicFramePr>
        <p:xfrm>
          <a:off x="2156236" y="1578737"/>
          <a:ext cx="5220000" cy="3780002"/>
        </p:xfrm>
        <a:graphic>
          <a:graphicData uri="http://schemas.openxmlformats.org/drawingml/2006/table">
            <a:tbl>
              <a:tblPr firstRow="1" firstCol="1" bandRow="1">
                <a:tableStyleId>{5C22544A-7EE6-4342-B048-85BDC9FD1C3A}</a:tableStyleId>
              </a:tblPr>
              <a:tblGrid>
                <a:gridCol w="2626576">
                  <a:extLst>
                    <a:ext uri="{9D8B030D-6E8A-4147-A177-3AD203B41FA5}">
                      <a16:colId xmlns:a16="http://schemas.microsoft.com/office/drawing/2014/main" val="87212189"/>
                    </a:ext>
                  </a:extLst>
                </a:gridCol>
                <a:gridCol w="2593424">
                  <a:extLst>
                    <a:ext uri="{9D8B030D-6E8A-4147-A177-3AD203B41FA5}">
                      <a16:colId xmlns:a16="http://schemas.microsoft.com/office/drawing/2014/main" val="465785773"/>
                    </a:ext>
                  </a:extLst>
                </a:gridCol>
              </a:tblGrid>
              <a:tr h="614972">
                <a:tc gridSpan="2">
                  <a:txBody>
                    <a:bodyPr/>
                    <a:lstStyle/>
                    <a:p>
                      <a:pPr marL="457200" algn="ctr">
                        <a:lnSpc>
                          <a:spcPct val="115000"/>
                        </a:lnSpc>
                        <a:spcAft>
                          <a:spcPts val="1000"/>
                        </a:spcAft>
                      </a:pPr>
                      <a:r>
                        <a:rPr lang="es-MX" sz="1100" dirty="0">
                          <a:effectLst/>
                        </a:rPr>
                        <a:t>ÁREA : DIRECCIÓN DE ACTIVIDADES DEPORTIVAS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40086023"/>
                  </a:ext>
                </a:extLst>
              </a:tr>
              <a:tr h="326524">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75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7460047"/>
                  </a:ext>
                </a:extLst>
              </a:tr>
              <a:tr h="334815">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75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9965266"/>
                  </a:ext>
                </a:extLst>
              </a:tr>
              <a:tr h="307485">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8515895"/>
                  </a:ext>
                </a:extLst>
              </a:tr>
              <a:tr h="947227">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396331425"/>
                  </a:ext>
                </a:extLst>
              </a:tr>
              <a:tr h="307485">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6882067"/>
                  </a:ext>
                </a:extLst>
              </a:tr>
              <a:tr h="307485">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460500"/>
                  </a:ext>
                </a:extLst>
              </a:tr>
              <a:tr h="307485">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61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746988"/>
                  </a:ext>
                </a:extLst>
              </a:tr>
              <a:tr h="326524">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1856657782"/>
                  </a:ext>
                </a:extLst>
              </a:tr>
            </a:tbl>
          </a:graphicData>
        </a:graphic>
      </p:graphicFrame>
      <p:sp>
        <p:nvSpPr>
          <p:cNvPr id="12" name="CuadroTexto 11">
            <a:extLst>
              <a:ext uri="{FF2B5EF4-FFF2-40B4-BE49-F238E27FC236}">
                <a16:creationId xmlns:a16="http://schemas.microsoft.com/office/drawing/2014/main" id="{93B592C2-E0EC-4941-A9D0-AE3CC667D1A2}"/>
              </a:ext>
            </a:extLst>
          </p:cNvPr>
          <p:cNvSpPr txBox="1"/>
          <p:nvPr/>
        </p:nvSpPr>
        <p:spPr>
          <a:xfrm>
            <a:off x="3894747" y="718128"/>
            <a:ext cx="1742978" cy="369332"/>
          </a:xfrm>
          <a:prstGeom prst="rect">
            <a:avLst/>
          </a:prstGeom>
          <a:noFill/>
        </p:spPr>
        <p:txBody>
          <a:bodyPr wrap="none" rtlCol="0">
            <a:spAutoFit/>
          </a:bodyPr>
          <a:lstStyle/>
          <a:p>
            <a:pPr algn="ctr"/>
            <a:r>
              <a:rPr lang="es-MX" b="1" dirty="0"/>
              <a:t>Datos Generales</a:t>
            </a:r>
          </a:p>
        </p:txBody>
      </p:sp>
    </p:spTree>
    <p:extLst>
      <p:ext uri="{BB962C8B-B14F-4D97-AF65-F5344CB8AC3E}">
        <p14:creationId xmlns:p14="http://schemas.microsoft.com/office/powerpoint/2010/main" val="3091477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II.-SEGURIDAD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603454"/>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12" name="Google Shape;463;p20">
            <a:extLst>
              <a:ext uri="{FF2B5EF4-FFF2-40B4-BE49-F238E27FC236}">
                <a16:creationId xmlns:a16="http://schemas.microsoft.com/office/drawing/2014/main" id="{DF4359A8-7AC3-42BE-8FAC-16D39CCE2CDC}"/>
              </a:ext>
            </a:extLst>
          </p:cNvPr>
          <p:cNvGraphicFramePr/>
          <p:nvPr>
            <p:extLst>
              <p:ext uri="{D42A27DB-BD31-4B8C-83A1-F6EECF244321}">
                <p14:modId xmlns:p14="http://schemas.microsoft.com/office/powerpoint/2010/main" val="3244472520"/>
              </p:ext>
            </p:extLst>
          </p:nvPr>
        </p:nvGraphicFramePr>
        <p:xfrm>
          <a:off x="1316251" y="1178186"/>
          <a:ext cx="7056900" cy="420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1"/>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2162624559"/>
              </p:ext>
            </p:extLst>
          </p:nvPr>
        </p:nvGraphicFramePr>
        <p:xfrm>
          <a:off x="1007752" y="1230317"/>
          <a:ext cx="7668704" cy="4320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12" name="Google Shape;503;p22">
            <a:extLst>
              <a:ext uri="{FF2B5EF4-FFF2-40B4-BE49-F238E27FC236}">
                <a16:creationId xmlns:a16="http://schemas.microsoft.com/office/drawing/2014/main" id="{96BF3FD1-3977-428C-B265-09AA4075A846}"/>
              </a:ext>
            </a:extLst>
          </p:cNvPr>
          <p:cNvGraphicFramePr/>
          <p:nvPr>
            <p:extLst>
              <p:ext uri="{D42A27DB-BD31-4B8C-83A1-F6EECF244321}">
                <p14:modId xmlns:p14="http://schemas.microsoft.com/office/powerpoint/2010/main" val="2589853172"/>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3389038181"/>
              </p:ext>
            </p:extLst>
          </p:nvPr>
        </p:nvGraphicFramePr>
        <p:xfrm>
          <a:off x="1025092" y="1274535"/>
          <a:ext cx="7651363" cy="4202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2"/>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12" name="Google Shape;543;p24">
            <a:extLst>
              <a:ext uri="{FF2B5EF4-FFF2-40B4-BE49-F238E27FC236}">
                <a16:creationId xmlns:a16="http://schemas.microsoft.com/office/drawing/2014/main" id="{F9520CE0-55DC-4152-89CD-C4660F3860C3}"/>
              </a:ext>
            </a:extLst>
          </p:cNvPr>
          <p:cNvGraphicFramePr/>
          <p:nvPr>
            <p:extLst>
              <p:ext uri="{D42A27DB-BD31-4B8C-83A1-F6EECF244321}">
                <p14:modId xmlns:p14="http://schemas.microsoft.com/office/powerpoint/2010/main" val="3133885848"/>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1534095781"/>
              </p:ext>
            </p:extLst>
          </p:nvPr>
        </p:nvGraphicFramePr>
        <p:xfrm>
          <a:off x="997456" y="1202528"/>
          <a:ext cx="7895024" cy="43028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12" name="Google Shape;583;p26">
            <a:extLst>
              <a:ext uri="{FF2B5EF4-FFF2-40B4-BE49-F238E27FC236}">
                <a16:creationId xmlns:a16="http://schemas.microsoft.com/office/drawing/2014/main" id="{839DDAF2-34CB-4B91-B85C-34E8277B9048}"/>
              </a:ext>
            </a:extLst>
          </p:cNvPr>
          <p:cNvGraphicFramePr/>
          <p:nvPr>
            <p:extLst>
              <p:ext uri="{D42A27DB-BD31-4B8C-83A1-F6EECF244321}">
                <p14:modId xmlns:p14="http://schemas.microsoft.com/office/powerpoint/2010/main" val="2303478258"/>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2763557168"/>
              </p:ext>
            </p:extLst>
          </p:nvPr>
        </p:nvGraphicFramePr>
        <p:xfrm>
          <a:off x="1023312" y="1448749"/>
          <a:ext cx="7797159" cy="4102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12" name="Google Shape;623;p28">
            <a:extLst>
              <a:ext uri="{FF2B5EF4-FFF2-40B4-BE49-F238E27FC236}">
                <a16:creationId xmlns:a16="http://schemas.microsoft.com/office/drawing/2014/main" id="{38EEADAB-341B-483B-969D-24DE7BF4E94A}"/>
              </a:ext>
            </a:extLst>
          </p:cNvPr>
          <p:cNvGraphicFramePr/>
          <p:nvPr>
            <p:extLst>
              <p:ext uri="{D42A27DB-BD31-4B8C-83A1-F6EECF244321}">
                <p14:modId xmlns:p14="http://schemas.microsoft.com/office/powerpoint/2010/main" val="1468524551"/>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12" name="Gráfico 11"/>
          <p:cNvGraphicFramePr>
            <a:graphicFrameLocks/>
          </p:cNvGraphicFramePr>
          <p:nvPr>
            <p:extLst>
              <p:ext uri="{D42A27DB-BD31-4B8C-83A1-F6EECF244321}">
                <p14:modId xmlns:p14="http://schemas.microsoft.com/office/powerpoint/2010/main" val="1824454647"/>
              </p:ext>
            </p:extLst>
          </p:nvPr>
        </p:nvGraphicFramePr>
        <p:xfrm>
          <a:off x="1023313" y="1483085"/>
          <a:ext cx="7797158" cy="4068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CuadroTexto 2">
            <a:extLst>
              <a:ext uri="{FF2B5EF4-FFF2-40B4-BE49-F238E27FC236}">
                <a16:creationId xmlns:a16="http://schemas.microsoft.com/office/drawing/2014/main" id="{322B0F42-B2CD-4FB3-B730-3C4C3EF2DF70}"/>
              </a:ext>
            </a:extLst>
          </p:cNvPr>
          <p:cNvSpPr txBox="1"/>
          <p:nvPr/>
        </p:nvSpPr>
        <p:spPr>
          <a:xfrm>
            <a:off x="1377359" y="1772816"/>
            <a:ext cx="7155081" cy="3416320"/>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entre buena y regular, el </a:t>
            </a:r>
            <a:r>
              <a:rPr lang="es-MX" b="1" dirty="0"/>
              <a:t>clima</a:t>
            </a:r>
            <a:r>
              <a:rPr lang="es-MX" dirty="0"/>
              <a:t> del entorno en cual se labora es regular con una oportunidad a mejorar, el </a:t>
            </a:r>
            <a:r>
              <a:rPr lang="es-MX" b="1" dirty="0"/>
              <a:t>ruido</a:t>
            </a:r>
            <a:r>
              <a:rPr lang="es-MX" dirty="0"/>
              <a:t> esta entre medio y muy alto para realizar las diversas labores encomendadas, en lo referente a </a:t>
            </a:r>
            <a:r>
              <a:rPr lang="es-MX" b="1" dirty="0"/>
              <a:t>mobiliario</a:t>
            </a:r>
            <a:r>
              <a:rPr lang="es-MX" dirty="0"/>
              <a:t> se expresa que es buena, el </a:t>
            </a:r>
            <a:r>
              <a:rPr lang="es-MX" b="1" dirty="0"/>
              <a:t>espacio</a:t>
            </a:r>
            <a:r>
              <a:rPr lang="es-MX" dirty="0"/>
              <a:t> permite realizar las actividades de forma normal, la </a:t>
            </a:r>
            <a:r>
              <a:rPr lang="es-MX" b="1" dirty="0"/>
              <a:t>higiene</a:t>
            </a:r>
            <a:r>
              <a:rPr lang="es-MX" dirty="0"/>
              <a:t> en general es buena, la </a:t>
            </a:r>
            <a:r>
              <a:rPr lang="es-MX" b="1" dirty="0"/>
              <a:t>higiene en sanitarios </a:t>
            </a:r>
            <a:r>
              <a:rPr lang="es-MX" dirty="0"/>
              <a:t>de igual manera se expresa en su mayoría que es buena,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sin embargo mas de la mitad no recibe </a:t>
            </a:r>
            <a:r>
              <a:rPr lang="es-MX" b="1" dirty="0"/>
              <a:t>información de la comisión de seguridad e higiene</a:t>
            </a:r>
            <a:r>
              <a:rPr lang="es-MX" dirty="0"/>
              <a:t>. </a:t>
            </a: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871424" y="2630882"/>
            <a:ext cx="8265919"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III.-RECURSOS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8EC18890-9C43-4D0D-88BB-1B297EB4BEAB}"/>
              </a:ext>
            </a:extLst>
          </p:cNvPr>
          <p:cNvGraphicFramePr>
            <a:graphicFrameLocks/>
          </p:cNvGraphicFramePr>
          <p:nvPr>
            <p:extLst>
              <p:ext uri="{D42A27DB-BD31-4B8C-83A1-F6EECF244321}">
                <p14:modId xmlns:p14="http://schemas.microsoft.com/office/powerpoint/2010/main" val="1404729866"/>
              </p:ext>
            </p:extLst>
          </p:nvPr>
        </p:nvGraphicFramePr>
        <p:xfrm>
          <a:off x="1128939" y="1764073"/>
          <a:ext cx="7691531" cy="3787052"/>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6">
            <a:extLst>
              <a:ext uri="{FF2B5EF4-FFF2-40B4-BE49-F238E27FC236}">
                <a16:creationId xmlns:a16="http://schemas.microsoft.com/office/drawing/2014/main" id="{68FBEE90-6BA0-4FE4-9882-E733EAC2D0C5}"/>
              </a:ext>
            </a:extLst>
          </p:cNvPr>
          <p:cNvSpPr txBox="1"/>
          <p:nvPr/>
        </p:nvSpPr>
        <p:spPr>
          <a:xfrm>
            <a:off x="3881144" y="1541802"/>
            <a:ext cx="2168957" cy="3693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dirty="0"/>
              <a:t>FUNCIÓN DOCENTE</a:t>
            </a:r>
            <a:endParaRPr lang="es-MX" b="1" dirty="0"/>
          </a:p>
        </p:txBody>
      </p:sp>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C86B258-8053-4313-A791-CC8A34BCEC5A}"/>
              </a:ext>
            </a:extLst>
          </p:cNvPr>
          <p:cNvGraphicFramePr>
            <a:graphicFrameLocks/>
          </p:cNvGraphicFramePr>
          <p:nvPr>
            <p:extLst>
              <p:ext uri="{D42A27DB-BD31-4B8C-83A1-F6EECF244321}">
                <p14:modId xmlns:p14="http://schemas.microsoft.com/office/powerpoint/2010/main" val="1223784708"/>
              </p:ext>
            </p:extLst>
          </p:nvPr>
        </p:nvGraphicFramePr>
        <p:xfrm>
          <a:off x="1068327" y="1882586"/>
          <a:ext cx="7752144" cy="3622819"/>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6">
            <a:extLst>
              <a:ext uri="{FF2B5EF4-FFF2-40B4-BE49-F238E27FC236}">
                <a16:creationId xmlns:a16="http://schemas.microsoft.com/office/drawing/2014/main" id="{68FBEE90-6BA0-4FE4-9882-E733EAC2D0C5}"/>
              </a:ext>
            </a:extLst>
          </p:cNvPr>
          <p:cNvSpPr txBox="1"/>
          <p:nvPr/>
        </p:nvSpPr>
        <p:spPr>
          <a:xfrm>
            <a:off x="3693382" y="1579386"/>
            <a:ext cx="2168957" cy="3693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dirty="0"/>
              <a:t>FUNCIÓN DOCENTE</a:t>
            </a:r>
            <a:endParaRPr lang="es-MX" b="1" dirty="0"/>
          </a:p>
        </p:txBody>
      </p:sp>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29691C32-BB4B-4640-9C3E-199E82A8F429}"/>
              </a:ext>
            </a:extLst>
          </p:cNvPr>
          <p:cNvGraphicFramePr>
            <a:graphicFrameLocks/>
          </p:cNvGraphicFramePr>
          <p:nvPr>
            <p:extLst>
              <p:ext uri="{D42A27DB-BD31-4B8C-83A1-F6EECF244321}">
                <p14:modId xmlns:p14="http://schemas.microsoft.com/office/powerpoint/2010/main" val="3776462784"/>
              </p:ext>
            </p:extLst>
          </p:nvPr>
        </p:nvGraphicFramePr>
        <p:xfrm>
          <a:off x="1101426" y="1777830"/>
          <a:ext cx="7483589" cy="3848785"/>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6">
            <a:extLst>
              <a:ext uri="{FF2B5EF4-FFF2-40B4-BE49-F238E27FC236}">
                <a16:creationId xmlns:a16="http://schemas.microsoft.com/office/drawing/2014/main" id="{68FBEE90-6BA0-4FE4-9882-E733EAC2D0C5}"/>
              </a:ext>
            </a:extLst>
          </p:cNvPr>
          <p:cNvSpPr txBox="1"/>
          <p:nvPr/>
        </p:nvSpPr>
        <p:spPr>
          <a:xfrm>
            <a:off x="3747301" y="1499486"/>
            <a:ext cx="2168957" cy="3693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dirty="0"/>
              <a:t>FUNCIÓN DOCENTE</a:t>
            </a:r>
            <a:endParaRPr lang="es-MX" b="1" dirty="0"/>
          </a:p>
        </p:txBody>
      </p:sp>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8B202D83-7836-4E44-852D-0B113274CBCE}"/>
              </a:ext>
            </a:extLst>
          </p:cNvPr>
          <p:cNvGraphicFramePr>
            <a:graphicFrameLocks/>
          </p:cNvGraphicFramePr>
          <p:nvPr>
            <p:extLst>
              <p:ext uri="{D42A27DB-BD31-4B8C-83A1-F6EECF244321}">
                <p14:modId xmlns:p14="http://schemas.microsoft.com/office/powerpoint/2010/main" val="1126686379"/>
              </p:ext>
            </p:extLst>
          </p:nvPr>
        </p:nvGraphicFramePr>
        <p:xfrm>
          <a:off x="1232366" y="1818535"/>
          <a:ext cx="7084050" cy="3633474"/>
        </p:xfrm>
        <a:graphic>
          <a:graphicData uri="http://schemas.openxmlformats.org/drawingml/2006/chart">
            <c:chart xmlns:c="http://schemas.openxmlformats.org/drawingml/2006/chart" xmlns:r="http://schemas.openxmlformats.org/officeDocument/2006/relationships" r:id="rId3"/>
          </a:graphicData>
        </a:graphic>
      </p:graphicFrame>
      <p:sp>
        <p:nvSpPr>
          <p:cNvPr id="17" name="CuadroTexto 6">
            <a:extLst>
              <a:ext uri="{FF2B5EF4-FFF2-40B4-BE49-F238E27FC236}">
                <a16:creationId xmlns:a16="http://schemas.microsoft.com/office/drawing/2014/main" id="{68FBEE90-6BA0-4FE4-9882-E733EAC2D0C5}"/>
              </a:ext>
            </a:extLst>
          </p:cNvPr>
          <p:cNvSpPr txBox="1"/>
          <p:nvPr/>
        </p:nvSpPr>
        <p:spPr>
          <a:xfrm>
            <a:off x="3693382" y="1579386"/>
            <a:ext cx="2168957"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dirty="0"/>
              <a:t>FUNCIÓN ADMINISTRATIVA</a:t>
            </a:r>
            <a:endParaRPr lang="es-MX" b="1" dirty="0"/>
          </a:p>
        </p:txBody>
      </p:sp>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8134C1CA-B972-4F7D-AA71-108CAD8A202F}"/>
              </a:ext>
            </a:extLst>
          </p:cNvPr>
          <p:cNvGraphicFramePr/>
          <p:nvPr>
            <p:extLst>
              <p:ext uri="{D42A27DB-BD31-4B8C-83A1-F6EECF244321}">
                <p14:modId xmlns:p14="http://schemas.microsoft.com/office/powerpoint/2010/main" val="2790933624"/>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pic>
        <p:nvPicPr>
          <p:cNvPr id="3" name="Imagen 2"/>
          <p:cNvPicPr>
            <a:picLocks noChangeAspect="1"/>
          </p:cNvPicPr>
          <p:nvPr/>
        </p:nvPicPr>
        <p:blipFill>
          <a:blip r:embed="rId3"/>
          <a:stretch>
            <a:fillRect/>
          </a:stretch>
        </p:blipFill>
        <p:spPr>
          <a:xfrm>
            <a:off x="685463" y="1593945"/>
            <a:ext cx="7773074" cy="3670110"/>
          </a:xfrm>
          <a:prstGeom prst="rect">
            <a:avLst/>
          </a:prstGeom>
        </p:spPr>
      </p:pic>
      <p:sp>
        <p:nvSpPr>
          <p:cNvPr id="15" name="CuadroTexto 6">
            <a:extLst>
              <a:ext uri="{FF2B5EF4-FFF2-40B4-BE49-F238E27FC236}">
                <a16:creationId xmlns:a16="http://schemas.microsoft.com/office/drawing/2014/main" id="{68FBEE90-6BA0-4FE4-9882-E733EAC2D0C5}"/>
              </a:ext>
            </a:extLst>
          </p:cNvPr>
          <p:cNvSpPr txBox="1"/>
          <p:nvPr/>
        </p:nvSpPr>
        <p:spPr>
          <a:xfrm>
            <a:off x="3693382" y="1502805"/>
            <a:ext cx="2168957"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b="1" dirty="0"/>
              <a:t>FUNCIÓN ADMINISTRATIVA</a:t>
            </a:r>
            <a:endParaRPr lang="es-MX" b="1" dirty="0"/>
          </a:p>
        </p:txBody>
      </p:sp>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4A739607-AE90-4EC4-8C89-12EFCAE97F40}"/>
              </a:ext>
            </a:extLst>
          </p:cNvPr>
          <p:cNvGraphicFramePr>
            <a:graphicFrameLocks/>
          </p:cNvGraphicFramePr>
          <p:nvPr>
            <p:extLst>
              <p:ext uri="{D42A27DB-BD31-4B8C-83A1-F6EECF244321}">
                <p14:modId xmlns:p14="http://schemas.microsoft.com/office/powerpoint/2010/main" val="2874921129"/>
              </p:ext>
            </p:extLst>
          </p:nvPr>
        </p:nvGraphicFramePr>
        <p:xfrm>
          <a:off x="1061475" y="1836551"/>
          <a:ext cx="7523543" cy="3835784"/>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a16="http://schemas.microsoft.com/office/drawing/2014/main" id="{5629E585-E08A-44F3-98BC-03347DEDC2AD}"/>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BA9F217A-7FE9-4C48-AAFC-CAA2D34EA9DF}"/>
              </a:ext>
            </a:extLst>
          </p:cNvPr>
          <p:cNvGraphicFramePr>
            <a:graphicFrameLocks/>
          </p:cNvGraphicFramePr>
          <p:nvPr>
            <p:extLst>
              <p:ext uri="{D42A27DB-BD31-4B8C-83A1-F6EECF244321}">
                <p14:modId xmlns:p14="http://schemas.microsoft.com/office/powerpoint/2010/main" val="1006673839"/>
              </p:ext>
            </p:extLst>
          </p:nvPr>
        </p:nvGraphicFramePr>
        <p:xfrm>
          <a:off x="1051165" y="1794681"/>
          <a:ext cx="7769306" cy="3756443"/>
        </p:xfrm>
        <a:graphic>
          <a:graphicData uri="http://schemas.openxmlformats.org/drawingml/2006/chart">
            <c:chart xmlns:c="http://schemas.openxmlformats.org/drawingml/2006/chart" xmlns:r="http://schemas.openxmlformats.org/officeDocument/2006/relationships" r:id="rId3"/>
          </a:graphicData>
        </a:graphic>
      </p:graphicFrame>
      <p:sp>
        <p:nvSpPr>
          <p:cNvPr id="17" name="CuadroTexto 16">
            <a:extLst>
              <a:ext uri="{FF2B5EF4-FFF2-40B4-BE49-F238E27FC236}">
                <a16:creationId xmlns:a16="http://schemas.microsoft.com/office/drawing/2014/main" id="{5629E585-E08A-44F3-98BC-03347DEDC2AD}"/>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3" name="CuadroTexto 2">
            <a:extLst>
              <a:ext uri="{FF2B5EF4-FFF2-40B4-BE49-F238E27FC236}">
                <a16:creationId xmlns:a16="http://schemas.microsoft.com/office/drawing/2014/main" id="{171C4898-98BF-4528-8B3D-8593FA266DD7}"/>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casi siempre de manera correcta y oportuna, en un pequeño porcentaje solo las reciben algunas veces.</a:t>
            </a:r>
          </a:p>
          <a:p>
            <a:pPr marL="285750" indent="-285750" algn="just">
              <a:buFont typeface="Arial" panose="020B0604020202020204" pitchFamily="34" charset="0"/>
              <a:buChar char="•"/>
            </a:pPr>
            <a:r>
              <a:rPr lang="es-MX" dirty="0"/>
              <a:t>Algunas veces se cuenta con </a:t>
            </a:r>
            <a:r>
              <a:rPr lang="es-MX" b="1" dirty="0"/>
              <a:t>acceso a equipo de computo, audiovisual, laboratorios y/o talleres</a:t>
            </a:r>
            <a:r>
              <a:rPr lang="es-MX" dirty="0"/>
              <a:t> necesarios para llevar a cabo tus actividades académicas o de investigación.</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están entre excelentes y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35DE884-9E71-44C4-9F58-A242CE738F47}"/>
              </a:ext>
            </a:extLst>
          </p:cNvPr>
          <p:cNvSpPr txBox="1"/>
          <p:nvPr/>
        </p:nvSpPr>
        <p:spPr>
          <a:xfrm>
            <a:off x="1597955" y="1068961"/>
            <a:ext cx="6785897" cy="3970318"/>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del 60%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el 43%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31% menciona que no es siempre.</a:t>
            </a:r>
          </a:p>
          <a:p>
            <a:pPr algn="just"/>
            <a:r>
              <a:rPr lang="es-MX" dirty="0"/>
              <a:t>En el rubro de </a:t>
            </a:r>
            <a:r>
              <a:rPr lang="es-MX" b="1" dirty="0"/>
              <a:t>“Recursos Materiales”</a:t>
            </a:r>
            <a:r>
              <a:rPr lang="es-MX" dirty="0"/>
              <a:t> se presentan los resultados :</a:t>
            </a:r>
          </a:p>
          <a:p>
            <a:pPr algn="just"/>
            <a:endParaRPr lang="es-MX" dirty="0"/>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35DE884-9E71-44C4-9F58-A242CE738F47}"/>
              </a:ext>
            </a:extLst>
          </p:cNvPr>
          <p:cNvSpPr txBox="1"/>
          <p:nvPr/>
        </p:nvSpPr>
        <p:spPr>
          <a:xfrm>
            <a:off x="1597955" y="1068961"/>
            <a:ext cx="6785897" cy="203132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Siempre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En su mayoría siempre se proporciona en tiempo y forma el </a:t>
            </a:r>
            <a:r>
              <a:rPr lang="es-MX" b="1" dirty="0"/>
              <a:t>equipo o herramientas necesarias para realizar sus funciones</a:t>
            </a:r>
            <a:r>
              <a:rPr lang="es-MX" dirty="0"/>
              <a:t>.</a:t>
            </a:r>
          </a:p>
        </p:txBody>
      </p:sp>
    </p:spTree>
    <p:extLst>
      <p:ext uri="{BB962C8B-B14F-4D97-AF65-F5344CB8AC3E}">
        <p14:creationId xmlns:p14="http://schemas.microsoft.com/office/powerpoint/2010/main" val="1631391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345713" y="2245831"/>
            <a:ext cx="684104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IV.-CONVIVENCIA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12" name="Google Shape;935;p44">
            <a:extLst>
              <a:ext uri="{FF2B5EF4-FFF2-40B4-BE49-F238E27FC236}">
                <a16:creationId xmlns:a16="http://schemas.microsoft.com/office/drawing/2014/main" id="{ECA6A750-5B46-4073-92FF-A30D60D67C84}"/>
              </a:ext>
            </a:extLst>
          </p:cNvPr>
          <p:cNvGraphicFramePr/>
          <p:nvPr>
            <p:extLst>
              <p:ext uri="{D42A27DB-BD31-4B8C-83A1-F6EECF244321}">
                <p14:modId xmlns:p14="http://schemas.microsoft.com/office/powerpoint/2010/main" val="2707368207"/>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8E3596C-F59A-45B9-9FAB-69A5E13DDB45}"/>
              </a:ext>
            </a:extLst>
          </p:cNvPr>
          <p:cNvGraphicFramePr>
            <a:graphicFrameLocks/>
          </p:cNvGraphicFramePr>
          <p:nvPr>
            <p:extLst>
              <p:ext uri="{D42A27DB-BD31-4B8C-83A1-F6EECF244321}">
                <p14:modId xmlns:p14="http://schemas.microsoft.com/office/powerpoint/2010/main" val="684269785"/>
              </p:ext>
            </p:extLst>
          </p:nvPr>
        </p:nvGraphicFramePr>
        <p:xfrm>
          <a:off x="1209270" y="1179249"/>
          <a:ext cx="7107146" cy="4227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12" name="Google Shape;955;p45">
            <a:extLst>
              <a:ext uri="{FF2B5EF4-FFF2-40B4-BE49-F238E27FC236}">
                <a16:creationId xmlns:a16="http://schemas.microsoft.com/office/drawing/2014/main" id="{242CB755-DB89-46E3-886B-9149B0AC8893}"/>
              </a:ext>
            </a:extLst>
          </p:cNvPr>
          <p:cNvGraphicFramePr/>
          <p:nvPr>
            <p:extLst>
              <p:ext uri="{D42A27DB-BD31-4B8C-83A1-F6EECF244321}">
                <p14:modId xmlns:p14="http://schemas.microsoft.com/office/powerpoint/2010/main" val="4061504540"/>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8FB28FEE-5AAC-41A5-84AC-4FABBDE34B8B}"/>
              </a:ext>
            </a:extLst>
          </p:cNvPr>
          <p:cNvGraphicFramePr>
            <a:graphicFrameLocks/>
          </p:cNvGraphicFramePr>
          <p:nvPr>
            <p:extLst>
              <p:ext uri="{D42A27DB-BD31-4B8C-83A1-F6EECF244321}">
                <p14:modId xmlns:p14="http://schemas.microsoft.com/office/powerpoint/2010/main" val="2194840319"/>
              </p:ext>
            </p:extLst>
          </p:nvPr>
        </p:nvGraphicFramePr>
        <p:xfrm>
          <a:off x="1177716" y="1363443"/>
          <a:ext cx="7453019" cy="4175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12" name="Google Shape;1015;p48">
            <a:extLst>
              <a:ext uri="{FF2B5EF4-FFF2-40B4-BE49-F238E27FC236}">
                <a16:creationId xmlns:a16="http://schemas.microsoft.com/office/drawing/2014/main" id="{094F9620-2267-42C6-8CE2-75FA66E6B059}"/>
              </a:ext>
            </a:extLst>
          </p:cNvPr>
          <p:cNvGraphicFramePr/>
          <p:nvPr>
            <p:extLst>
              <p:ext uri="{D42A27DB-BD31-4B8C-83A1-F6EECF244321}">
                <p14:modId xmlns:p14="http://schemas.microsoft.com/office/powerpoint/2010/main" val="2604272335"/>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948022" y="2601184"/>
            <a:ext cx="8265920" cy="646331"/>
          </a:xfrm>
          <a:prstGeom prst="rect">
            <a:avLst/>
          </a:prstGeom>
          <a:noFill/>
        </p:spPr>
        <p:txBody>
          <a:bodyPr wrap="square" rtlCol="0">
            <a:spAutoFit/>
          </a:bodyPr>
          <a:lstStyle/>
          <a:p>
            <a:pPr algn="ctr"/>
            <a:r>
              <a:rPr lang="es-ES" sz="3600" b="1" dirty="0">
                <a:effectLst>
                  <a:outerShdw blurRad="38100" dist="38100" dir="2700000" algn="tl">
                    <a:srgbClr val="000000">
                      <a:alpha val="43137"/>
                    </a:srgbClr>
                  </a:outerShdw>
                </a:effectLst>
              </a:rPr>
              <a:t>DIRECCION DE ACTIVIDADES DEPORTIVAS</a:t>
            </a:r>
            <a:endParaRPr lang="es-MX"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AA107FC-662B-4738-997B-92FCF91FAB1D}"/>
              </a:ext>
            </a:extLst>
          </p:cNvPr>
          <p:cNvGraphicFramePr>
            <a:graphicFrameLocks/>
          </p:cNvGraphicFramePr>
          <p:nvPr>
            <p:extLst>
              <p:ext uri="{D42A27DB-BD31-4B8C-83A1-F6EECF244321}">
                <p14:modId xmlns:p14="http://schemas.microsoft.com/office/powerpoint/2010/main" val="630785612"/>
              </p:ext>
            </p:extLst>
          </p:nvPr>
        </p:nvGraphicFramePr>
        <p:xfrm>
          <a:off x="1140291" y="1105440"/>
          <a:ext cx="7543019" cy="4399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12" name="Google Shape;1058;p50">
            <a:extLst>
              <a:ext uri="{FF2B5EF4-FFF2-40B4-BE49-F238E27FC236}">
                <a16:creationId xmlns:a16="http://schemas.microsoft.com/office/drawing/2014/main" id="{585D8E09-BCF5-4E9B-A497-5D10EF667E22}"/>
              </a:ext>
            </a:extLst>
          </p:cNvPr>
          <p:cNvGraphicFramePr/>
          <p:nvPr>
            <p:extLst>
              <p:ext uri="{D42A27DB-BD31-4B8C-83A1-F6EECF244321}">
                <p14:modId xmlns:p14="http://schemas.microsoft.com/office/powerpoint/2010/main" val="3612684442"/>
              </p:ext>
            </p:extLst>
          </p:nvPr>
        </p:nvGraphicFramePr>
        <p:xfrm>
          <a:off x="1412145" y="984330"/>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CuadroTexto 2">
            <a:extLst>
              <a:ext uri="{FF2B5EF4-FFF2-40B4-BE49-F238E27FC236}">
                <a16:creationId xmlns:a16="http://schemas.microsoft.com/office/drawing/2014/main" id="{E1695BF1-12E9-4EF0-AF6A-0DF6381A0785}"/>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en su mayoría muy buena con una oportunidad a mejorar, se manifiesta que casi siempre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los encuestados clasificaron los siguientes </a:t>
            </a:r>
            <a:r>
              <a:rPr lang="es-MX" b="1" dirty="0"/>
              <a:t>tipos</a:t>
            </a:r>
            <a:r>
              <a:rPr lang="es-MX" dirty="0"/>
              <a:t> de conflictos jerarquizándolos de la siguiente manera: 1.-conflictos compañeros, 2.-conflictos con personales, 3.-Institucionales, también se externa que casi siempre </a:t>
            </a:r>
            <a:r>
              <a:rPr lang="es-MX" b="1" dirty="0"/>
              <a:t>se resuelven los conflictos</a:t>
            </a:r>
            <a:r>
              <a:rPr lang="es-MX" dirty="0"/>
              <a:t>.</a:t>
            </a: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082586" y="2126627"/>
            <a:ext cx="779351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V.-RELACIÓN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B8F9C44-3C20-4B1D-9DBC-F42D45370891}"/>
              </a:ext>
            </a:extLst>
          </p:cNvPr>
          <p:cNvGraphicFramePr>
            <a:graphicFrameLocks/>
          </p:cNvGraphicFramePr>
          <p:nvPr>
            <p:extLst>
              <p:ext uri="{D42A27DB-BD31-4B8C-83A1-F6EECF244321}">
                <p14:modId xmlns:p14="http://schemas.microsoft.com/office/powerpoint/2010/main" val="101903620"/>
              </p:ext>
            </p:extLst>
          </p:nvPr>
        </p:nvGraphicFramePr>
        <p:xfrm>
          <a:off x="1081693" y="1424894"/>
          <a:ext cx="7837075" cy="4034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12" name="Google Shape;1115;p53">
            <a:extLst>
              <a:ext uri="{FF2B5EF4-FFF2-40B4-BE49-F238E27FC236}">
                <a16:creationId xmlns:a16="http://schemas.microsoft.com/office/drawing/2014/main" id="{CF4742A4-00F2-432C-88C1-8F97384D64E9}"/>
              </a:ext>
            </a:extLst>
          </p:cNvPr>
          <p:cNvGraphicFramePr/>
          <p:nvPr>
            <p:extLst>
              <p:ext uri="{D42A27DB-BD31-4B8C-83A1-F6EECF244321}">
                <p14:modId xmlns:p14="http://schemas.microsoft.com/office/powerpoint/2010/main" val="2205099688"/>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3BA7B30B-18F0-447B-811C-52A67608ABF1}"/>
              </a:ext>
            </a:extLst>
          </p:cNvPr>
          <p:cNvGraphicFramePr>
            <a:graphicFrameLocks/>
          </p:cNvGraphicFramePr>
          <p:nvPr>
            <p:extLst>
              <p:ext uri="{D42A27DB-BD31-4B8C-83A1-F6EECF244321}">
                <p14:modId xmlns:p14="http://schemas.microsoft.com/office/powerpoint/2010/main" val="2073142403"/>
              </p:ext>
            </p:extLst>
          </p:nvPr>
        </p:nvGraphicFramePr>
        <p:xfrm>
          <a:off x="1061474" y="1331291"/>
          <a:ext cx="7713277" cy="4219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12" name="Google Shape;1175;p56">
            <a:extLst>
              <a:ext uri="{FF2B5EF4-FFF2-40B4-BE49-F238E27FC236}">
                <a16:creationId xmlns:a16="http://schemas.microsoft.com/office/drawing/2014/main" id="{D8E671FF-6C23-4993-8396-954E396491E9}"/>
              </a:ext>
            </a:extLst>
          </p:cNvPr>
          <p:cNvGraphicFramePr/>
          <p:nvPr>
            <p:extLst>
              <p:ext uri="{D42A27DB-BD31-4B8C-83A1-F6EECF244321}">
                <p14:modId xmlns:p14="http://schemas.microsoft.com/office/powerpoint/2010/main" val="165989982"/>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145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31D0BBF9-4E11-4CF1-8E4A-FC8DBF528B19}"/>
              </a:ext>
            </a:extLst>
          </p:cNvPr>
          <p:cNvGraphicFramePr>
            <a:graphicFrameLocks/>
          </p:cNvGraphicFramePr>
          <p:nvPr>
            <p:extLst>
              <p:ext uri="{D42A27DB-BD31-4B8C-83A1-F6EECF244321}">
                <p14:modId xmlns:p14="http://schemas.microsoft.com/office/powerpoint/2010/main" val="1246281310"/>
              </p:ext>
            </p:extLst>
          </p:nvPr>
        </p:nvGraphicFramePr>
        <p:xfrm>
          <a:off x="1023312" y="1342722"/>
          <a:ext cx="7509127" cy="4162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12" name="Google Shape;1215;p58">
            <a:extLst>
              <a:ext uri="{FF2B5EF4-FFF2-40B4-BE49-F238E27FC236}">
                <a16:creationId xmlns:a16="http://schemas.microsoft.com/office/drawing/2014/main" id="{974A1FC8-C325-49CB-BAA9-B4BA290020C7}"/>
              </a:ext>
            </a:extLst>
          </p:cNvPr>
          <p:cNvGraphicFramePr/>
          <p:nvPr>
            <p:extLst>
              <p:ext uri="{D42A27DB-BD31-4B8C-83A1-F6EECF244321}">
                <p14:modId xmlns:p14="http://schemas.microsoft.com/office/powerpoint/2010/main" val="1101124138"/>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8020598-0CE8-426B-BE8C-7036E2F7B66D}"/>
              </a:ext>
            </a:extLst>
          </p:cNvPr>
          <p:cNvGraphicFramePr>
            <a:graphicFrameLocks/>
          </p:cNvGraphicFramePr>
          <p:nvPr>
            <p:extLst>
              <p:ext uri="{D42A27DB-BD31-4B8C-83A1-F6EECF244321}">
                <p14:modId xmlns:p14="http://schemas.microsoft.com/office/powerpoint/2010/main" val="261318763"/>
              </p:ext>
            </p:extLst>
          </p:nvPr>
        </p:nvGraphicFramePr>
        <p:xfrm>
          <a:off x="1101426" y="1065097"/>
          <a:ext cx="7293853" cy="4486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4" name="CuadroTexto 3">
            <a:extLst>
              <a:ext uri="{FF2B5EF4-FFF2-40B4-BE49-F238E27FC236}">
                <a16:creationId xmlns:a16="http://schemas.microsoft.com/office/drawing/2014/main" id="{317792FC-66CF-421B-8E2F-A1F8F73A7239}"/>
              </a:ext>
            </a:extLst>
          </p:cNvPr>
          <p:cNvSpPr txBox="1"/>
          <p:nvPr/>
        </p:nvSpPr>
        <p:spPr>
          <a:xfrm>
            <a:off x="1521375" y="1412776"/>
            <a:ext cx="6435001" cy="3139321"/>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casi siempre se reciben las </a:t>
            </a:r>
            <a:r>
              <a:rPr lang="es-MX" b="1" dirty="0"/>
              <a:t>instrucciones</a:t>
            </a:r>
            <a:r>
              <a:rPr lang="es-MX" dirty="0"/>
              <a:t> de trabajo en tiempo y forma, también se percibe que los responsables de área distribuyen las </a:t>
            </a:r>
            <a:r>
              <a:rPr lang="es-MX" b="1" dirty="0"/>
              <a:t>actividades de manera equilibrada </a:t>
            </a:r>
            <a:r>
              <a:rPr lang="es-MX" dirty="0"/>
              <a:t>pero existe una posibilidad de mejora, el numero de colaboradores es en su mayoría adecuado en relación a la </a:t>
            </a:r>
            <a:r>
              <a:rPr lang="es-MX" b="1" dirty="0"/>
              <a:t>carga de trabajo</a:t>
            </a:r>
            <a:r>
              <a:rPr lang="es-MX" dirty="0"/>
              <a:t>,</a:t>
            </a:r>
            <a:r>
              <a:rPr lang="es-MX" b="1" dirty="0"/>
              <a:t> </a:t>
            </a:r>
            <a:r>
              <a:rPr lang="es-MX" dirty="0"/>
              <a:t>de igual manera la persona que evalúa a los compañeros lo hace en </a:t>
            </a:r>
            <a:r>
              <a:rPr lang="es-MX" b="1" dirty="0"/>
              <a:t>base a resultados</a:t>
            </a:r>
            <a:r>
              <a:rPr lang="es-MX" dirty="0"/>
              <a:t>, siempre se brinda la oportunidad de hacer </a:t>
            </a:r>
            <a:r>
              <a:rPr lang="es-MX" b="1" dirty="0"/>
              <a:t>propuestas de mejora</a:t>
            </a:r>
            <a:r>
              <a:rPr lang="es-MX" dirty="0"/>
              <a:t>,</a:t>
            </a:r>
            <a:r>
              <a:rPr lang="es-MX" b="1" dirty="0"/>
              <a:t> </a:t>
            </a:r>
            <a:r>
              <a:rPr lang="es-MX" dirty="0"/>
              <a:t>pero se expresa que algunas veces  son </a:t>
            </a:r>
            <a:r>
              <a:rPr lang="es-MX" b="1" dirty="0"/>
              <a:t>consideradas esas propuestas de mejora.</a:t>
            </a: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879701" y="2434403"/>
            <a:ext cx="5745077"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4201" y="553289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12" name="Google Shape;1293;p62">
            <a:extLst>
              <a:ext uri="{FF2B5EF4-FFF2-40B4-BE49-F238E27FC236}">
                <a16:creationId xmlns:a16="http://schemas.microsoft.com/office/drawing/2014/main" id="{E0B8A25E-7D54-4C3C-A618-303D88540B42}"/>
              </a:ext>
            </a:extLst>
          </p:cNvPr>
          <p:cNvGraphicFramePr/>
          <p:nvPr>
            <p:extLst>
              <p:ext uri="{D42A27DB-BD31-4B8C-83A1-F6EECF244321}">
                <p14:modId xmlns:p14="http://schemas.microsoft.com/office/powerpoint/2010/main" val="754712562"/>
              </p:ext>
            </p:extLst>
          </p:nvPr>
        </p:nvGraphicFramePr>
        <p:xfrm>
          <a:off x="1584787" y="1144992"/>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BB73BE49-0C57-45E2-92BB-7E642252069B}"/>
              </a:ext>
            </a:extLst>
          </p:cNvPr>
          <p:cNvGraphicFramePr>
            <a:graphicFrameLocks/>
          </p:cNvGraphicFramePr>
          <p:nvPr>
            <p:extLst>
              <p:ext uri="{D42A27DB-BD31-4B8C-83A1-F6EECF244321}">
                <p14:modId xmlns:p14="http://schemas.microsoft.com/office/powerpoint/2010/main" val="576864887"/>
              </p:ext>
            </p:extLst>
          </p:nvPr>
        </p:nvGraphicFramePr>
        <p:xfrm>
          <a:off x="1135181" y="1424895"/>
          <a:ext cx="7495555" cy="3982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12" name="Google Shape;1333;p64">
            <a:extLst>
              <a:ext uri="{FF2B5EF4-FFF2-40B4-BE49-F238E27FC236}">
                <a16:creationId xmlns:a16="http://schemas.microsoft.com/office/drawing/2014/main" id="{17C8EDE3-E785-4EF1-83A8-33CCC142C07A}"/>
              </a:ext>
            </a:extLst>
          </p:cNvPr>
          <p:cNvGraphicFramePr/>
          <p:nvPr>
            <p:extLst>
              <p:ext uri="{D42A27DB-BD31-4B8C-83A1-F6EECF244321}">
                <p14:modId xmlns:p14="http://schemas.microsoft.com/office/powerpoint/2010/main" val="2619950186"/>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12" name="Gráfico 11">
            <a:extLst>
              <a:ext uri="{FF2B5EF4-FFF2-40B4-BE49-F238E27FC236}">
                <a16:creationId xmlns:a16="http://schemas.microsoft.com/office/drawing/2014/main" id="{58BE508A-85E8-408E-96F9-62E62A3D2A59}"/>
              </a:ext>
            </a:extLst>
          </p:cNvPr>
          <p:cNvGraphicFramePr>
            <a:graphicFrameLocks/>
          </p:cNvGraphicFramePr>
          <p:nvPr>
            <p:extLst>
              <p:ext uri="{D42A27DB-BD31-4B8C-83A1-F6EECF244321}">
                <p14:modId xmlns:p14="http://schemas.microsoft.com/office/powerpoint/2010/main" val="3045286383"/>
              </p:ext>
            </p:extLst>
          </p:nvPr>
        </p:nvGraphicFramePr>
        <p:xfrm>
          <a:off x="1128939" y="1119359"/>
          <a:ext cx="7501797" cy="4431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12" name="Google Shape;1373;p66">
            <a:extLst>
              <a:ext uri="{FF2B5EF4-FFF2-40B4-BE49-F238E27FC236}">
                <a16:creationId xmlns:a16="http://schemas.microsoft.com/office/drawing/2014/main" id="{98508494-FCD4-4D58-A663-A5F2D5FC5418}"/>
              </a:ext>
            </a:extLst>
          </p:cNvPr>
          <p:cNvGraphicFramePr/>
          <p:nvPr>
            <p:extLst>
              <p:ext uri="{D42A27DB-BD31-4B8C-83A1-F6EECF244321}">
                <p14:modId xmlns:p14="http://schemas.microsoft.com/office/powerpoint/2010/main" val="1108524177"/>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1F2C9670-BCF4-4ADE-94EB-6E6630C12857}"/>
              </a:ext>
            </a:extLst>
          </p:cNvPr>
          <p:cNvGraphicFramePr>
            <a:graphicFrameLocks/>
          </p:cNvGraphicFramePr>
          <p:nvPr>
            <p:extLst>
              <p:ext uri="{D42A27DB-BD31-4B8C-83A1-F6EECF244321}">
                <p14:modId xmlns:p14="http://schemas.microsoft.com/office/powerpoint/2010/main" val="1365026155"/>
              </p:ext>
            </p:extLst>
          </p:nvPr>
        </p:nvGraphicFramePr>
        <p:xfrm>
          <a:off x="1101426" y="1145648"/>
          <a:ext cx="7214989" cy="4359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12" name="Google Shape;1413;p68">
            <a:extLst>
              <a:ext uri="{FF2B5EF4-FFF2-40B4-BE49-F238E27FC236}">
                <a16:creationId xmlns:a16="http://schemas.microsoft.com/office/drawing/2014/main" id="{230B4F93-F75D-4079-B0D8-719225ED1A72}"/>
              </a:ext>
            </a:extLst>
          </p:cNvPr>
          <p:cNvGraphicFramePr/>
          <p:nvPr>
            <p:extLst>
              <p:ext uri="{D42A27DB-BD31-4B8C-83A1-F6EECF244321}">
                <p14:modId xmlns:p14="http://schemas.microsoft.com/office/powerpoint/2010/main" val="2728478164"/>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9017"/>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extLst>
              <p:ext uri="{D42A27DB-BD31-4B8C-83A1-F6EECF244321}">
                <p14:modId xmlns:p14="http://schemas.microsoft.com/office/powerpoint/2010/main" val="1340465431"/>
              </p:ext>
            </p:extLst>
          </p:nvPr>
        </p:nvGraphicFramePr>
        <p:xfrm>
          <a:off x="871424" y="3781483"/>
          <a:ext cx="3580047" cy="242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1651203" y="650119"/>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extLst>
              <p:ext uri="{D42A27DB-BD31-4B8C-83A1-F6EECF244321}">
                <p14:modId xmlns:p14="http://schemas.microsoft.com/office/powerpoint/2010/main" val="2742525531"/>
              </p:ext>
            </p:extLst>
          </p:nvPr>
        </p:nvGraphicFramePr>
        <p:xfrm>
          <a:off x="5140028" y="3507072"/>
          <a:ext cx="3997315" cy="27008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845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22A59249-259B-4C8F-9B3E-07B807209B96}"/>
              </a:ext>
            </a:extLst>
          </p:cNvPr>
          <p:cNvGraphicFramePr>
            <a:graphicFrameLocks/>
          </p:cNvGraphicFramePr>
          <p:nvPr>
            <p:extLst>
              <p:ext uri="{D42A27DB-BD31-4B8C-83A1-F6EECF244321}">
                <p14:modId xmlns:p14="http://schemas.microsoft.com/office/powerpoint/2010/main" val="4033896645"/>
              </p:ext>
            </p:extLst>
          </p:nvPr>
        </p:nvGraphicFramePr>
        <p:xfrm>
          <a:off x="1101427" y="1082582"/>
          <a:ext cx="7719044" cy="44422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74992"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12" name="Google Shape;1453;p70">
            <a:extLst>
              <a:ext uri="{FF2B5EF4-FFF2-40B4-BE49-F238E27FC236}">
                <a16:creationId xmlns:a16="http://schemas.microsoft.com/office/drawing/2014/main" id="{6074E5A7-F369-490A-86F5-3173C87BBF23}"/>
              </a:ext>
            </a:extLst>
          </p:cNvPr>
          <p:cNvGraphicFramePr/>
          <p:nvPr>
            <p:extLst>
              <p:ext uri="{D42A27DB-BD31-4B8C-83A1-F6EECF244321}">
                <p14:modId xmlns:p14="http://schemas.microsoft.com/office/powerpoint/2010/main" val="2871851795"/>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3" name="CuadroTexto 2">
            <a:extLst>
              <a:ext uri="{FF2B5EF4-FFF2-40B4-BE49-F238E27FC236}">
                <a16:creationId xmlns:a16="http://schemas.microsoft.com/office/drawing/2014/main" id="{FF4D8E24-EA21-4F40-990E-418392934C49}"/>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el total responde que realiza las </a:t>
            </a:r>
            <a:r>
              <a:rPr lang="es-MX" b="1" dirty="0"/>
              <a:t>actividades asignadas con agrado</a:t>
            </a:r>
            <a:r>
              <a:rPr lang="es-MX" dirty="0"/>
              <a:t>, una minoría de los que contestaron la encuesta consideran un posible </a:t>
            </a:r>
            <a:r>
              <a:rPr lang="es-MX" b="1" dirty="0"/>
              <a:t>cambio de área </a:t>
            </a:r>
            <a:r>
              <a:rPr lang="es-MX" dirty="0"/>
              <a:t>que mejore su situación laboral, se considera que en ocasiones el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un gran porcentaje está </a:t>
            </a:r>
            <a:r>
              <a:rPr lang="es-MX" b="1" dirty="0"/>
              <a:t>capacitado para realizar sus funciones laborales</a:t>
            </a:r>
            <a:r>
              <a:rPr lang="es-MX" dirty="0"/>
              <a:t>, mas de la mitad de los encuestados denota que ha recibido </a:t>
            </a:r>
            <a:r>
              <a:rPr lang="es-MX" b="1" dirty="0"/>
              <a:t>capacitación el ultimo año</a:t>
            </a:r>
            <a:r>
              <a:rPr lang="es-MX" dirty="0"/>
              <a:t>  por parte de la UAN,  se enuncia que se les </a:t>
            </a:r>
            <a:r>
              <a:rPr lang="es-MX" b="1" dirty="0"/>
              <a:t>permite asistir a  los cursos de capacitación </a:t>
            </a:r>
            <a:r>
              <a:rPr lang="es-MX" dirty="0"/>
              <a:t>pero un 7% no ha sido convocado, en su mayoría de dice que solo algunas veces los cursos de </a:t>
            </a:r>
            <a:r>
              <a:rPr lang="es-MX" b="1" dirty="0"/>
              <a:t>capacitación fortalece su desempeño laboral</a:t>
            </a:r>
            <a:r>
              <a:rPr lang="es-MX" dirty="0"/>
              <a:t>.</a:t>
            </a: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58894" y="2631528"/>
            <a:ext cx="5186692" cy="1323439"/>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VII.-MEDIO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3200B26-3940-418E-AD85-AB4ED3302500}"/>
              </a:ext>
            </a:extLst>
          </p:cNvPr>
          <p:cNvGraphicFramePr>
            <a:graphicFrameLocks/>
          </p:cNvGraphicFramePr>
          <p:nvPr>
            <p:extLst>
              <p:ext uri="{D42A27DB-BD31-4B8C-83A1-F6EECF244321}">
                <p14:modId xmlns:p14="http://schemas.microsoft.com/office/powerpoint/2010/main" val="580306827"/>
              </p:ext>
            </p:extLst>
          </p:nvPr>
        </p:nvGraphicFramePr>
        <p:xfrm>
          <a:off x="1305351" y="1145649"/>
          <a:ext cx="7011065" cy="42614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12" name="Google Shape;1532;p74">
            <a:extLst>
              <a:ext uri="{FF2B5EF4-FFF2-40B4-BE49-F238E27FC236}">
                <a16:creationId xmlns:a16="http://schemas.microsoft.com/office/drawing/2014/main" id="{CB5F386A-18EA-4FA0-A7A5-3034EEC0567E}"/>
              </a:ext>
            </a:extLst>
          </p:cNvPr>
          <p:cNvGraphicFramePr/>
          <p:nvPr>
            <p:extLst>
              <p:ext uri="{D42A27DB-BD31-4B8C-83A1-F6EECF244321}">
                <p14:modId xmlns:p14="http://schemas.microsoft.com/office/powerpoint/2010/main" val="897018428"/>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B70956ED-34A9-4662-B6A0-412B3FD34F18}"/>
              </a:ext>
            </a:extLst>
          </p:cNvPr>
          <p:cNvGraphicFramePr>
            <a:graphicFrameLocks/>
          </p:cNvGraphicFramePr>
          <p:nvPr>
            <p:extLst>
              <p:ext uri="{D42A27DB-BD31-4B8C-83A1-F6EECF244321}">
                <p14:modId xmlns:p14="http://schemas.microsoft.com/office/powerpoint/2010/main" val="1529165706"/>
              </p:ext>
            </p:extLst>
          </p:nvPr>
        </p:nvGraphicFramePr>
        <p:xfrm>
          <a:off x="1082788" y="1411796"/>
          <a:ext cx="7449651" cy="40936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70;p76">
            <a:extLst>
              <a:ext uri="{FF2B5EF4-FFF2-40B4-BE49-F238E27FC236}">
                <a16:creationId xmlns:a16="http://schemas.microsoft.com/office/drawing/2014/main" id="{43B3E5F0-BB4F-4CE9-86DE-AC85900E26D0}"/>
              </a:ext>
            </a:extLst>
          </p:cNvPr>
          <p:cNvGraphicFramePr/>
          <p:nvPr>
            <p:extLst>
              <p:ext uri="{D42A27DB-BD31-4B8C-83A1-F6EECF244321}">
                <p14:modId xmlns:p14="http://schemas.microsoft.com/office/powerpoint/2010/main" val="1681590185"/>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C0E2A43C-2873-4385-8639-50AC895B8105}"/>
              </a:ext>
            </a:extLst>
          </p:cNvPr>
          <p:cNvGraphicFramePr>
            <a:graphicFrameLocks/>
          </p:cNvGraphicFramePr>
          <p:nvPr>
            <p:extLst>
              <p:ext uri="{D42A27DB-BD31-4B8C-83A1-F6EECF244321}">
                <p14:modId xmlns:p14="http://schemas.microsoft.com/office/powerpoint/2010/main" val="1613568412"/>
              </p:ext>
            </p:extLst>
          </p:nvPr>
        </p:nvGraphicFramePr>
        <p:xfrm>
          <a:off x="1073029" y="1345002"/>
          <a:ext cx="7557708" cy="4160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10;p78">
            <a:extLst>
              <a:ext uri="{FF2B5EF4-FFF2-40B4-BE49-F238E27FC236}">
                <a16:creationId xmlns:a16="http://schemas.microsoft.com/office/drawing/2014/main" id="{F9F7DF61-84FF-462D-BC43-447656D70C63}"/>
              </a:ext>
            </a:extLst>
          </p:cNvPr>
          <p:cNvGraphicFramePr/>
          <p:nvPr>
            <p:extLst>
              <p:ext uri="{D42A27DB-BD31-4B8C-83A1-F6EECF244321}">
                <p14:modId xmlns:p14="http://schemas.microsoft.com/office/powerpoint/2010/main" val="2088532880"/>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ADBA778-3071-48CB-A129-2FD3884DEB86}"/>
              </a:ext>
            </a:extLst>
          </p:cNvPr>
          <p:cNvGraphicFramePr>
            <a:graphicFrameLocks/>
          </p:cNvGraphicFramePr>
          <p:nvPr>
            <p:extLst>
              <p:ext uri="{D42A27DB-BD31-4B8C-83A1-F6EECF244321}">
                <p14:modId xmlns:p14="http://schemas.microsoft.com/office/powerpoint/2010/main" val="3084550712"/>
              </p:ext>
            </p:extLst>
          </p:nvPr>
        </p:nvGraphicFramePr>
        <p:xfrm>
          <a:off x="1101426" y="1361744"/>
          <a:ext cx="7431013" cy="41630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50;p80">
            <a:extLst>
              <a:ext uri="{FF2B5EF4-FFF2-40B4-BE49-F238E27FC236}">
                <a16:creationId xmlns:a16="http://schemas.microsoft.com/office/drawing/2014/main" id="{119AC1FD-F615-4F90-A753-78F5D4430F7B}"/>
              </a:ext>
            </a:extLst>
          </p:cNvPr>
          <p:cNvGraphicFramePr/>
          <p:nvPr>
            <p:extLst>
              <p:ext uri="{D42A27DB-BD31-4B8C-83A1-F6EECF244321}">
                <p14:modId xmlns:p14="http://schemas.microsoft.com/office/powerpoint/2010/main" val="1749605757"/>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F9A948B2-01E4-43A1-8D18-4E112B4432C2}"/>
              </a:ext>
            </a:extLst>
          </p:cNvPr>
          <p:cNvGraphicFramePr>
            <a:graphicFrameLocks/>
          </p:cNvGraphicFramePr>
          <p:nvPr>
            <p:extLst>
              <p:ext uri="{D42A27DB-BD31-4B8C-83A1-F6EECF244321}">
                <p14:modId xmlns:p14="http://schemas.microsoft.com/office/powerpoint/2010/main" val="238497496"/>
              </p:ext>
            </p:extLst>
          </p:nvPr>
        </p:nvGraphicFramePr>
        <p:xfrm>
          <a:off x="1078091" y="1300350"/>
          <a:ext cx="7742379" cy="4205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12" name="Google Shape;1690;p82">
            <a:extLst>
              <a:ext uri="{FF2B5EF4-FFF2-40B4-BE49-F238E27FC236}">
                <a16:creationId xmlns:a16="http://schemas.microsoft.com/office/drawing/2014/main" id="{242B6D2D-0964-43A4-90D8-82AFC91F2922}"/>
              </a:ext>
            </a:extLst>
          </p:cNvPr>
          <p:cNvGraphicFramePr/>
          <p:nvPr>
            <p:extLst>
              <p:ext uri="{D42A27DB-BD31-4B8C-83A1-F6EECF244321}">
                <p14:modId xmlns:p14="http://schemas.microsoft.com/office/powerpoint/2010/main" val="2052359118"/>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6185"/>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CuadroTexto 2">
            <a:extLst>
              <a:ext uri="{FF2B5EF4-FFF2-40B4-BE49-F238E27FC236}">
                <a16:creationId xmlns:a16="http://schemas.microsoft.com/office/drawing/2014/main" id="{805129CE-DB69-492B-B7FB-AE7DAEF213C4}"/>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85%</a:t>
            </a:r>
          </a:p>
          <a:p>
            <a:pPr marL="742950" lvl="1" indent="-285750" algn="just">
              <a:buFont typeface="Arial" panose="020B0604020202020204" pitchFamily="34" charset="0"/>
              <a:buChar char="•"/>
            </a:pPr>
            <a:r>
              <a:rPr lang="es-MX" b="1" dirty="0"/>
              <a:t>Olores desagradables </a:t>
            </a:r>
            <a:r>
              <a:rPr lang="es-MX" dirty="0"/>
              <a:t>en un </a:t>
            </a:r>
            <a:r>
              <a:rPr lang="es-MX" b="1" dirty="0"/>
              <a:t>71%</a:t>
            </a:r>
          </a:p>
          <a:p>
            <a:pPr marL="742950" lvl="1" indent="-285750" algn="just">
              <a:buFont typeface="Arial" panose="020B0604020202020204" pitchFamily="34" charset="0"/>
              <a:buChar char="•"/>
            </a:pPr>
            <a:r>
              <a:rPr lang="es-MX" b="1" dirty="0"/>
              <a:t>Plagas</a:t>
            </a:r>
            <a:r>
              <a:rPr lang="es-MX" dirty="0"/>
              <a:t> en un </a:t>
            </a:r>
            <a:r>
              <a:rPr lang="es-MX" b="1" dirty="0"/>
              <a:t>63%</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85%</a:t>
            </a:r>
          </a:p>
          <a:p>
            <a:pPr marL="742950" lvl="1" indent="-285750" algn="just">
              <a:buFont typeface="Arial" panose="020B0604020202020204" pitchFamily="34" charset="0"/>
              <a:buChar char="•"/>
            </a:pPr>
            <a:r>
              <a:rPr lang="es-MX" b="1" dirty="0"/>
              <a:t>Insumos</a:t>
            </a:r>
            <a:r>
              <a:rPr lang="es-MX" dirty="0"/>
              <a:t> en un </a:t>
            </a:r>
            <a:r>
              <a:rPr lang="es-MX" b="1" dirty="0"/>
              <a:t>57%</a:t>
            </a:r>
          </a:p>
          <a:p>
            <a:pPr marL="742950" lvl="1" indent="-285750" algn="just">
              <a:buFont typeface="Arial" panose="020B0604020202020204" pitchFamily="34" charset="0"/>
              <a:buChar char="•"/>
            </a:pPr>
            <a:r>
              <a:rPr lang="es-MX" b="1" dirty="0"/>
              <a:t>Energía eléctrica </a:t>
            </a:r>
            <a:r>
              <a:rPr lang="es-MX" dirty="0"/>
              <a:t>en un </a:t>
            </a:r>
            <a:r>
              <a:rPr lang="es-MX" b="1" dirty="0"/>
              <a:t>85%</a:t>
            </a:r>
          </a:p>
          <a:p>
            <a:pPr marL="742950" lvl="1" indent="-285750" algn="just">
              <a:buFont typeface="Arial" panose="020B0604020202020204" pitchFamily="34" charset="0"/>
              <a:buChar char="•"/>
            </a:pPr>
            <a:r>
              <a:rPr lang="es-MX" b="1" dirty="0"/>
              <a:t>Desechos</a:t>
            </a:r>
            <a:r>
              <a:rPr lang="es-MX" dirty="0"/>
              <a:t> en un </a:t>
            </a:r>
            <a:r>
              <a:rPr lang="es-MX" b="1" dirty="0"/>
              <a:t>57%</a:t>
            </a:r>
          </a:p>
          <a:p>
            <a:pPr marL="742950" lvl="1" indent="-285750" algn="just">
              <a:buFont typeface="Arial" panose="020B0604020202020204" pitchFamily="34" charset="0"/>
              <a:buChar char="•"/>
            </a:pPr>
            <a:r>
              <a:rPr lang="es-MX" b="1" dirty="0"/>
              <a:t>Áreas verdes </a:t>
            </a:r>
            <a:r>
              <a:rPr lang="es-MX" dirty="0"/>
              <a:t>en un </a:t>
            </a:r>
            <a:r>
              <a:rPr lang="es-MX" b="1" dirty="0"/>
              <a:t>78%</a:t>
            </a:r>
          </a:p>
          <a:p>
            <a:pPr marL="285750" indent="-285750" algn="just">
              <a:buFont typeface="Arial" panose="020B0604020202020204" pitchFamily="34" charset="0"/>
              <a:buChar char="•"/>
            </a:pPr>
            <a:endParaRPr lang="es-MX" b="1" dirty="0"/>
          </a:p>
          <a:p>
            <a:pPr algn="just"/>
            <a:r>
              <a:rPr lang="es-MX" dirty="0"/>
              <a:t>Por ultimo se menciona el </a:t>
            </a:r>
            <a:r>
              <a:rPr lang="es-MX" b="1" dirty="0"/>
              <a:t>100%</a:t>
            </a:r>
            <a:r>
              <a:rPr lang="es-MX" dirty="0"/>
              <a:t>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777</TotalTime>
  <Words>4300</Words>
  <Application>Microsoft Office PowerPoint</Application>
  <PresentationFormat>Presentación en pantalla (4:3)</PresentationFormat>
  <Paragraphs>720</Paragraphs>
  <Slides>84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84</vt:i4>
      </vt:variant>
    </vt:vector>
  </HeadingPairs>
  <TitlesOfParts>
    <vt:vector size="8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82</cp:revision>
  <dcterms:created xsi:type="dcterms:W3CDTF">2020-10-13T14:28:37Z</dcterms:created>
  <dcterms:modified xsi:type="dcterms:W3CDTF">2022-05-03T18:55:12Z</dcterms:modified>
</cp:coreProperties>
</file>