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0.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1.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2.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3.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4.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6.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7.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8.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9.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1.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2.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3.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4.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5.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4" r:id="rId34"/>
    <p:sldId id="285" r:id="rId35"/>
    <p:sldId id="286" r:id="rId36"/>
    <p:sldId id="287" r:id="rId37"/>
    <p:sldId id="288" r:id="rId38"/>
    <p:sldId id="290" r:id="rId39"/>
    <p:sldId id="42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92D505"/>
    <a:srgbClr val="77933C"/>
    <a:srgbClr val="4F6228"/>
    <a:srgbClr val="3A71B2"/>
    <a:srgbClr val="D68B28"/>
    <a:srgbClr val="914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B5-4127-95E1-DEF52C84B6EF}"/>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B5-4127-95E1-DEF52C84B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8AB5-4127-95E1-DEF52C84B6EF}"/>
            </c:ext>
          </c:extLst>
        </c:ser>
        <c:dLbls>
          <c:showLegendKey val="0"/>
          <c:showVal val="0"/>
          <c:showCatName val="0"/>
          <c:showSerName val="0"/>
          <c:showPercent val="0"/>
          <c:showBubbleSize val="0"/>
        </c:dLbls>
        <c:gapWidth val="100"/>
        <c:overlap val="-24"/>
        <c:axId val="452379736"/>
        <c:axId val="452379344"/>
      </c:barChart>
      <c:catAx>
        <c:axId val="452379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79344"/>
        <c:crosses val="autoZero"/>
        <c:auto val="1"/>
        <c:lblAlgn val="ctr"/>
        <c:lblOffset val="100"/>
        <c:noMultiLvlLbl val="0"/>
      </c:catAx>
      <c:valAx>
        <c:axId val="452379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7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3B79-40C4-800E-EEA9EDF5DC84}"/>
                </c:ext>
              </c:extLst>
            </c:dLbl>
            <c:dLbl>
              <c:idx val="2"/>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79-40C4-800E-EEA9EDF5DC84}"/>
                </c:ext>
              </c:extLst>
            </c:dLbl>
            <c:dLbl>
              <c:idx val="4"/>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4-3B79-40C4-800E-EEA9EDF5DC84}"/>
                </c:ext>
              </c:extLst>
            </c:dLbl>
            <c:dLbl>
              <c:idx val="5"/>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EQUIDAD</c:v>
                </c:pt>
                <c:pt idx="2">
                  <c:v> JUSTICIA</c:v>
                </c:pt>
                <c:pt idx="3">
                  <c:v> RESPONSABILIDAD</c:v>
                </c:pt>
                <c:pt idx="4">
                  <c:v> TOLERANCIA</c:v>
                </c:pt>
                <c:pt idx="5">
                  <c:v> PROFESIONALISMO E INTEGRIDAD</c:v>
                </c:pt>
                <c:pt idx="6">
                  <c:v> LEALTAD Y COMPROMISO</c:v>
                </c:pt>
                <c:pt idx="7">
                  <c:v> CONCIENCIA ECOLÓGICA</c:v>
                </c:pt>
              </c:strCache>
            </c:strRef>
          </c:cat>
          <c:val>
            <c:numRef>
              <c:f>VALORES!$B$4:$B$11</c:f>
              <c:numCache>
                <c:formatCode>General</c:formatCode>
                <c:ptCount val="8"/>
                <c:pt idx="0">
                  <c:v>96</c:v>
                </c:pt>
                <c:pt idx="1">
                  <c:v>87</c:v>
                </c:pt>
                <c:pt idx="2">
                  <c:v>87</c:v>
                </c:pt>
                <c:pt idx="3">
                  <c:v>87</c:v>
                </c:pt>
                <c:pt idx="4">
                  <c:v>74</c:v>
                </c:pt>
                <c:pt idx="5">
                  <c:v>70</c:v>
                </c:pt>
                <c:pt idx="6">
                  <c:v>64</c:v>
                </c:pt>
                <c:pt idx="7">
                  <c:v>64</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452380520"/>
        <c:axId val="452389144"/>
      </c:barChart>
      <c:catAx>
        <c:axId val="452380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452389144"/>
        <c:crosses val="autoZero"/>
        <c:auto val="1"/>
        <c:lblAlgn val="ctr"/>
        <c:lblOffset val="100"/>
        <c:noMultiLvlLbl val="0"/>
      </c:catAx>
      <c:valAx>
        <c:axId val="452389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141464382046E-3"/>
                  <c:y val="3.3479717687317209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7C-4810-98F2-6F76E42A481F}"/>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7C-4810-98F2-6F76E42A481F}"/>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7C-4810-98F2-6F76E42A481F}"/>
                </c:ext>
              </c:extLst>
            </c:dLbl>
            <c:dLbl>
              <c:idx val="3"/>
              <c:layout>
                <c:manualLayout>
                  <c:x val="2.6994856098286782E-3"/>
                  <c:y val="0.1036397661652527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3149314854964644"/>
                      <c:h val="9.209880943893918E-2"/>
                    </c:manualLayout>
                  </c15:layout>
                  <c15:dlblFieldTable/>
                  <c15:showDataLabelsRange val="0"/>
                </c:ext>
                <c:ext xmlns:c16="http://schemas.microsoft.com/office/drawing/2014/chart" uri="{C3380CC4-5D6E-409C-BE32-E72D297353CC}">
                  <c16:uniqueId val="{00000003-7C7C-4810-98F2-6F76E42A48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0</c:v>
                </c:pt>
                <c:pt idx="1">
                  <c:v>40</c:v>
                </c:pt>
                <c:pt idx="2">
                  <c:v>40</c:v>
                </c:pt>
                <c:pt idx="3">
                  <c:v>20</c:v>
                </c:pt>
              </c:numCache>
            </c:numRef>
          </c:val>
          <c:extLst>
            <c:ext xmlns:c16="http://schemas.microsoft.com/office/drawing/2014/chart" uri="{C3380CC4-5D6E-409C-BE32-E72D297353CC}">
              <c16:uniqueId val="{00000004-7C7C-4810-98F2-6F76E42A481F}"/>
            </c:ext>
          </c:extLst>
        </c:ser>
        <c:dLbls>
          <c:showLegendKey val="0"/>
          <c:showVal val="0"/>
          <c:showCatName val="0"/>
          <c:showSerName val="0"/>
          <c:showPercent val="0"/>
          <c:showBubbleSize val="0"/>
        </c:dLbls>
        <c:gapWidth val="100"/>
        <c:overlap val="-24"/>
        <c:axId val="452386792"/>
        <c:axId val="452382088"/>
      </c:barChart>
      <c:catAx>
        <c:axId val="452386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82088"/>
        <c:crosses val="autoZero"/>
        <c:auto val="1"/>
        <c:lblAlgn val="ctr"/>
        <c:lblOffset val="100"/>
        <c:noMultiLvlLbl val="0"/>
      </c:catAx>
      <c:valAx>
        <c:axId val="452382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6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21</c:v>
                </c:pt>
                <c:pt idx="1">
                  <c:v>43</c:v>
                </c:pt>
                <c:pt idx="2">
                  <c:v>14</c:v>
                </c:pt>
                <c:pt idx="3">
                  <c:v>21</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52384440"/>
        <c:axId val="452381304"/>
      </c:barChart>
      <c:catAx>
        <c:axId val="452384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81304"/>
        <c:crosses val="autoZero"/>
        <c:auto val="1"/>
        <c:lblAlgn val="ctr"/>
        <c:lblOffset val="100"/>
        <c:noMultiLvlLbl val="0"/>
      </c:catAx>
      <c:valAx>
        <c:axId val="452381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4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4D-41BC-A17F-D198E5845412}"/>
                </c:ext>
              </c:extLst>
            </c:dLbl>
            <c:dLbl>
              <c:idx val="1"/>
              <c:layout>
                <c:manualLayout>
                  <c:x val="3.5002087722948187E-3"/>
                  <c:y val="1.813097272192763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4D-41BC-A17F-D198E584541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4D-41BC-A17F-D198E584541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4D-41BC-A17F-D198E58454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43</c:v>
                </c:pt>
                <c:pt idx="2">
                  <c:v>43</c:v>
                </c:pt>
                <c:pt idx="3">
                  <c:v>14</c:v>
                </c:pt>
              </c:numCache>
            </c:numRef>
          </c:val>
          <c:extLst>
            <c:ext xmlns:c16="http://schemas.microsoft.com/office/drawing/2014/chart" uri="{C3380CC4-5D6E-409C-BE32-E72D297353CC}">
              <c16:uniqueId val="{00000004-564D-41BC-A17F-D198E5845412}"/>
            </c:ext>
          </c:extLst>
        </c:ser>
        <c:dLbls>
          <c:showLegendKey val="0"/>
          <c:showVal val="0"/>
          <c:showCatName val="0"/>
          <c:showSerName val="0"/>
          <c:showPercent val="0"/>
          <c:showBubbleSize val="0"/>
        </c:dLbls>
        <c:gapWidth val="100"/>
        <c:overlap val="-24"/>
        <c:axId val="452382872"/>
        <c:axId val="452385616"/>
      </c:barChart>
      <c:catAx>
        <c:axId val="452382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5616"/>
        <c:crosses val="autoZero"/>
        <c:auto val="1"/>
        <c:lblAlgn val="ctr"/>
        <c:lblOffset val="100"/>
        <c:noMultiLvlLbl val="0"/>
      </c:catAx>
      <c:valAx>
        <c:axId val="452385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2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017895503544975E-17"/>
                  <c:y val="8.6119242314845346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3.7130382754310648E-3"/>
                  <c:y val="8.305884690513626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7</c:v>
                </c:pt>
                <c:pt idx="2">
                  <c:v>64</c:v>
                </c:pt>
                <c:pt idx="3">
                  <c:v>29</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452383264"/>
        <c:axId val="452385224"/>
      </c:barChart>
      <c:catAx>
        <c:axId val="452383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5224"/>
        <c:crosses val="autoZero"/>
        <c:auto val="1"/>
        <c:lblAlgn val="ctr"/>
        <c:lblOffset val="100"/>
        <c:noMultiLvlLbl val="0"/>
      </c:catAx>
      <c:valAx>
        <c:axId val="452385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2225636621841172E-2"/>
          <c:y val="3.5698529287949053E-2"/>
          <c:w val="0.91324270402714336"/>
          <c:h val="0.8815294751017192"/>
        </c:manualLayout>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B4-4233-AF9D-2F76BE4441F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B4-4233-AF9D-2F76BE4441F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B4-4233-AF9D-2F76BE4441FD}"/>
                </c:ext>
              </c:extLst>
            </c:dLbl>
            <c:dLbl>
              <c:idx val="3"/>
              <c:layout>
                <c:manualLayout>
                  <c:x val="-5.4493722566308208E-3"/>
                  <c:y val="3.360569098063656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B4-4233-AF9D-2F76BE4441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29</c:v>
                </c:pt>
                <c:pt idx="1">
                  <c:v>57</c:v>
                </c:pt>
                <c:pt idx="2">
                  <c:v>14</c:v>
                </c:pt>
              </c:numCache>
            </c:numRef>
          </c:val>
          <c:extLst>
            <c:ext xmlns:c16="http://schemas.microsoft.com/office/drawing/2014/chart" uri="{C3380CC4-5D6E-409C-BE32-E72D297353CC}">
              <c16:uniqueId val="{00000004-F5B4-4233-AF9D-2F76BE4441FD}"/>
            </c:ext>
          </c:extLst>
        </c:ser>
        <c:dLbls>
          <c:showLegendKey val="0"/>
          <c:showVal val="0"/>
          <c:showCatName val="0"/>
          <c:showSerName val="0"/>
          <c:showPercent val="0"/>
          <c:showBubbleSize val="0"/>
        </c:dLbls>
        <c:gapWidth val="100"/>
        <c:overlap val="-24"/>
        <c:axId val="452384048"/>
        <c:axId val="452386008"/>
      </c:barChart>
      <c:catAx>
        <c:axId val="45238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86008"/>
        <c:crosses val="autoZero"/>
        <c:auto val="1"/>
        <c:lblAlgn val="ctr"/>
        <c:lblOffset val="100"/>
        <c:noMultiLvlLbl val="0"/>
      </c:catAx>
      <c:valAx>
        <c:axId val="452386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0285490828126197E-5"/>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6058292002694491E-5"/>
                  <c:y val="9.367671468599611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21</c:v>
                </c:pt>
                <c:pt idx="2">
                  <c:v>65</c:v>
                </c:pt>
                <c:pt idx="3">
                  <c:v>14</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452397376"/>
        <c:axId val="452402080"/>
      </c:barChart>
      <c:catAx>
        <c:axId val="45239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2080"/>
        <c:crosses val="autoZero"/>
        <c:auto val="1"/>
        <c:lblAlgn val="ctr"/>
        <c:lblOffset val="100"/>
        <c:noMultiLvlLbl val="0"/>
      </c:catAx>
      <c:valAx>
        <c:axId val="452402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7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A0-4BFE-B206-B21E8371F119}"/>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A0-4BFE-B206-B21E8371F119}"/>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A0-4BFE-B206-B21E8371F119}"/>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A0-4BFE-B206-B21E8371F11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29</c:v>
                </c:pt>
                <c:pt idx="1">
                  <c:v>43</c:v>
                </c:pt>
                <c:pt idx="2">
                  <c:v>14</c:v>
                </c:pt>
                <c:pt idx="3">
                  <c:v>14</c:v>
                </c:pt>
              </c:numCache>
            </c:numRef>
          </c:val>
          <c:extLst>
            <c:ext xmlns:c16="http://schemas.microsoft.com/office/drawing/2014/chart" uri="{C3380CC4-5D6E-409C-BE32-E72D297353CC}">
              <c16:uniqueId val="{00000004-B7A0-4BFE-B206-B21E8371F119}"/>
            </c:ext>
          </c:extLst>
        </c:ser>
        <c:dLbls>
          <c:showLegendKey val="0"/>
          <c:showVal val="0"/>
          <c:showCatName val="0"/>
          <c:showSerName val="0"/>
          <c:showPercent val="0"/>
          <c:showBubbleSize val="0"/>
        </c:dLbls>
        <c:gapWidth val="100"/>
        <c:overlap val="-24"/>
        <c:axId val="452391888"/>
        <c:axId val="452399336"/>
      </c:barChart>
      <c:catAx>
        <c:axId val="452391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99336"/>
        <c:crosses val="autoZero"/>
        <c:auto val="1"/>
        <c:lblAlgn val="ctr"/>
        <c:lblOffset val="100"/>
        <c:noMultiLvlLbl val="0"/>
      </c:catAx>
      <c:valAx>
        <c:axId val="452399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7</c:v>
                </c:pt>
                <c:pt idx="1">
                  <c:v>36</c:v>
                </c:pt>
                <c:pt idx="2">
                  <c:v>43</c:v>
                </c:pt>
                <c:pt idx="3">
                  <c:v>14</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52395808"/>
        <c:axId val="452392672"/>
      </c:barChart>
      <c:catAx>
        <c:axId val="45239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92672"/>
        <c:crosses val="autoZero"/>
        <c:auto val="1"/>
        <c:lblAlgn val="ctr"/>
        <c:lblOffset val="100"/>
        <c:noMultiLvlLbl val="0"/>
      </c:catAx>
      <c:valAx>
        <c:axId val="452392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8C-4976-B00B-B9E62AC86EA8}"/>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8C-4976-B00B-B9E62AC86E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86</c:v>
                </c:pt>
                <c:pt idx="1">
                  <c:v>14</c:v>
                </c:pt>
              </c:numCache>
            </c:numRef>
          </c:val>
          <c:extLst>
            <c:ext xmlns:c16="http://schemas.microsoft.com/office/drawing/2014/chart" uri="{C3380CC4-5D6E-409C-BE32-E72D297353CC}">
              <c16:uniqueId val="{00000002-9D8C-4976-B00B-B9E62AC86EA8}"/>
            </c:ext>
          </c:extLst>
        </c:ser>
        <c:dLbls>
          <c:showLegendKey val="0"/>
          <c:showVal val="0"/>
          <c:showCatName val="0"/>
          <c:showSerName val="0"/>
          <c:showPercent val="0"/>
          <c:showBubbleSize val="0"/>
        </c:dLbls>
        <c:gapWidth val="100"/>
        <c:overlap val="-24"/>
        <c:axId val="452401296"/>
        <c:axId val="452399728"/>
      </c:barChart>
      <c:catAx>
        <c:axId val="45240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99728"/>
        <c:crosses val="autoZero"/>
        <c:auto val="1"/>
        <c:lblAlgn val="ctr"/>
        <c:lblOffset val="100"/>
        <c:noMultiLvlLbl val="0"/>
      </c:catAx>
      <c:valAx>
        <c:axId val="452399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452397768"/>
        <c:axId val="452393064"/>
      </c:barChart>
      <c:catAx>
        <c:axId val="452397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93064"/>
        <c:crosses val="autoZero"/>
        <c:auto val="1"/>
        <c:lblAlgn val="ctr"/>
        <c:lblOffset val="100"/>
        <c:noMultiLvlLbl val="0"/>
      </c:catAx>
      <c:valAx>
        <c:axId val="452393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7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E6-4F43-BFC9-A8A67614940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E6-4F43-BFC9-A8A67614940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E6-4F43-BFC9-A8A6761494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43</c:v>
                </c:pt>
                <c:pt idx="1">
                  <c:v>57</c:v>
                </c:pt>
              </c:numCache>
            </c:numRef>
          </c:val>
          <c:extLst>
            <c:ext xmlns:c16="http://schemas.microsoft.com/office/drawing/2014/chart" uri="{C3380CC4-5D6E-409C-BE32-E72D297353CC}">
              <c16:uniqueId val="{00000003-4BE6-4F43-BFC9-A8A676149405}"/>
            </c:ext>
          </c:extLst>
        </c:ser>
        <c:dLbls>
          <c:showLegendKey val="0"/>
          <c:showVal val="0"/>
          <c:showCatName val="0"/>
          <c:showSerName val="0"/>
          <c:showPercent val="0"/>
          <c:showBubbleSize val="0"/>
        </c:dLbls>
        <c:gapWidth val="100"/>
        <c:overlap val="-24"/>
        <c:axId val="452400512"/>
        <c:axId val="452391496"/>
      </c:barChart>
      <c:catAx>
        <c:axId val="452400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1496"/>
        <c:crosses val="autoZero"/>
        <c:auto val="1"/>
        <c:lblAlgn val="ctr"/>
        <c:lblOffset val="100"/>
        <c:noMultiLvlLbl val="0"/>
      </c:catAx>
      <c:valAx>
        <c:axId val="452391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54.5</c:v>
                </c:pt>
                <c:pt idx="1">
                  <c:v>45.5</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452398552"/>
        <c:axId val="452396200"/>
      </c:barChart>
      <c:catAx>
        <c:axId val="452398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6200"/>
        <c:crosses val="autoZero"/>
        <c:auto val="1"/>
        <c:lblAlgn val="ctr"/>
        <c:lblOffset val="100"/>
        <c:noMultiLvlLbl val="0"/>
      </c:catAx>
      <c:valAx>
        <c:axId val="452396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8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C7-4502-A9CF-57C9158A305D}"/>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C7-4502-A9CF-57C9158A305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C7-4502-A9CF-57C9158A30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29</c:v>
                </c:pt>
                <c:pt idx="1">
                  <c:v>71</c:v>
                </c:pt>
              </c:numCache>
            </c:numRef>
          </c:val>
          <c:extLst>
            <c:ext xmlns:c16="http://schemas.microsoft.com/office/drawing/2014/chart" uri="{C3380CC4-5D6E-409C-BE32-E72D297353CC}">
              <c16:uniqueId val="{00000003-76C7-4502-A9CF-57C9158A305D}"/>
            </c:ext>
          </c:extLst>
        </c:ser>
        <c:dLbls>
          <c:showLegendKey val="0"/>
          <c:showVal val="0"/>
          <c:showCatName val="0"/>
          <c:showSerName val="0"/>
          <c:showPercent val="0"/>
          <c:showBubbleSize val="0"/>
        </c:dLbls>
        <c:gapWidth val="100"/>
        <c:overlap val="-24"/>
        <c:axId val="452393456"/>
        <c:axId val="452393848"/>
      </c:barChart>
      <c:catAx>
        <c:axId val="452393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3848"/>
        <c:crosses val="autoZero"/>
        <c:auto val="1"/>
        <c:lblAlgn val="ctr"/>
        <c:lblOffset val="100"/>
        <c:noMultiLvlLbl val="0"/>
      </c:catAx>
      <c:valAx>
        <c:axId val="4523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3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452398160"/>
        <c:axId val="452401688"/>
      </c:barChart>
      <c:catAx>
        <c:axId val="45239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1688"/>
        <c:crosses val="autoZero"/>
        <c:auto val="1"/>
        <c:lblAlgn val="ctr"/>
        <c:lblOffset val="100"/>
        <c:noMultiLvlLbl val="0"/>
      </c:catAx>
      <c:valAx>
        <c:axId val="452401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452392280"/>
        <c:axId val="452394240"/>
      </c:barChart>
      <c:catAx>
        <c:axId val="452392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4240"/>
        <c:crosses val="autoZero"/>
        <c:auto val="1"/>
        <c:lblAlgn val="ctr"/>
        <c:lblOffset val="100"/>
        <c:noMultiLvlLbl val="0"/>
      </c:catAx>
      <c:valAx>
        <c:axId val="45239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2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C-47D2-9134-5958690AF5B0}"/>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3C-47D2-9134-5958690AF5B0}"/>
                </c:ext>
              </c:extLst>
            </c:dLbl>
            <c:dLbl>
              <c:idx val="2"/>
              <c:layout>
                <c:manualLayout>
                  <c:x val="-8.8184646150427735E-3"/>
                  <c:y val="2.2623162834079225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3C-47D2-9134-5958690AF5B0}"/>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3C-47D2-9134-5958690AF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43</c:v>
                </c:pt>
                <c:pt idx="1">
                  <c:v>57</c:v>
                </c:pt>
              </c:numCache>
            </c:numRef>
          </c:val>
          <c:extLst>
            <c:ext xmlns:c16="http://schemas.microsoft.com/office/drawing/2014/chart" uri="{C3380CC4-5D6E-409C-BE32-E72D297353CC}">
              <c16:uniqueId val="{00000004-213C-47D2-9134-5958690AF5B0}"/>
            </c:ext>
          </c:extLst>
        </c:ser>
        <c:dLbls>
          <c:showLegendKey val="0"/>
          <c:showVal val="0"/>
          <c:showCatName val="0"/>
          <c:showSerName val="0"/>
          <c:showPercent val="0"/>
          <c:showBubbleSize val="0"/>
        </c:dLbls>
        <c:gapWidth val="100"/>
        <c:overlap val="-24"/>
        <c:axId val="452396984"/>
        <c:axId val="452394632"/>
      </c:barChart>
      <c:catAx>
        <c:axId val="452396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4632"/>
        <c:crosses val="autoZero"/>
        <c:auto val="1"/>
        <c:lblAlgn val="ctr"/>
        <c:lblOffset val="100"/>
        <c:noMultiLvlLbl val="0"/>
      </c:catAx>
      <c:valAx>
        <c:axId val="45239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96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189907917266642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50</c:v>
                </c:pt>
                <c:pt idx="1">
                  <c:v>50</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452409528"/>
        <c:axId val="452404824"/>
      </c:barChart>
      <c:catAx>
        <c:axId val="452409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4824"/>
        <c:crosses val="autoZero"/>
        <c:auto val="1"/>
        <c:lblAlgn val="ctr"/>
        <c:lblOffset val="100"/>
        <c:noMultiLvlLbl val="0"/>
      </c:catAx>
      <c:valAx>
        <c:axId val="452404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40-4AFB-B0C7-DED7734974F2}"/>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40-4AFB-B0C7-DED7734974F2}"/>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40-4AFB-B0C7-DED7734974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EB40-4AFB-B0C7-DED7734974F2}"/>
            </c:ext>
          </c:extLst>
        </c:ser>
        <c:dLbls>
          <c:showLegendKey val="0"/>
          <c:showVal val="0"/>
          <c:showCatName val="0"/>
          <c:showSerName val="0"/>
          <c:showPercent val="0"/>
          <c:showBubbleSize val="0"/>
        </c:dLbls>
        <c:gapWidth val="100"/>
        <c:overlap val="-24"/>
        <c:axId val="452415016"/>
        <c:axId val="452405216"/>
      </c:barChart>
      <c:catAx>
        <c:axId val="452415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5216"/>
        <c:crosses val="autoZero"/>
        <c:auto val="1"/>
        <c:lblAlgn val="ctr"/>
        <c:lblOffset val="100"/>
        <c:noMultiLvlLbl val="0"/>
      </c:catAx>
      <c:valAx>
        <c:axId val="45240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64</c:v>
                </c:pt>
                <c:pt idx="1">
                  <c:v>36</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452411880"/>
        <c:axId val="452408352"/>
      </c:barChart>
      <c:catAx>
        <c:axId val="452411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8352"/>
        <c:crosses val="autoZero"/>
        <c:auto val="1"/>
        <c:lblAlgn val="ctr"/>
        <c:lblOffset val="100"/>
        <c:noMultiLvlLbl val="0"/>
      </c:catAx>
      <c:valAx>
        <c:axId val="452408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1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0230311466191284E-2"/>
          <c:y val="4.3730336003736658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FA-4150-834C-D0519E0E480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150-834C-D0519E0E480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FA-4150-834C-D0519E0E48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43</c:v>
                </c:pt>
                <c:pt idx="1">
                  <c:v>43</c:v>
                </c:pt>
                <c:pt idx="2">
                  <c:v>14</c:v>
                </c:pt>
              </c:numCache>
            </c:numRef>
          </c:val>
          <c:extLst>
            <c:ext xmlns:c16="http://schemas.microsoft.com/office/drawing/2014/chart" uri="{C3380CC4-5D6E-409C-BE32-E72D297353CC}">
              <c16:uniqueId val="{00000003-E6FA-4150-834C-D0519E0E480E}"/>
            </c:ext>
          </c:extLst>
        </c:ser>
        <c:dLbls>
          <c:showLegendKey val="0"/>
          <c:showVal val="0"/>
          <c:showCatName val="0"/>
          <c:showSerName val="0"/>
          <c:showPercent val="0"/>
          <c:showBubbleSize val="0"/>
        </c:dLbls>
        <c:gapWidth val="100"/>
        <c:overlap val="-24"/>
        <c:axId val="452408744"/>
        <c:axId val="452406000"/>
      </c:barChart>
      <c:catAx>
        <c:axId val="452408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6000"/>
        <c:crosses val="autoZero"/>
        <c:auto val="1"/>
        <c:lblAlgn val="ctr"/>
        <c:lblOffset val="100"/>
        <c:noMultiLvlLbl val="0"/>
      </c:catAx>
      <c:valAx>
        <c:axId val="452406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8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CON COMPAÑEROS</c:v>
                </c:pt>
                <c:pt idx="1">
                  <c:v>PERSONALES</c:v>
                </c:pt>
                <c:pt idx="2">
                  <c:v>OTRO(S)</c:v>
                </c:pt>
              </c:strCache>
            </c:strRef>
          </c:cat>
          <c:val>
            <c:numRef>
              <c:f>'TIPOS DE CONFLICTO'!$C$3:$C$5</c:f>
              <c:numCache>
                <c:formatCode>General</c:formatCode>
                <c:ptCount val="3"/>
                <c:pt idx="0">
                  <c:v>57</c:v>
                </c:pt>
                <c:pt idx="1">
                  <c:v>64</c:v>
                </c:pt>
                <c:pt idx="2">
                  <c:v>42</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452406392"/>
        <c:axId val="452415800"/>
      </c:barChart>
      <c:catAx>
        <c:axId val="452406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5800"/>
        <c:crosses val="autoZero"/>
        <c:auto val="1"/>
        <c:lblAlgn val="ctr"/>
        <c:lblOffset val="100"/>
        <c:noMultiLvlLbl val="0"/>
      </c:catAx>
      <c:valAx>
        <c:axId val="452415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6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EB-4252-AD2B-E416B281AB87}"/>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EB-4252-AD2B-E416B281AB87}"/>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EB-4252-AD2B-E416B281AB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86</c:v>
                </c:pt>
                <c:pt idx="1">
                  <c:v>14</c:v>
                </c:pt>
              </c:numCache>
            </c:numRef>
          </c:val>
          <c:extLst>
            <c:ext xmlns:c16="http://schemas.microsoft.com/office/drawing/2014/chart" uri="{C3380CC4-5D6E-409C-BE32-E72D297353CC}">
              <c16:uniqueId val="{00000003-2AEB-4252-AD2B-E416B281AB87}"/>
            </c:ext>
          </c:extLst>
        </c:ser>
        <c:dLbls>
          <c:showLegendKey val="0"/>
          <c:showVal val="0"/>
          <c:showCatName val="0"/>
          <c:showSerName val="0"/>
          <c:showPercent val="0"/>
          <c:showBubbleSize val="0"/>
        </c:dLbls>
        <c:gapWidth val="100"/>
        <c:overlap val="-24"/>
        <c:axId val="452406784"/>
        <c:axId val="452411488"/>
      </c:barChart>
      <c:catAx>
        <c:axId val="452406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1488"/>
        <c:crosses val="autoZero"/>
        <c:auto val="1"/>
        <c:lblAlgn val="ctr"/>
        <c:lblOffset val="100"/>
        <c:noMultiLvlLbl val="0"/>
      </c:catAx>
      <c:valAx>
        <c:axId val="45241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64</c:v>
                </c:pt>
                <c:pt idx="1">
                  <c:v>36</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452412272"/>
        <c:axId val="452407176"/>
      </c:barChart>
      <c:catAx>
        <c:axId val="452412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7176"/>
        <c:crosses val="autoZero"/>
        <c:auto val="1"/>
        <c:lblAlgn val="ctr"/>
        <c:lblOffset val="100"/>
        <c:noMultiLvlLbl val="0"/>
      </c:catAx>
      <c:valAx>
        <c:axId val="452407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A5-456D-8332-7A316F8F129A}"/>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A5-456D-8332-7A316F8F129A}"/>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A5-456D-8332-7A316F8F1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86</c:v>
                </c:pt>
                <c:pt idx="1">
                  <c:v>14</c:v>
                </c:pt>
              </c:numCache>
            </c:numRef>
          </c:val>
          <c:extLst>
            <c:ext xmlns:c16="http://schemas.microsoft.com/office/drawing/2014/chart" uri="{C3380CC4-5D6E-409C-BE32-E72D297353CC}">
              <c16:uniqueId val="{00000003-BCA5-456D-8332-7A316F8F129A}"/>
            </c:ext>
          </c:extLst>
        </c:ser>
        <c:dLbls>
          <c:showLegendKey val="0"/>
          <c:showVal val="0"/>
          <c:showCatName val="0"/>
          <c:showSerName val="0"/>
          <c:showPercent val="0"/>
          <c:showBubbleSize val="0"/>
        </c:dLbls>
        <c:gapWidth val="100"/>
        <c:overlap val="-24"/>
        <c:axId val="452412664"/>
        <c:axId val="452414624"/>
      </c:barChart>
      <c:catAx>
        <c:axId val="45241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4624"/>
        <c:crosses val="autoZero"/>
        <c:auto val="1"/>
        <c:lblAlgn val="ctr"/>
        <c:lblOffset val="100"/>
        <c:noMultiLvlLbl val="0"/>
      </c:catAx>
      <c:valAx>
        <c:axId val="452414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1.7930070747541357E-3"/>
                  <c:y val="0.10623607940187177"/>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57</c:v>
                </c:pt>
                <c:pt idx="1">
                  <c:v>29</c:v>
                </c:pt>
                <c:pt idx="2">
                  <c:v>14</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452409920"/>
        <c:axId val="452407568"/>
      </c:barChart>
      <c:catAx>
        <c:axId val="452409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7568"/>
        <c:crosses val="autoZero"/>
        <c:auto val="1"/>
        <c:lblAlgn val="ctr"/>
        <c:lblOffset val="100"/>
        <c:noMultiLvlLbl val="0"/>
      </c:catAx>
      <c:valAx>
        <c:axId val="45240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0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33-4C5A-9615-5B2FEAE64E8C}"/>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33-4C5A-9615-5B2FEAE64E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57</c:v>
                </c:pt>
                <c:pt idx="1">
                  <c:v>43</c:v>
                </c:pt>
              </c:numCache>
            </c:numRef>
          </c:val>
          <c:extLst>
            <c:ext xmlns:c16="http://schemas.microsoft.com/office/drawing/2014/chart" uri="{C3380CC4-5D6E-409C-BE32-E72D297353CC}">
              <c16:uniqueId val="{00000002-D433-4C5A-9615-5B2FEAE64E8C}"/>
            </c:ext>
          </c:extLst>
        </c:ser>
        <c:dLbls>
          <c:showLegendKey val="0"/>
          <c:showVal val="0"/>
          <c:showCatName val="0"/>
          <c:showSerName val="0"/>
          <c:showPercent val="0"/>
          <c:showBubbleSize val="0"/>
        </c:dLbls>
        <c:gapWidth val="100"/>
        <c:overlap val="-24"/>
        <c:axId val="452410312"/>
        <c:axId val="452415408"/>
      </c:barChart>
      <c:catAx>
        <c:axId val="45241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5408"/>
        <c:crosses val="autoZero"/>
        <c:auto val="1"/>
        <c:lblAlgn val="ctr"/>
        <c:lblOffset val="100"/>
        <c:noMultiLvlLbl val="0"/>
      </c:catAx>
      <c:valAx>
        <c:axId val="452415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3.412552011188871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21</c:v>
                </c:pt>
                <c:pt idx="2">
                  <c:v>7</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452413056"/>
        <c:axId val="452427952"/>
      </c:barChart>
      <c:catAx>
        <c:axId val="452413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7952"/>
        <c:crosses val="autoZero"/>
        <c:auto val="1"/>
        <c:lblAlgn val="ctr"/>
        <c:lblOffset val="100"/>
        <c:noMultiLvlLbl val="0"/>
      </c:catAx>
      <c:valAx>
        <c:axId val="452427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9F-49C8-B1F6-CF9D3F81F0EB}"/>
                </c:ext>
              </c:extLst>
            </c:dLbl>
            <c:dLbl>
              <c:idx val="1"/>
              <c:layout>
                <c:manualLayout>
                  <c:x val="-3.3536648162534968E-3"/>
                  <c:y val="3.0433222055141422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9F-49C8-B1F6-CF9D3F81F0EB}"/>
                </c:ext>
              </c:extLst>
            </c:dLbl>
            <c:dLbl>
              <c:idx val="2"/>
              <c:layout>
                <c:manualLayout>
                  <c:x val="-5.0304972243802454E-3"/>
                  <c:y val="4.6692721450341999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9F-49C8-B1F6-CF9D3F81F0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100</c:v>
                </c:pt>
              </c:numCache>
            </c:numRef>
          </c:val>
          <c:extLst>
            <c:ext xmlns:c16="http://schemas.microsoft.com/office/drawing/2014/chart" uri="{C3380CC4-5D6E-409C-BE32-E72D297353CC}">
              <c16:uniqueId val="{00000003-9F9F-49C8-B1F6-CF9D3F81F0EB}"/>
            </c:ext>
          </c:extLst>
        </c:ser>
        <c:dLbls>
          <c:showLegendKey val="0"/>
          <c:showVal val="0"/>
          <c:showCatName val="0"/>
          <c:showSerName val="0"/>
          <c:showPercent val="0"/>
          <c:showBubbleSize val="0"/>
        </c:dLbls>
        <c:gapWidth val="100"/>
        <c:overlap val="-24"/>
        <c:axId val="452425992"/>
        <c:axId val="452426384"/>
      </c:barChart>
      <c:catAx>
        <c:axId val="452425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6384"/>
        <c:crosses val="autoZero"/>
        <c:auto val="1"/>
        <c:lblAlgn val="ctr"/>
        <c:lblOffset val="100"/>
        <c:noMultiLvlLbl val="0"/>
      </c:catAx>
      <c:valAx>
        <c:axId val="452426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5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4689103440145105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57</c:v>
                </c:pt>
                <c:pt idx="1">
                  <c:v>43</c:v>
                </c:pt>
                <c:pt idx="2">
                  <c:v>0</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452422856"/>
        <c:axId val="452418936"/>
      </c:barChart>
      <c:catAx>
        <c:axId val="452422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8936"/>
        <c:crosses val="autoZero"/>
        <c:auto val="1"/>
        <c:lblAlgn val="ctr"/>
        <c:lblOffset val="100"/>
        <c:noMultiLvlLbl val="0"/>
      </c:catAx>
      <c:valAx>
        <c:axId val="452418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2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04-41AB-9EFA-83DFF19DA754}"/>
                </c:ext>
              </c:extLst>
            </c:dLbl>
            <c:dLbl>
              <c:idx val="1"/>
              <c:layout>
                <c:manualLayout>
                  <c:x val="1.7797963128226056E-3"/>
                  <c:y val="6.1776553121916135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04-41AB-9EFA-83DFF19DA75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04-41AB-9EFA-83DFF19DA7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100</c:v>
                </c:pt>
              </c:numCache>
            </c:numRef>
          </c:val>
          <c:extLst>
            <c:ext xmlns:c16="http://schemas.microsoft.com/office/drawing/2014/chart" uri="{C3380CC4-5D6E-409C-BE32-E72D297353CC}">
              <c16:uniqueId val="{00000003-5704-41AB-9EFA-83DFF19DA754}"/>
            </c:ext>
          </c:extLst>
        </c:ser>
        <c:dLbls>
          <c:showLegendKey val="0"/>
          <c:showVal val="0"/>
          <c:showCatName val="0"/>
          <c:showSerName val="0"/>
          <c:showPercent val="0"/>
          <c:showBubbleSize val="0"/>
        </c:dLbls>
        <c:gapWidth val="100"/>
        <c:overlap val="-24"/>
        <c:axId val="452420504"/>
        <c:axId val="452425208"/>
      </c:barChart>
      <c:catAx>
        <c:axId val="452420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5208"/>
        <c:crosses val="autoZero"/>
        <c:auto val="1"/>
        <c:lblAlgn val="ctr"/>
        <c:lblOffset val="100"/>
        <c:noMultiLvlLbl val="0"/>
      </c:catAx>
      <c:valAx>
        <c:axId val="452425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14</c:v>
                </c:pt>
                <c:pt idx="1">
                  <c:v>86</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452420896"/>
        <c:axId val="452419720"/>
      </c:barChart>
      <c:catAx>
        <c:axId val="452420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9720"/>
        <c:crosses val="autoZero"/>
        <c:auto val="1"/>
        <c:lblAlgn val="ctr"/>
        <c:lblOffset val="100"/>
        <c:noMultiLvlLbl val="0"/>
      </c:catAx>
      <c:valAx>
        <c:axId val="452419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B5-40F2-9AE8-17354391F3E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5-40F2-9AE8-17354391F3E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5-40F2-9AE8-17354391F3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43</c:v>
                </c:pt>
                <c:pt idx="1">
                  <c:v>57</c:v>
                </c:pt>
              </c:numCache>
            </c:numRef>
          </c:val>
          <c:extLst>
            <c:ext xmlns:c16="http://schemas.microsoft.com/office/drawing/2014/chart" uri="{C3380CC4-5D6E-409C-BE32-E72D297353CC}">
              <c16:uniqueId val="{00000003-23B5-40F2-9AE8-17354391F3EC}"/>
            </c:ext>
          </c:extLst>
        </c:ser>
        <c:dLbls>
          <c:showLegendKey val="0"/>
          <c:showVal val="0"/>
          <c:showCatName val="0"/>
          <c:showSerName val="0"/>
          <c:showPercent val="0"/>
          <c:showBubbleSize val="0"/>
        </c:dLbls>
        <c:gapWidth val="100"/>
        <c:overlap val="-24"/>
        <c:axId val="452420112"/>
        <c:axId val="452416976"/>
      </c:barChart>
      <c:catAx>
        <c:axId val="452420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6976"/>
        <c:crosses val="autoZero"/>
        <c:auto val="1"/>
        <c:lblAlgn val="ctr"/>
        <c:lblOffset val="100"/>
        <c:noMultiLvlLbl val="0"/>
      </c:catAx>
      <c:valAx>
        <c:axId val="452416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79</c:v>
                </c:pt>
                <c:pt idx="1">
                  <c:v>21</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452421680"/>
        <c:axId val="452417760"/>
      </c:barChart>
      <c:catAx>
        <c:axId val="45242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7760"/>
        <c:crosses val="autoZero"/>
        <c:auto val="1"/>
        <c:lblAlgn val="ctr"/>
        <c:lblOffset val="100"/>
        <c:noMultiLvlLbl val="0"/>
      </c:catAx>
      <c:valAx>
        <c:axId val="452417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4B-4199-9A61-5010F2C0AEF5}"/>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4B-4199-9A61-5010F2C0AEF5}"/>
                </c:ext>
              </c:extLst>
            </c:dLbl>
            <c:dLbl>
              <c:idx val="2"/>
              <c:layout>
                <c:manualLayout>
                  <c:x val="-1.7260641117293532E-3"/>
                  <c:y val="-1.1910777025799259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4B-4199-9A61-5010F2C0AE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86</c:v>
                </c:pt>
                <c:pt idx="1">
                  <c:v>14</c:v>
                </c:pt>
              </c:numCache>
            </c:numRef>
          </c:val>
          <c:extLst>
            <c:ext xmlns:c16="http://schemas.microsoft.com/office/drawing/2014/chart" uri="{C3380CC4-5D6E-409C-BE32-E72D297353CC}">
              <c16:uniqueId val="{00000003-1B4B-4199-9A61-5010F2C0AEF5}"/>
            </c:ext>
          </c:extLst>
        </c:ser>
        <c:dLbls>
          <c:showLegendKey val="0"/>
          <c:showVal val="0"/>
          <c:showCatName val="0"/>
          <c:showSerName val="0"/>
          <c:showPercent val="0"/>
          <c:showBubbleSize val="0"/>
        </c:dLbls>
        <c:gapWidth val="100"/>
        <c:overlap val="-24"/>
        <c:axId val="452426776"/>
        <c:axId val="452423640"/>
      </c:barChart>
      <c:catAx>
        <c:axId val="452426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3640"/>
        <c:crosses val="autoZero"/>
        <c:auto val="1"/>
        <c:lblAlgn val="ctr"/>
        <c:lblOffset val="100"/>
        <c:noMultiLvlLbl val="0"/>
      </c:catAx>
      <c:valAx>
        <c:axId val="452423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452423248"/>
        <c:axId val="452427168"/>
      </c:barChart>
      <c:catAx>
        <c:axId val="452423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7168"/>
        <c:crosses val="autoZero"/>
        <c:auto val="1"/>
        <c:lblAlgn val="ctr"/>
        <c:lblOffset val="100"/>
        <c:noMultiLvlLbl val="0"/>
      </c:catAx>
      <c:valAx>
        <c:axId val="45242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33-440A-B980-C33B1029175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33-440A-B980-C33B102917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71</c:v>
                </c:pt>
                <c:pt idx="1">
                  <c:v>29</c:v>
                </c:pt>
              </c:numCache>
            </c:numRef>
          </c:val>
          <c:extLst>
            <c:ext xmlns:c16="http://schemas.microsoft.com/office/drawing/2014/chart" uri="{C3380CC4-5D6E-409C-BE32-E72D297353CC}">
              <c16:uniqueId val="{00000002-4233-440A-B980-C33B10291753}"/>
            </c:ext>
          </c:extLst>
        </c:ser>
        <c:dLbls>
          <c:showLegendKey val="0"/>
          <c:showVal val="0"/>
          <c:showCatName val="0"/>
          <c:showSerName val="0"/>
          <c:showPercent val="0"/>
          <c:showBubbleSize val="0"/>
        </c:dLbls>
        <c:gapWidth val="100"/>
        <c:overlap val="-24"/>
        <c:axId val="452417368"/>
        <c:axId val="452424032"/>
      </c:barChart>
      <c:catAx>
        <c:axId val="452417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4032"/>
        <c:crosses val="autoZero"/>
        <c:auto val="1"/>
        <c:lblAlgn val="ctr"/>
        <c:lblOffset val="100"/>
        <c:noMultiLvlLbl val="0"/>
      </c:catAx>
      <c:valAx>
        <c:axId val="45242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7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5.1781923351880595E-3"/>
                  <c:y val="7.8015270394018081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72</c:v>
                </c:pt>
                <c:pt idx="1">
                  <c:v>21</c:v>
                </c:pt>
                <c:pt idx="2">
                  <c:v>0</c:v>
                </c:pt>
                <c:pt idx="4">
                  <c:v>7</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452428736"/>
        <c:axId val="452416584"/>
      </c:barChart>
      <c:catAx>
        <c:axId val="452428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16584"/>
        <c:crosses val="autoZero"/>
        <c:auto val="1"/>
        <c:lblAlgn val="ctr"/>
        <c:lblOffset val="100"/>
        <c:noMultiLvlLbl val="0"/>
      </c:catAx>
      <c:valAx>
        <c:axId val="452416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B9-40D7-8629-2B9FB52BC4D8}"/>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B9-40D7-8629-2B9FB52BC4D8}"/>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B9-40D7-8629-2B9FB52BC4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29</c:v>
                </c:pt>
                <c:pt idx="1">
                  <c:v>57</c:v>
                </c:pt>
                <c:pt idx="2">
                  <c:v>14</c:v>
                </c:pt>
              </c:numCache>
            </c:numRef>
          </c:val>
          <c:extLst>
            <c:ext xmlns:c16="http://schemas.microsoft.com/office/drawing/2014/chart" uri="{C3380CC4-5D6E-409C-BE32-E72D297353CC}">
              <c16:uniqueId val="{00000003-14B9-40D7-8629-2B9FB52BC4D8}"/>
            </c:ext>
          </c:extLst>
        </c:ser>
        <c:dLbls>
          <c:showLegendKey val="0"/>
          <c:showVal val="0"/>
          <c:showCatName val="0"/>
          <c:showSerName val="0"/>
          <c:showPercent val="0"/>
          <c:showBubbleSize val="0"/>
        </c:dLbls>
        <c:gapWidth val="100"/>
        <c:overlap val="-24"/>
        <c:axId val="452433440"/>
        <c:axId val="452436576"/>
      </c:barChart>
      <c:catAx>
        <c:axId val="452433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6576"/>
        <c:crosses val="autoZero"/>
        <c:auto val="1"/>
        <c:lblAlgn val="ctr"/>
        <c:lblOffset val="100"/>
        <c:noMultiLvlLbl val="0"/>
      </c:catAx>
      <c:valAx>
        <c:axId val="45243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6</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79</c:v>
                </c:pt>
                <c:pt idx="1">
                  <c:v>21</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452439712"/>
        <c:axId val="452440104"/>
      </c:barChart>
      <c:catAx>
        <c:axId val="452439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40104"/>
        <c:crosses val="autoZero"/>
        <c:auto val="1"/>
        <c:lblAlgn val="ctr"/>
        <c:lblOffset val="100"/>
        <c:noMultiLvlLbl val="0"/>
      </c:catAx>
      <c:valAx>
        <c:axId val="452440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13-48A5-B57B-3671D1FF27F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13-48A5-B57B-3671D1FF27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71</c:v>
                </c:pt>
                <c:pt idx="1">
                  <c:v>29</c:v>
                </c:pt>
              </c:numCache>
            </c:numRef>
          </c:val>
          <c:extLst>
            <c:ext xmlns:c16="http://schemas.microsoft.com/office/drawing/2014/chart" uri="{C3380CC4-5D6E-409C-BE32-E72D297353CC}">
              <c16:uniqueId val="{00000002-7713-48A5-B57B-3671D1FF27F6}"/>
            </c:ext>
          </c:extLst>
        </c:ser>
        <c:dLbls>
          <c:showLegendKey val="0"/>
          <c:showVal val="0"/>
          <c:showCatName val="0"/>
          <c:showSerName val="0"/>
          <c:showPercent val="0"/>
          <c:showBubbleSize val="0"/>
        </c:dLbls>
        <c:gapWidth val="100"/>
        <c:overlap val="-24"/>
        <c:axId val="452431872"/>
        <c:axId val="452440888"/>
      </c:barChart>
      <c:catAx>
        <c:axId val="452431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40888"/>
        <c:crosses val="autoZero"/>
        <c:auto val="1"/>
        <c:lblAlgn val="ctr"/>
        <c:lblOffset val="100"/>
        <c:noMultiLvlLbl val="0"/>
      </c:catAx>
      <c:valAx>
        <c:axId val="452440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86</c:v>
                </c:pt>
                <c:pt idx="1">
                  <c:v>14</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452433048"/>
        <c:axId val="452432264"/>
      </c:barChart>
      <c:catAx>
        <c:axId val="452433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2264"/>
        <c:crosses val="autoZero"/>
        <c:auto val="1"/>
        <c:lblAlgn val="ctr"/>
        <c:lblOffset val="100"/>
        <c:noMultiLvlLbl val="0"/>
      </c:catAx>
      <c:valAx>
        <c:axId val="452432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3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6F-48CB-B481-B9D6AF22C89A}"/>
                </c:ext>
              </c:extLst>
            </c:dLbl>
            <c:dLbl>
              <c:idx val="1"/>
              <c:layout>
                <c:manualLayout>
                  <c:x val="1.0292429256432768E-2"/>
                  <c:y val="2.102547932589435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6.349564395218478E-2"/>
                      <c:h val="7.0249084455975122E-2"/>
                    </c:manualLayout>
                  </c15:layout>
                  <c15:dlblFieldTable/>
                  <c15:showDataLabelsRange val="0"/>
                </c:ext>
                <c:ext xmlns:c16="http://schemas.microsoft.com/office/drawing/2014/chart" uri="{C3380CC4-5D6E-409C-BE32-E72D297353CC}">
                  <c16:uniqueId val="{00000001-296F-48CB-B481-B9D6AF22C8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296F-48CB-B481-B9D6AF22C89A}"/>
            </c:ext>
          </c:extLst>
        </c:ser>
        <c:dLbls>
          <c:showLegendKey val="0"/>
          <c:showVal val="0"/>
          <c:showCatName val="0"/>
          <c:showSerName val="0"/>
          <c:showPercent val="0"/>
          <c:showBubbleSize val="0"/>
        </c:dLbls>
        <c:gapWidth val="100"/>
        <c:overlap val="-24"/>
        <c:axId val="452435400"/>
        <c:axId val="452438144"/>
      </c:barChart>
      <c:catAx>
        <c:axId val="452435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8144"/>
        <c:crosses val="autoZero"/>
        <c:auto val="1"/>
        <c:lblAlgn val="ctr"/>
        <c:lblOffset val="100"/>
        <c:noMultiLvlLbl val="0"/>
      </c:catAx>
      <c:valAx>
        <c:axId val="452438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5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452429128"/>
        <c:axId val="452436184"/>
      </c:barChart>
      <c:catAx>
        <c:axId val="452429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6184"/>
        <c:crosses val="autoZero"/>
        <c:auto val="1"/>
        <c:lblAlgn val="ctr"/>
        <c:lblOffset val="100"/>
        <c:noMultiLvlLbl val="0"/>
      </c:catAx>
      <c:valAx>
        <c:axId val="452436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29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28-4A39-8B3F-0FA7DF5D5D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28-4A39-8B3F-0FA7DF5D5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57</c:v>
                </c:pt>
                <c:pt idx="1">
                  <c:v>43</c:v>
                </c:pt>
              </c:numCache>
            </c:numRef>
          </c:val>
          <c:extLst>
            <c:ext xmlns:c16="http://schemas.microsoft.com/office/drawing/2014/chart" uri="{C3380CC4-5D6E-409C-BE32-E72D297353CC}">
              <c16:uniqueId val="{00000002-C828-4A39-8B3F-0FA7DF5D5DCC}"/>
            </c:ext>
          </c:extLst>
        </c:ser>
        <c:dLbls>
          <c:showLegendKey val="0"/>
          <c:showVal val="0"/>
          <c:showCatName val="0"/>
          <c:showSerName val="0"/>
          <c:showPercent val="0"/>
          <c:showBubbleSize val="0"/>
        </c:dLbls>
        <c:gapWidth val="100"/>
        <c:overlap val="-24"/>
        <c:axId val="452434224"/>
        <c:axId val="452435792"/>
      </c:barChart>
      <c:catAx>
        <c:axId val="452434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5792"/>
        <c:crosses val="autoZero"/>
        <c:auto val="1"/>
        <c:lblAlgn val="ctr"/>
        <c:lblOffset val="100"/>
        <c:noMultiLvlLbl val="0"/>
      </c:catAx>
      <c:valAx>
        <c:axId val="452435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4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79</c:v>
                </c:pt>
                <c:pt idx="1">
                  <c:v>21</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452433832"/>
        <c:axId val="452439320"/>
      </c:barChart>
      <c:catAx>
        <c:axId val="45243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9320"/>
        <c:crosses val="autoZero"/>
        <c:auto val="1"/>
        <c:lblAlgn val="ctr"/>
        <c:lblOffset val="100"/>
        <c:noMultiLvlLbl val="0"/>
      </c:catAx>
      <c:valAx>
        <c:axId val="452439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A6-476D-BD4A-BC2C0D53365C}"/>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A6-476D-BD4A-BC2C0D5336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43</c:v>
                </c:pt>
                <c:pt idx="1">
                  <c:v>57</c:v>
                </c:pt>
              </c:numCache>
            </c:numRef>
          </c:val>
          <c:extLst>
            <c:ext xmlns:c16="http://schemas.microsoft.com/office/drawing/2014/chart" uri="{C3380CC4-5D6E-409C-BE32-E72D297353CC}">
              <c16:uniqueId val="{00000002-5FA6-476D-BD4A-BC2C0D53365C}"/>
            </c:ext>
          </c:extLst>
        </c:ser>
        <c:dLbls>
          <c:showLegendKey val="0"/>
          <c:showVal val="0"/>
          <c:showCatName val="0"/>
          <c:showSerName val="0"/>
          <c:showPercent val="0"/>
          <c:showBubbleSize val="0"/>
        </c:dLbls>
        <c:gapWidth val="100"/>
        <c:overlap val="-24"/>
        <c:axId val="452431088"/>
        <c:axId val="452435008"/>
      </c:barChart>
      <c:catAx>
        <c:axId val="452431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5008"/>
        <c:crosses val="autoZero"/>
        <c:auto val="1"/>
        <c:lblAlgn val="ctr"/>
        <c:lblOffset val="100"/>
        <c:noMultiLvlLbl val="0"/>
      </c:catAx>
      <c:valAx>
        <c:axId val="452435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79</c:v>
                </c:pt>
                <c:pt idx="1">
                  <c:v>21</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452431480"/>
        <c:axId val="452436968"/>
      </c:barChart>
      <c:catAx>
        <c:axId val="452431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6968"/>
        <c:crosses val="autoZero"/>
        <c:auto val="1"/>
        <c:lblAlgn val="ctr"/>
        <c:lblOffset val="100"/>
        <c:noMultiLvlLbl val="0"/>
      </c:catAx>
      <c:valAx>
        <c:axId val="452436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1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7A-486C-9A2B-CE76D03E16A6}"/>
                </c:ext>
              </c:extLst>
            </c:dLbl>
            <c:dLbl>
              <c:idx val="1"/>
              <c:layout>
                <c:manualLayout>
                  <c:x val="1.7636929230084252E-3"/>
                  <c:y val="3.284455649956195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A-486C-9A2B-CE76D03E16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pt idx="1">
                  <c:v>0</c:v>
                </c:pt>
              </c:numCache>
            </c:numRef>
          </c:val>
          <c:extLst>
            <c:ext xmlns:c16="http://schemas.microsoft.com/office/drawing/2014/chart" uri="{C3380CC4-5D6E-409C-BE32-E72D297353CC}">
              <c16:uniqueId val="{00000002-F47A-486C-9A2B-CE76D03E16A6}"/>
            </c:ext>
          </c:extLst>
        </c:ser>
        <c:dLbls>
          <c:showLegendKey val="0"/>
          <c:showVal val="0"/>
          <c:showCatName val="0"/>
          <c:showSerName val="0"/>
          <c:showPercent val="0"/>
          <c:showBubbleSize val="0"/>
        </c:dLbls>
        <c:gapWidth val="100"/>
        <c:overlap val="-24"/>
        <c:axId val="452438536"/>
        <c:axId val="452438928"/>
      </c:barChart>
      <c:catAx>
        <c:axId val="452438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8928"/>
        <c:crosses val="autoZero"/>
        <c:auto val="1"/>
        <c:lblAlgn val="ctr"/>
        <c:lblOffset val="100"/>
        <c:noMultiLvlLbl val="0"/>
      </c:catAx>
      <c:valAx>
        <c:axId val="45243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438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6</c:v>
                </c:pt>
                <c:pt idx="1">
                  <c:v>2</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91-46CF-ABDB-52E7B8DE13F2}"/>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91-46CF-ABDB-52E7B8DE13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8791-46CF-ABDB-52E7B8DE13F2}"/>
            </c:ext>
          </c:extLst>
        </c:ser>
        <c:dLbls>
          <c:showLegendKey val="0"/>
          <c:showVal val="0"/>
          <c:showCatName val="0"/>
          <c:showSerName val="0"/>
          <c:showPercent val="0"/>
          <c:showBubbleSize val="0"/>
        </c:dLbls>
        <c:gapWidth val="100"/>
        <c:overlap val="-24"/>
        <c:axId val="452374640"/>
        <c:axId val="452377384"/>
      </c:barChart>
      <c:catAx>
        <c:axId val="452374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2377384"/>
        <c:crosses val="autoZero"/>
        <c:auto val="1"/>
        <c:lblAlgn val="ctr"/>
        <c:lblOffset val="100"/>
        <c:noMultiLvlLbl val="0"/>
      </c:catAx>
      <c:valAx>
        <c:axId val="45237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7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64</c:v>
                </c:pt>
                <c:pt idx="1">
                  <c:v>57</c:v>
                </c:pt>
                <c:pt idx="2">
                  <c:v>43</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452388752"/>
        <c:axId val="452380912"/>
      </c:barChart>
      <c:catAx>
        <c:axId val="452388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452380912"/>
        <c:crosses val="autoZero"/>
        <c:auto val="1"/>
        <c:lblAlgn val="ctr"/>
        <c:lblOffset val="100"/>
        <c:noMultiLvlLbl val="0"/>
      </c:catAx>
      <c:valAx>
        <c:axId val="452380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238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Reversed" id="22">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0.09904</cdr:x>
      <cdr:y>0.59972</cdr:y>
    </cdr:from>
    <cdr:to>
      <cdr:x>0.19316</cdr:x>
      <cdr:y>0.66975</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24641" y="2434124"/>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0.32931</cdr:x>
      <cdr:y>0.59972</cdr:y>
    </cdr:from>
    <cdr:to>
      <cdr:x>0.42343</cdr:x>
      <cdr:y>0.66976</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9426" y="2434124"/>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03/05/2022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03/05/2022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03/05/2022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03/05/2022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1445121" y="4653137"/>
            <a:ext cx="6865341"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DEL ÁREA 621 -</a:t>
            </a:r>
          </a:p>
          <a:p>
            <a:pPr algn="ctr"/>
            <a:r>
              <a:rPr lang="es-ES" b="1" dirty="0"/>
              <a:t>DIRECCIÓN DE ADMINISTRACION ESCOLAR DE NIVEL MEDIA SUPERIOR</a:t>
            </a:r>
            <a:endParaRPr lang="es-MX" b="1" dirty="0"/>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oogle Shape;338;p14">
            <a:extLst>
              <a:ext uri="{FF2B5EF4-FFF2-40B4-BE49-F238E27FC236}">
                <a16:creationId xmlns:a16="http://schemas.microsoft.com/office/drawing/2014/main" id="{731364B2-032C-483A-BCC3-27D6D1AEE8EC}"/>
              </a:ext>
            </a:extLst>
          </p:cNvPr>
          <p:cNvGraphicFramePr/>
          <p:nvPr>
            <p:extLst>
              <p:ext uri="{D42A27DB-BD31-4B8C-83A1-F6EECF244321}">
                <p14:modId xmlns:p14="http://schemas.microsoft.com/office/powerpoint/2010/main" val="150481599"/>
              </p:ext>
            </p:extLst>
          </p:nvPr>
        </p:nvGraphicFramePr>
        <p:xfrm>
          <a:off x="1887464" y="1470454"/>
          <a:ext cx="6134212" cy="3605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502208253"/>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oogle Shape;380;p16">
            <a:extLst>
              <a:ext uri="{FF2B5EF4-FFF2-40B4-BE49-F238E27FC236}">
                <a16:creationId xmlns:a16="http://schemas.microsoft.com/office/drawing/2014/main" id="{F94D0CCA-AD24-47CA-A17A-41352CF67601}"/>
              </a:ext>
            </a:extLst>
          </p:cNvPr>
          <p:cNvGraphicFramePr/>
          <p:nvPr>
            <p:extLst>
              <p:ext uri="{D42A27DB-BD31-4B8C-83A1-F6EECF244321}">
                <p14:modId xmlns:p14="http://schemas.microsoft.com/office/powerpoint/2010/main" val="342400385"/>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sp>
        <p:nvSpPr>
          <p:cNvPr id="15" name="CuadroTexto 1">
            <a:extLst>
              <a:ext uri="{FF2B5EF4-FFF2-40B4-BE49-F238E27FC236}">
                <a16:creationId xmlns:a16="http://schemas.microsoft.com/office/drawing/2014/main" id="{903C8F53-8A0A-4212-9306-61FA2B0270EF}"/>
              </a:ext>
            </a:extLst>
          </p:cNvPr>
          <p:cNvSpPr txBox="1"/>
          <p:nvPr/>
        </p:nvSpPr>
        <p:spPr>
          <a:xfrm>
            <a:off x="2802749"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77217"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37861"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51685"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12329" y="374924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graphicFrame>
        <p:nvGraphicFramePr>
          <p:cNvPr id="23" name="Gráfico 2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1051842028"/>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0BB28AEA-EE8D-4D65-841F-84B02806BFA6}"/>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3.-Instalaciones</a:t>
            </a:r>
          </a:p>
          <a:p>
            <a:pPr algn="just"/>
            <a:r>
              <a:rPr lang="es-MX" dirty="0"/>
              <a:t>Se manifiesta que mas de la mitad de los trabajadores que contestaron la encuesta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2.-equidad</a:t>
            </a:r>
          </a:p>
          <a:p>
            <a:pPr marL="742950" lvl="1" indent="-285750" algn="just">
              <a:buFont typeface="Arial" panose="020B0604020202020204" pitchFamily="34" charset="0"/>
              <a:buChar char="•"/>
            </a:pPr>
            <a:r>
              <a:rPr lang="es-MX" dirty="0"/>
              <a:t> 3.-Justicia</a:t>
            </a:r>
          </a:p>
          <a:p>
            <a:pPr marL="742950" lvl="1" indent="-285750" algn="just">
              <a:buFont typeface="Arial" panose="020B0604020202020204" pitchFamily="34" charset="0"/>
              <a:buChar char="•"/>
            </a:pPr>
            <a:r>
              <a:rPr lang="es-MX" dirty="0"/>
              <a:t> 4.-Responsabilidad</a:t>
            </a:r>
          </a:p>
          <a:p>
            <a:pPr marL="742950" lvl="1" indent="-285750" algn="just">
              <a:buFont typeface="Arial" panose="020B0604020202020204" pitchFamily="34" charset="0"/>
              <a:buChar char="•"/>
            </a:pPr>
            <a:r>
              <a:rPr lang="es-MX" dirty="0"/>
              <a:t> 5.-Tolerancia</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7.-Lealtad y compromiso</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5A8322AF-7CAC-499C-A69A-E340C4BF4F52}"/>
              </a:ext>
            </a:extLst>
          </p:cNvPr>
          <p:cNvGraphicFramePr>
            <a:graphicFrameLocks noGrp="1"/>
          </p:cNvGraphicFramePr>
          <p:nvPr>
            <p:extLst>
              <p:ext uri="{D42A27DB-BD31-4B8C-83A1-F6EECF244321}">
                <p14:modId xmlns:p14="http://schemas.microsoft.com/office/powerpoint/2010/main" val="1505253079"/>
              </p:ext>
            </p:extLst>
          </p:nvPr>
        </p:nvGraphicFramePr>
        <p:xfrm>
          <a:off x="2156236" y="1578737"/>
          <a:ext cx="5220000" cy="3780002"/>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87212189"/>
                    </a:ext>
                  </a:extLst>
                </a:gridCol>
                <a:gridCol w="2593424">
                  <a:extLst>
                    <a:ext uri="{9D8B030D-6E8A-4147-A177-3AD203B41FA5}">
                      <a16:colId xmlns:a16="http://schemas.microsoft.com/office/drawing/2014/main" val="465785773"/>
                    </a:ext>
                  </a:extLst>
                </a:gridCol>
              </a:tblGrid>
              <a:tr h="614972">
                <a:tc gridSpan="2">
                  <a:txBody>
                    <a:bodyPr/>
                    <a:lstStyle/>
                    <a:p>
                      <a:pPr marL="457200" algn="ctr">
                        <a:lnSpc>
                          <a:spcPct val="115000"/>
                        </a:lnSpc>
                        <a:spcAft>
                          <a:spcPts val="1000"/>
                        </a:spcAft>
                      </a:pPr>
                      <a:r>
                        <a:rPr lang="es-MX" sz="1100" dirty="0">
                          <a:effectLst/>
                        </a:rPr>
                        <a:t>ÁREA : DIRECCIÓN DE ADMINISTRACIÓN ESCOLAR DEL NIVEL MEDIO SUPERIOR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40086023"/>
                  </a:ext>
                </a:extLst>
              </a:tr>
              <a:tr h="326524">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extLst>
                  <a:ext uri="{0D108BD9-81ED-4DB2-BD59-A6C34878D82A}">
                    <a16:rowId xmlns:a16="http://schemas.microsoft.com/office/drawing/2014/main" val="3807460047"/>
                  </a:ext>
                </a:extLst>
              </a:tr>
              <a:tr h="33481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extLst>
                  <a:ext uri="{0D108BD9-81ED-4DB2-BD59-A6C34878D82A}">
                    <a16:rowId xmlns:a16="http://schemas.microsoft.com/office/drawing/2014/main" val="2489965266"/>
                  </a:ext>
                </a:extLst>
              </a:tr>
              <a:tr h="307485">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515895"/>
                  </a:ext>
                </a:extLst>
              </a:tr>
              <a:tr h="947227">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396331425"/>
                  </a:ext>
                </a:extLst>
              </a:tr>
              <a:tr h="307485">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6882067"/>
                  </a:ext>
                </a:extLst>
              </a:tr>
              <a:tr h="307485">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460500"/>
                  </a:ext>
                </a:extLst>
              </a:tr>
              <a:tr h="307485">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652746988"/>
                  </a:ext>
                </a:extLst>
              </a:tr>
              <a:tr h="326524">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1856657782"/>
                  </a:ext>
                </a:extLst>
              </a:tr>
            </a:tbl>
          </a:graphicData>
        </a:graphic>
      </p:graphicFrame>
      <p:sp>
        <p:nvSpPr>
          <p:cNvPr id="12" name="CuadroTexto 11">
            <a:extLst>
              <a:ext uri="{FF2B5EF4-FFF2-40B4-BE49-F238E27FC236}">
                <a16:creationId xmlns:a16="http://schemas.microsoft.com/office/drawing/2014/main" id="{93B592C2-E0EC-4941-A9D0-AE3CC667D1A2}"/>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309147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DF4359A8-7AC3-42BE-8FAC-16D39CCE2CDC}"/>
              </a:ext>
            </a:extLst>
          </p:cNvPr>
          <p:cNvGraphicFramePr/>
          <p:nvPr>
            <p:extLst>
              <p:ext uri="{D42A27DB-BD31-4B8C-83A1-F6EECF244321}">
                <p14:modId xmlns:p14="http://schemas.microsoft.com/office/powerpoint/2010/main" val="1754579166"/>
              </p:ext>
            </p:extLst>
          </p:nvPr>
        </p:nvGraphicFramePr>
        <p:xfrm>
          <a:off x="1316251" y="1178186"/>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3122157329"/>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oogle Shape;503;p22">
            <a:extLst>
              <a:ext uri="{FF2B5EF4-FFF2-40B4-BE49-F238E27FC236}">
                <a16:creationId xmlns:a16="http://schemas.microsoft.com/office/drawing/2014/main" id="{96BF3FD1-3977-428C-B265-09AA4075A846}"/>
              </a:ext>
            </a:extLst>
          </p:cNvPr>
          <p:cNvGraphicFramePr/>
          <p:nvPr>
            <p:extLst>
              <p:ext uri="{D42A27DB-BD31-4B8C-83A1-F6EECF244321}">
                <p14:modId xmlns:p14="http://schemas.microsoft.com/office/powerpoint/2010/main" val="1121084735"/>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1182606786"/>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oogle Shape;543;p24">
            <a:extLst>
              <a:ext uri="{FF2B5EF4-FFF2-40B4-BE49-F238E27FC236}">
                <a16:creationId xmlns:a16="http://schemas.microsoft.com/office/drawing/2014/main" id="{F9520CE0-55DC-4152-89CD-C4660F3860C3}"/>
              </a:ext>
            </a:extLst>
          </p:cNvPr>
          <p:cNvGraphicFramePr/>
          <p:nvPr>
            <p:extLst>
              <p:ext uri="{D42A27DB-BD31-4B8C-83A1-F6EECF244321}">
                <p14:modId xmlns:p14="http://schemas.microsoft.com/office/powerpoint/2010/main" val="3455323394"/>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2282171484"/>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oogle Shape;583;p26">
            <a:extLst>
              <a:ext uri="{FF2B5EF4-FFF2-40B4-BE49-F238E27FC236}">
                <a16:creationId xmlns:a16="http://schemas.microsoft.com/office/drawing/2014/main" id="{839DDAF2-34CB-4B91-B85C-34E8277B9048}"/>
              </a:ext>
            </a:extLst>
          </p:cNvPr>
          <p:cNvGraphicFramePr/>
          <p:nvPr>
            <p:extLst>
              <p:ext uri="{D42A27DB-BD31-4B8C-83A1-F6EECF244321}">
                <p14:modId xmlns:p14="http://schemas.microsoft.com/office/powerpoint/2010/main" val="933867731"/>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17253494"/>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oogle Shape;623;p28">
            <a:extLst>
              <a:ext uri="{FF2B5EF4-FFF2-40B4-BE49-F238E27FC236}">
                <a16:creationId xmlns:a16="http://schemas.microsoft.com/office/drawing/2014/main" id="{38EEADAB-341B-483B-969D-24DE7BF4E94A}"/>
              </a:ext>
            </a:extLst>
          </p:cNvPr>
          <p:cNvGraphicFramePr/>
          <p:nvPr>
            <p:extLst>
              <p:ext uri="{D42A27DB-BD31-4B8C-83A1-F6EECF244321}">
                <p14:modId xmlns:p14="http://schemas.microsoft.com/office/powerpoint/2010/main" val="2345936123"/>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2606440590"/>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322B0F42-B2CD-4FB3-B730-3C4C3EF2DF70}"/>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se divide entre buena y regular, el </a:t>
            </a:r>
            <a:r>
              <a:rPr lang="es-MX" b="1" dirty="0"/>
              <a:t>clima</a:t>
            </a:r>
            <a:r>
              <a:rPr lang="es-MX" dirty="0"/>
              <a:t> del entorno en cual se labora es en su mayoría buena, el </a:t>
            </a:r>
            <a:r>
              <a:rPr lang="es-MX" b="1" dirty="0"/>
              <a:t>ruido</a:t>
            </a:r>
            <a:r>
              <a:rPr lang="es-MX" dirty="0"/>
              <a:t> esta entre alto y medio para realizar las labores encomendadas, en lo referente a </a:t>
            </a:r>
            <a:r>
              <a:rPr lang="es-MX" b="1" dirty="0"/>
              <a:t>mobiliario</a:t>
            </a:r>
            <a:r>
              <a:rPr lang="es-MX" dirty="0"/>
              <a:t> se expresa que es bastante regular, el </a:t>
            </a:r>
            <a:r>
              <a:rPr lang="es-MX" b="1" dirty="0"/>
              <a:t>espacio</a:t>
            </a:r>
            <a:r>
              <a:rPr lang="es-MX" dirty="0"/>
              <a:t> permite realizar las actividades de forma normal, la </a:t>
            </a:r>
            <a:r>
              <a:rPr lang="es-MX" b="1" dirty="0"/>
              <a:t>higiene</a:t>
            </a:r>
            <a:r>
              <a:rPr lang="es-MX" dirty="0"/>
              <a:t> en general es regular, la </a:t>
            </a:r>
            <a:r>
              <a:rPr lang="es-MX" b="1" dirty="0"/>
              <a:t>higiene en sanitarios </a:t>
            </a:r>
            <a:r>
              <a:rPr lang="es-MX" dirty="0"/>
              <a:t>es buena, en relación a la respuesta de solicitud de </a:t>
            </a:r>
            <a:r>
              <a:rPr lang="es-MX" b="1" dirty="0"/>
              <a:t>mantenimiento</a:t>
            </a:r>
            <a:r>
              <a:rPr lang="es-MX" dirty="0"/>
              <a:t> de infraestructura se expresa que es regular con tendencia a ser buena, se conoce a los </a:t>
            </a:r>
            <a:r>
              <a:rPr lang="es-MX" b="1" dirty="0"/>
              <a:t>integrantes</a:t>
            </a:r>
            <a:r>
              <a:rPr lang="es-MX" dirty="0"/>
              <a:t> </a:t>
            </a:r>
            <a:r>
              <a:rPr lang="es-MX" b="1" dirty="0"/>
              <a:t>de las comisiones de seguridad e higiene </a:t>
            </a:r>
            <a:r>
              <a:rPr lang="es-MX" dirty="0"/>
              <a:t>en un buen porcentaje, y mas de la mitad de los encuestados recibe </a:t>
            </a:r>
            <a:r>
              <a:rPr lang="es-MX" b="1" dirty="0"/>
              <a:t>información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71424" y="2630882"/>
            <a:ext cx="8265919"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27A22F8E-89F8-49EC-A411-3AB46AD31C38}"/>
              </a:ext>
            </a:extLst>
          </p:cNvPr>
          <p:cNvGraphicFramePr/>
          <p:nvPr>
            <p:extLst>
              <p:ext uri="{D42A27DB-BD31-4B8C-83A1-F6EECF244321}">
                <p14:modId xmlns:p14="http://schemas.microsoft.com/office/powerpoint/2010/main" val="2972363482"/>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3580582783"/>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7" name="Google Shape;802;p37">
            <a:extLst>
              <a:ext uri="{FF2B5EF4-FFF2-40B4-BE49-F238E27FC236}">
                <a16:creationId xmlns:a16="http://schemas.microsoft.com/office/drawing/2014/main" id="{F6DADFE6-16C5-4EB9-8F09-FD8A7723DC2B}"/>
              </a:ext>
            </a:extLst>
          </p:cNvPr>
          <p:cNvGraphicFramePr/>
          <p:nvPr>
            <p:extLst>
              <p:ext uri="{D42A27DB-BD31-4B8C-83A1-F6EECF244321}">
                <p14:modId xmlns:p14="http://schemas.microsoft.com/office/powerpoint/2010/main" val="1540451863"/>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1895906774"/>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810370987"/>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56% menciona que se tiene algunas veces .</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45%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70% menciona que no es siempre.</a:t>
            </a:r>
          </a:p>
          <a:p>
            <a:pPr algn="just"/>
            <a:r>
              <a:rPr lang="es-MX" dirty="0"/>
              <a:t>En el rubro de </a:t>
            </a:r>
            <a:r>
              <a:rPr lang="es-MX" b="1" dirty="0"/>
              <a:t>“Recursos Materiales”</a:t>
            </a:r>
            <a:r>
              <a:rPr lang="es-MX" dirty="0"/>
              <a:t> se presentan los resultados :</a:t>
            </a:r>
          </a:p>
          <a:p>
            <a:pPr algn="just"/>
            <a:endParaRPr lang="es-MX" dirty="0"/>
          </a:p>
        </p:txBody>
      </p:sp>
    </p:spTree>
    <p:extLst>
      <p:ext uri="{BB962C8B-B14F-4D97-AF65-F5344CB8AC3E}">
        <p14:creationId xmlns:p14="http://schemas.microsoft.com/office/powerpoint/2010/main" val="2833743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203132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Casi siempre y algunas veces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Casi siempre y algunas veces se proporciona en tiempo y forma el </a:t>
            </a:r>
            <a:r>
              <a:rPr lang="es-MX" b="1" dirty="0"/>
              <a:t>equipo o herramientas necesarias para realizar sus funciones</a:t>
            </a:r>
            <a:r>
              <a:rPr lang="es-MX" dirty="0"/>
              <a:t>.</a:t>
            </a:r>
          </a:p>
        </p:txBody>
      </p:sp>
    </p:spTree>
    <p:extLst>
      <p:ext uri="{BB962C8B-B14F-4D97-AF65-F5344CB8AC3E}">
        <p14:creationId xmlns:p14="http://schemas.microsoft.com/office/powerpoint/2010/main" val="163139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345713" y="2245831"/>
            <a:ext cx="684104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oogle Shape;935;p44">
            <a:extLst>
              <a:ext uri="{FF2B5EF4-FFF2-40B4-BE49-F238E27FC236}">
                <a16:creationId xmlns:a16="http://schemas.microsoft.com/office/drawing/2014/main" id="{ECA6A750-5B46-4073-92FF-A30D60D67C84}"/>
              </a:ext>
            </a:extLst>
          </p:cNvPr>
          <p:cNvGraphicFramePr/>
          <p:nvPr>
            <p:extLst>
              <p:ext uri="{D42A27DB-BD31-4B8C-83A1-F6EECF244321}">
                <p14:modId xmlns:p14="http://schemas.microsoft.com/office/powerpoint/2010/main" val="4008842012"/>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3603645141"/>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242CB755-DB89-46E3-886B-9149B0AC8893}"/>
              </a:ext>
            </a:extLst>
          </p:cNvPr>
          <p:cNvGraphicFramePr/>
          <p:nvPr>
            <p:extLst>
              <p:ext uri="{D42A27DB-BD31-4B8C-83A1-F6EECF244321}">
                <p14:modId xmlns:p14="http://schemas.microsoft.com/office/powerpoint/2010/main" val="3158415434"/>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85910956"/>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094F9620-2267-42C6-8CE2-75FA66E6B059}"/>
              </a:ext>
            </a:extLst>
          </p:cNvPr>
          <p:cNvGraphicFramePr/>
          <p:nvPr>
            <p:extLst>
              <p:ext uri="{D42A27DB-BD31-4B8C-83A1-F6EECF244321}">
                <p14:modId xmlns:p14="http://schemas.microsoft.com/office/powerpoint/2010/main" val="4223647757"/>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152969217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oogle Shape;1058;p50">
            <a:extLst>
              <a:ext uri="{FF2B5EF4-FFF2-40B4-BE49-F238E27FC236}">
                <a16:creationId xmlns:a16="http://schemas.microsoft.com/office/drawing/2014/main" id="{585D8E09-BCF5-4E9B-A497-5D10EF667E22}"/>
              </a:ext>
            </a:extLst>
          </p:cNvPr>
          <p:cNvGraphicFramePr/>
          <p:nvPr>
            <p:extLst>
              <p:ext uri="{D42A27DB-BD31-4B8C-83A1-F6EECF244321}">
                <p14:modId xmlns:p14="http://schemas.microsoft.com/office/powerpoint/2010/main" val="233964877"/>
              </p:ext>
            </p:extLst>
          </p:nvPr>
        </p:nvGraphicFramePr>
        <p:xfrm>
          <a:off x="1412145" y="984330"/>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E1695BF1-12E9-4EF0-AF6A-0DF6381A0785}"/>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con tendencia a excelente, el </a:t>
            </a:r>
            <a:r>
              <a:rPr lang="es-MX" b="1" dirty="0"/>
              <a:t>trabajo en equipo </a:t>
            </a:r>
            <a:r>
              <a:rPr lang="es-MX" dirty="0"/>
              <a:t>se fomenta siempre y algunas veces,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los encuestados clasificaron los siguientes </a:t>
            </a:r>
            <a:r>
              <a:rPr lang="es-MX" b="1" dirty="0"/>
              <a:t>tipos</a:t>
            </a:r>
            <a:r>
              <a:rPr lang="es-MX" dirty="0"/>
              <a:t> de conflictos jerarquizándolos de la siguiente manera: 1.-conflictos personales, 2.-conflictos con compañeros, 3.-otros conflictos, también se externa que en ocasiones si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082586" y="2126627"/>
            <a:ext cx="779351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948022" y="2601184"/>
            <a:ext cx="8265920" cy="1200329"/>
          </a:xfrm>
          <a:prstGeom prst="rect">
            <a:avLst/>
          </a:prstGeom>
          <a:noFill/>
        </p:spPr>
        <p:txBody>
          <a:bodyPr wrap="square" rtlCol="0">
            <a:spAutoFit/>
          </a:bodyPr>
          <a:lstStyle/>
          <a:p>
            <a:pPr algn="ctr"/>
            <a:r>
              <a:rPr lang="es-ES" sz="3600" b="1" dirty="0">
                <a:effectLst>
                  <a:outerShdw blurRad="38100" dist="38100" dir="2700000" algn="tl">
                    <a:srgbClr val="000000">
                      <a:alpha val="43137"/>
                    </a:srgbClr>
                  </a:outerShdw>
                </a:effectLst>
              </a:rPr>
              <a:t> DIRECCIÓN DE ADMINISTRACION ESCOLAR DE NIVEL MEDIA SUPERIOR</a:t>
            </a:r>
            <a:endParaRPr lang="es-MX"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2824097502"/>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798498BC-EA7A-41E5-84BD-4F25D405C177}"/>
              </a:ext>
            </a:extLst>
          </p:cNvPr>
          <p:cNvGraphicFramePr/>
          <p:nvPr>
            <p:extLst>
              <p:ext uri="{D42A27DB-BD31-4B8C-83A1-F6EECF244321}">
                <p14:modId xmlns:p14="http://schemas.microsoft.com/office/powerpoint/2010/main" val="224400952"/>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881725200"/>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oogle Shape;1175;p56">
            <a:extLst>
              <a:ext uri="{FF2B5EF4-FFF2-40B4-BE49-F238E27FC236}">
                <a16:creationId xmlns:a16="http://schemas.microsoft.com/office/drawing/2014/main" id="{D8E671FF-6C23-4993-8396-954E396491E9}"/>
              </a:ext>
            </a:extLst>
          </p:cNvPr>
          <p:cNvGraphicFramePr/>
          <p:nvPr>
            <p:extLst>
              <p:ext uri="{D42A27DB-BD31-4B8C-83A1-F6EECF244321}">
                <p14:modId xmlns:p14="http://schemas.microsoft.com/office/powerpoint/2010/main" val="167770900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628226993"/>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oogle Shape;1215;p58">
            <a:extLst>
              <a:ext uri="{FF2B5EF4-FFF2-40B4-BE49-F238E27FC236}">
                <a16:creationId xmlns:a16="http://schemas.microsoft.com/office/drawing/2014/main" id="{974A1FC8-C325-49CB-BAA9-B4BA290020C7}"/>
              </a:ext>
            </a:extLst>
          </p:cNvPr>
          <p:cNvGraphicFramePr/>
          <p:nvPr>
            <p:extLst>
              <p:ext uri="{D42A27DB-BD31-4B8C-83A1-F6EECF244321}">
                <p14:modId xmlns:p14="http://schemas.microsoft.com/office/powerpoint/2010/main" val="525633552"/>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2870020684"/>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4" name="CuadroTexto 3">
            <a:extLst>
              <a:ext uri="{FF2B5EF4-FFF2-40B4-BE49-F238E27FC236}">
                <a16:creationId xmlns:a16="http://schemas.microsoft.com/office/drawing/2014/main" id="{317792FC-66CF-421B-8E2F-A1F8F73A7239}"/>
              </a:ext>
            </a:extLst>
          </p:cNvPr>
          <p:cNvSpPr txBox="1"/>
          <p:nvPr/>
        </p:nvSpPr>
        <p:spPr>
          <a:xfrm>
            <a:off x="1521375" y="1412775"/>
            <a:ext cx="6629203" cy="3416320"/>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casi siempre se reciben las </a:t>
            </a:r>
            <a:r>
              <a:rPr lang="es-MX" b="1" dirty="0"/>
              <a:t>instrucciones</a:t>
            </a:r>
            <a:r>
              <a:rPr lang="es-MX" dirty="0"/>
              <a:t> de trabajo en tiempo y forma, también se percibe que los responsables de área en su mayoría distribuyen las </a:t>
            </a:r>
            <a:r>
              <a:rPr lang="es-MX" b="1" dirty="0"/>
              <a:t>actividades de manera equilibrada </a:t>
            </a:r>
            <a:r>
              <a:rPr lang="es-MX" dirty="0"/>
              <a:t>pero existe una posibilidad de mejora, mas de la mitad cree que el numero de colaboradores es adecuado en relación a la </a:t>
            </a:r>
            <a:r>
              <a:rPr lang="es-MX" b="1" dirty="0"/>
              <a:t>carga de trabajo</a:t>
            </a:r>
            <a:r>
              <a:rPr lang="es-MX" dirty="0"/>
              <a:t>, de igual manera la persona que evalúa a los compañeros casi siempre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se expresa que en su mayoría son </a:t>
            </a:r>
            <a:r>
              <a:rPr lang="es-MX" b="1" dirty="0"/>
              <a:t>consideradas esas propuestas de mejora</a:t>
            </a:r>
            <a:r>
              <a:rPr lang="es-MX" dirty="0"/>
              <a:t>, pero puede mejorar.</a:t>
            </a:r>
          </a:p>
        </p:txBody>
      </p:sp>
    </p:spTree>
    <p:extLst>
      <p:ext uri="{BB962C8B-B14F-4D97-AF65-F5344CB8AC3E}">
        <p14:creationId xmlns:p14="http://schemas.microsoft.com/office/powerpoint/2010/main" val="404373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879701" y="2434403"/>
            <a:ext cx="5745077"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oogle Shape;1293;p62">
            <a:extLst>
              <a:ext uri="{FF2B5EF4-FFF2-40B4-BE49-F238E27FC236}">
                <a16:creationId xmlns:a16="http://schemas.microsoft.com/office/drawing/2014/main" id="{E0B8A25E-7D54-4C3C-A618-303D88540B42}"/>
              </a:ext>
            </a:extLst>
          </p:cNvPr>
          <p:cNvGraphicFramePr/>
          <p:nvPr>
            <p:extLst>
              <p:ext uri="{D42A27DB-BD31-4B8C-83A1-F6EECF244321}">
                <p14:modId xmlns:p14="http://schemas.microsoft.com/office/powerpoint/2010/main" val="3661123940"/>
              </p:ext>
            </p:extLst>
          </p:nvPr>
        </p:nvGraphicFramePr>
        <p:xfrm>
          <a:off x="1584787" y="1144992"/>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1387948140"/>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oogle Shape;1333;p64">
            <a:extLst>
              <a:ext uri="{FF2B5EF4-FFF2-40B4-BE49-F238E27FC236}">
                <a16:creationId xmlns:a16="http://schemas.microsoft.com/office/drawing/2014/main" id="{17C8EDE3-E785-4EF1-83A8-33CCC142C07A}"/>
              </a:ext>
            </a:extLst>
          </p:cNvPr>
          <p:cNvGraphicFramePr/>
          <p:nvPr>
            <p:extLst>
              <p:ext uri="{D42A27DB-BD31-4B8C-83A1-F6EECF244321}">
                <p14:modId xmlns:p14="http://schemas.microsoft.com/office/powerpoint/2010/main" val="167237968"/>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ráfico 11">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2839599595"/>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98508494-FCD4-4D58-A663-A5F2D5FC5418}"/>
              </a:ext>
            </a:extLst>
          </p:cNvPr>
          <p:cNvGraphicFramePr/>
          <p:nvPr>
            <p:extLst>
              <p:ext uri="{D42A27DB-BD31-4B8C-83A1-F6EECF244321}">
                <p14:modId xmlns:p14="http://schemas.microsoft.com/office/powerpoint/2010/main" val="3219807917"/>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26557474"/>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oogle Shape;1413;p68">
            <a:extLst>
              <a:ext uri="{FF2B5EF4-FFF2-40B4-BE49-F238E27FC236}">
                <a16:creationId xmlns:a16="http://schemas.microsoft.com/office/drawing/2014/main" id="{230B4F93-F75D-4079-B0D8-719225ED1A72}"/>
              </a:ext>
            </a:extLst>
          </p:cNvPr>
          <p:cNvGraphicFramePr/>
          <p:nvPr>
            <p:extLst>
              <p:ext uri="{D42A27DB-BD31-4B8C-83A1-F6EECF244321}">
                <p14:modId xmlns:p14="http://schemas.microsoft.com/office/powerpoint/2010/main" val="3454471562"/>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4231474983"/>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oogle Shape;1453;p70">
            <a:extLst>
              <a:ext uri="{FF2B5EF4-FFF2-40B4-BE49-F238E27FC236}">
                <a16:creationId xmlns:a16="http://schemas.microsoft.com/office/drawing/2014/main" id="{6074E5A7-F369-490A-86F5-3173C87BBF23}"/>
              </a:ext>
            </a:extLst>
          </p:cNvPr>
          <p:cNvGraphicFramePr/>
          <p:nvPr>
            <p:extLst>
              <p:ext uri="{D42A27DB-BD31-4B8C-83A1-F6EECF244321}">
                <p14:modId xmlns:p14="http://schemas.microsoft.com/office/powerpoint/2010/main" val="290157417"/>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FF4D8E24-EA21-4F40-990E-418392934C49}"/>
              </a:ext>
            </a:extLst>
          </p:cNvPr>
          <p:cNvSpPr txBox="1"/>
          <p:nvPr/>
        </p:nvSpPr>
        <p:spPr>
          <a:xfrm>
            <a:off x="1692472" y="1217149"/>
            <a:ext cx="6639596" cy="4524315"/>
          </a:xfrm>
          <a:prstGeom prst="rect">
            <a:avLst/>
          </a:prstGeom>
          <a:noFill/>
        </p:spPr>
        <p:txBody>
          <a:bodyPr wrap="square" rtlCol="0">
            <a:spAutoFit/>
          </a:bodyPr>
          <a:lstStyle/>
          <a:p>
            <a:pPr algn="just"/>
            <a:r>
              <a:rPr lang="es-MX" dirty="0"/>
              <a:t>En el rubro de </a:t>
            </a:r>
            <a:r>
              <a:rPr lang="es-MX" b="1" dirty="0"/>
              <a:t>“Puesto de Trabajo” </a:t>
            </a:r>
            <a:r>
              <a:rPr lang="es-MX" dirty="0"/>
              <a:t>el total de los encuestados responde que realiza las </a:t>
            </a:r>
            <a:r>
              <a:rPr lang="es-MX" b="1" dirty="0"/>
              <a:t>actividades asignadas con agrado</a:t>
            </a:r>
            <a:r>
              <a:rPr lang="es-MX" dirty="0"/>
              <a:t>, una minoría de los que contestaron la encuesta consideran un posible </a:t>
            </a:r>
            <a:r>
              <a:rPr lang="es-MX" b="1" dirty="0"/>
              <a:t>cambio de área </a:t>
            </a:r>
            <a:r>
              <a:rPr lang="es-MX" dirty="0"/>
              <a:t>que mejore su situación laboral, en general se considera que algunas veces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mas del 70% de los encuestados denota que ha recibido </a:t>
            </a:r>
            <a:r>
              <a:rPr lang="es-MX" b="1" dirty="0"/>
              <a:t>capacitación el ultimo año</a:t>
            </a:r>
            <a:r>
              <a:rPr lang="es-MX" dirty="0"/>
              <a:t>  por parte de la UAN,  se enuncia que se les </a:t>
            </a:r>
            <a:r>
              <a:rPr lang="es-MX" b="1" dirty="0"/>
              <a:t>permite asistir a  los cursos de capacitación </a:t>
            </a:r>
            <a:r>
              <a:rPr lang="es-MX" dirty="0"/>
              <a:t>pero un 7% no ha sido convocado, en un porcentaje mayor se dice que solo algunas veces los cursos de </a:t>
            </a:r>
            <a:r>
              <a:rPr lang="es-MX" b="1" dirty="0"/>
              <a:t>capacitación fortalecen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58894" y="2631528"/>
            <a:ext cx="5186692"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1340465431"/>
              </p:ext>
            </p:extLst>
          </p:nvPr>
        </p:nvGraphicFramePr>
        <p:xfrm>
          <a:off x="871424" y="3781483"/>
          <a:ext cx="3580047" cy="242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742525531"/>
              </p:ext>
            </p:extLst>
          </p:nvPr>
        </p:nvGraphicFramePr>
        <p:xfrm>
          <a:off x="5140028" y="3507072"/>
          <a:ext cx="3997315" cy="2700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845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386568667"/>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oogle Shape;1532;p74">
            <a:extLst>
              <a:ext uri="{FF2B5EF4-FFF2-40B4-BE49-F238E27FC236}">
                <a16:creationId xmlns:a16="http://schemas.microsoft.com/office/drawing/2014/main" id="{CB5F386A-18EA-4FA0-A7A5-3034EEC0567E}"/>
              </a:ext>
            </a:extLst>
          </p:cNvPr>
          <p:cNvGraphicFramePr/>
          <p:nvPr>
            <p:extLst>
              <p:ext uri="{D42A27DB-BD31-4B8C-83A1-F6EECF244321}">
                <p14:modId xmlns:p14="http://schemas.microsoft.com/office/powerpoint/2010/main" val="2235788739"/>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2936324786"/>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70;p76">
            <a:extLst>
              <a:ext uri="{FF2B5EF4-FFF2-40B4-BE49-F238E27FC236}">
                <a16:creationId xmlns:a16="http://schemas.microsoft.com/office/drawing/2014/main" id="{43B3E5F0-BB4F-4CE9-86DE-AC85900E26D0}"/>
              </a:ext>
            </a:extLst>
          </p:cNvPr>
          <p:cNvGraphicFramePr/>
          <p:nvPr>
            <p:extLst>
              <p:ext uri="{D42A27DB-BD31-4B8C-83A1-F6EECF244321}">
                <p14:modId xmlns:p14="http://schemas.microsoft.com/office/powerpoint/2010/main" val="2427903110"/>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567971808"/>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10;p78">
            <a:extLst>
              <a:ext uri="{FF2B5EF4-FFF2-40B4-BE49-F238E27FC236}">
                <a16:creationId xmlns:a16="http://schemas.microsoft.com/office/drawing/2014/main" id="{F9F7DF61-84FF-462D-BC43-447656D70C63}"/>
              </a:ext>
            </a:extLst>
          </p:cNvPr>
          <p:cNvGraphicFramePr/>
          <p:nvPr>
            <p:extLst>
              <p:ext uri="{D42A27DB-BD31-4B8C-83A1-F6EECF244321}">
                <p14:modId xmlns:p14="http://schemas.microsoft.com/office/powerpoint/2010/main" val="2766924055"/>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798797794"/>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50;p80">
            <a:extLst>
              <a:ext uri="{FF2B5EF4-FFF2-40B4-BE49-F238E27FC236}">
                <a16:creationId xmlns:a16="http://schemas.microsoft.com/office/drawing/2014/main" id="{119AC1FD-F615-4F90-A753-78F5D4430F7B}"/>
              </a:ext>
            </a:extLst>
          </p:cNvPr>
          <p:cNvGraphicFramePr/>
          <p:nvPr>
            <p:extLst>
              <p:ext uri="{D42A27DB-BD31-4B8C-83A1-F6EECF244321}">
                <p14:modId xmlns:p14="http://schemas.microsoft.com/office/powerpoint/2010/main" val="3400794985"/>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3227680791"/>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oogle Shape;1690;p82">
            <a:extLst>
              <a:ext uri="{FF2B5EF4-FFF2-40B4-BE49-F238E27FC236}">
                <a16:creationId xmlns:a16="http://schemas.microsoft.com/office/drawing/2014/main" id="{242B6D2D-0964-43A4-90D8-82AFC91F2922}"/>
              </a:ext>
            </a:extLst>
          </p:cNvPr>
          <p:cNvGraphicFramePr/>
          <p:nvPr>
            <p:extLst>
              <p:ext uri="{D42A27DB-BD31-4B8C-83A1-F6EECF244321}">
                <p14:modId xmlns:p14="http://schemas.microsoft.com/office/powerpoint/2010/main" val="1342439303"/>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805129CE-DB69-492B-B7FB-AE7DAEF213C4}"/>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79%</a:t>
            </a:r>
          </a:p>
          <a:p>
            <a:pPr marL="742950" lvl="1" indent="-285750" algn="just">
              <a:buFont typeface="Arial" panose="020B0604020202020204" pitchFamily="34" charset="0"/>
              <a:buChar char="•"/>
            </a:pPr>
            <a:r>
              <a:rPr lang="es-MX" b="1" dirty="0"/>
              <a:t>Olores desagradables </a:t>
            </a:r>
            <a:r>
              <a:rPr lang="es-MX" dirty="0"/>
              <a:t>en un </a:t>
            </a:r>
            <a:r>
              <a:rPr lang="es-MX" b="1" dirty="0"/>
              <a:t>71%</a:t>
            </a:r>
          </a:p>
          <a:p>
            <a:pPr marL="742950" lvl="1" indent="-285750" algn="just">
              <a:buFont typeface="Arial" panose="020B0604020202020204" pitchFamily="34" charset="0"/>
              <a:buChar char="•"/>
            </a:pPr>
            <a:r>
              <a:rPr lang="es-MX" b="1" dirty="0"/>
              <a:t>Plagas</a:t>
            </a:r>
            <a:r>
              <a:rPr lang="es-MX" dirty="0"/>
              <a:t> en un </a:t>
            </a:r>
            <a:r>
              <a:rPr lang="es-MX" b="1" dirty="0"/>
              <a:t>86%</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86%</a:t>
            </a:r>
          </a:p>
          <a:p>
            <a:pPr marL="742950" lvl="1" indent="-285750" algn="just">
              <a:buFont typeface="Arial" panose="020B0604020202020204" pitchFamily="34" charset="0"/>
              <a:buChar char="•"/>
            </a:pPr>
            <a:r>
              <a:rPr lang="es-MX" b="1" dirty="0"/>
              <a:t>Insumos</a:t>
            </a:r>
            <a:r>
              <a:rPr lang="es-MX" dirty="0"/>
              <a:t> en un </a:t>
            </a:r>
            <a:r>
              <a:rPr lang="es-MX" b="1" dirty="0"/>
              <a:t>57%</a:t>
            </a:r>
          </a:p>
          <a:p>
            <a:pPr marL="742950" lvl="1" indent="-285750" algn="just">
              <a:buFont typeface="Arial" panose="020B0604020202020204" pitchFamily="34" charset="0"/>
              <a:buChar char="•"/>
            </a:pPr>
            <a:r>
              <a:rPr lang="es-MX" b="1" dirty="0"/>
              <a:t>Energía eléctrica </a:t>
            </a:r>
            <a:r>
              <a:rPr lang="es-MX" dirty="0"/>
              <a:t>en un </a:t>
            </a:r>
            <a:r>
              <a:rPr lang="es-MX" b="1" dirty="0"/>
              <a:t>79%</a:t>
            </a:r>
          </a:p>
          <a:p>
            <a:pPr marL="742950" lvl="1" indent="-285750" algn="just">
              <a:buFont typeface="Arial" panose="020B0604020202020204" pitchFamily="34" charset="0"/>
              <a:buChar char="•"/>
            </a:pPr>
            <a:r>
              <a:rPr lang="es-MX" b="1" dirty="0"/>
              <a:t>Desechos</a:t>
            </a:r>
            <a:r>
              <a:rPr lang="es-MX" dirty="0"/>
              <a:t> en un </a:t>
            </a:r>
            <a:r>
              <a:rPr lang="es-MX" b="1" dirty="0"/>
              <a:t>43%</a:t>
            </a:r>
          </a:p>
          <a:p>
            <a:pPr marL="742950" lvl="1" indent="-285750" algn="just">
              <a:buFont typeface="Arial" panose="020B0604020202020204" pitchFamily="34" charset="0"/>
              <a:buChar char="•"/>
            </a:pPr>
            <a:r>
              <a:rPr lang="es-MX" b="1" dirty="0"/>
              <a:t>Áreas verdes </a:t>
            </a:r>
            <a:r>
              <a:rPr lang="es-MX" dirty="0"/>
              <a:t>en un </a:t>
            </a:r>
            <a:r>
              <a:rPr lang="es-MX" b="1" dirty="0"/>
              <a:t>79%</a:t>
            </a:r>
          </a:p>
          <a:p>
            <a:pPr marL="285750" indent="-285750" algn="just">
              <a:buFont typeface="Arial" panose="020B0604020202020204" pitchFamily="34" charset="0"/>
              <a:buChar char="•"/>
            </a:pPr>
            <a:endParaRPr lang="es-MX" b="1" dirty="0"/>
          </a:p>
          <a:p>
            <a:pPr algn="just"/>
            <a:r>
              <a:rPr lang="es-MX" dirty="0"/>
              <a:t>Por ultimo se menciona el </a:t>
            </a:r>
            <a:r>
              <a:rPr lang="es-MX" b="1" dirty="0"/>
              <a:t>100%</a:t>
            </a:r>
            <a:r>
              <a:rPr lang="es-MX" dirty="0"/>
              <a:t>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811</TotalTime>
  <Words>4080</Words>
  <Application>Microsoft Office PowerPoint</Application>
  <PresentationFormat>Presentación en pantalla (4:3)</PresentationFormat>
  <Paragraphs>685</Paragraphs>
  <Slides>80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80</vt:i4>
      </vt:variant>
    </vt:vector>
  </HeadingPairs>
  <TitlesOfParts>
    <vt:vector size="8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83</cp:revision>
  <dcterms:created xsi:type="dcterms:W3CDTF">2020-10-13T14:28:37Z</dcterms:created>
  <dcterms:modified xsi:type="dcterms:W3CDTF">2022-05-03T16:39:46Z</dcterms:modified>
</cp:coreProperties>
</file>