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0" r:id="rId3"/>
    <p:sldId id="283" r:id="rId4"/>
    <p:sldId id="281" r:id="rId5"/>
    <p:sldId id="282" r:id="rId6"/>
    <p:sldId id="257" r:id="rId7"/>
    <p:sldId id="258" r:id="rId8"/>
    <p:sldId id="259" r:id="rId9"/>
    <p:sldId id="260" r:id="rId10"/>
    <p:sldId id="284" r:id="rId11"/>
    <p:sldId id="262" r:id="rId12"/>
    <p:sldId id="285" r:id="rId13"/>
    <p:sldId id="264" r:id="rId14"/>
    <p:sldId id="278" r:id="rId15"/>
    <p:sldId id="279" r:id="rId16"/>
    <p:sldId id="263" r:id="rId17"/>
    <p:sldId id="270" r:id="rId18"/>
    <p:sldId id="271" r:id="rId19"/>
    <p:sldId id="272" r:id="rId20"/>
    <p:sldId id="274" r:id="rId21"/>
    <p:sldId id="273" r:id="rId22"/>
    <p:sldId id="275" r:id="rId23"/>
    <p:sldId id="27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4" autoAdjust="0"/>
  </p:normalViewPr>
  <p:slideViewPr>
    <p:cSldViewPr>
      <p:cViewPr>
        <p:scale>
          <a:sx n="60" d="100"/>
          <a:sy n="60" d="100"/>
        </p:scale>
        <p:origin x="-3000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EC45A-E17A-4D08-8213-B594266864D5}" type="doc">
      <dgm:prSet loTypeId="urn:microsoft.com/office/officeart/2005/8/layout/hProcess7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MX"/>
        </a:p>
      </dgm:t>
    </dgm:pt>
    <dgm:pt modelId="{6F28E995-E318-4C88-B34F-71B505AEF772}">
      <dgm:prSet phldrT="[Texto]" custT="1"/>
      <dgm:spPr/>
      <dgm:t>
        <a:bodyPr/>
        <a:lstStyle/>
        <a:p>
          <a:r>
            <a:rPr lang="es-MX" sz="1400" b="1" dirty="0" smtClean="0"/>
            <a:t>Módulo 1</a:t>
          </a:r>
          <a:r>
            <a:rPr lang="es-MX" sz="2200" b="1" dirty="0" smtClean="0"/>
            <a:t>.</a:t>
          </a:r>
          <a:endParaRPr lang="es-MX" sz="2200" b="1" dirty="0"/>
        </a:p>
      </dgm:t>
    </dgm:pt>
    <dgm:pt modelId="{05E3627A-1213-4A34-8018-BE9AE9B8D6D2}" type="parTrans" cxnId="{3E006512-439B-445A-A4D7-61B4A5CA677D}">
      <dgm:prSet/>
      <dgm:spPr/>
      <dgm:t>
        <a:bodyPr/>
        <a:lstStyle/>
        <a:p>
          <a:endParaRPr lang="es-MX"/>
        </a:p>
      </dgm:t>
    </dgm:pt>
    <dgm:pt modelId="{BE61D8DE-DDD5-4227-B5C6-7D0EA9F0C4A6}" type="sibTrans" cxnId="{3E006512-439B-445A-A4D7-61B4A5CA677D}">
      <dgm:prSet/>
      <dgm:spPr/>
      <dgm:t>
        <a:bodyPr/>
        <a:lstStyle/>
        <a:p>
          <a:endParaRPr lang="es-MX"/>
        </a:p>
      </dgm:t>
    </dgm:pt>
    <dgm:pt modelId="{DBCD7E88-33F6-485E-9A75-6B74B9406327}">
      <dgm:prSet phldrT="[Texto]" custT="1"/>
      <dgm:spPr/>
      <dgm:t>
        <a:bodyPr/>
        <a:lstStyle/>
        <a:p>
          <a:pPr algn="l"/>
          <a:endParaRPr lang="es-MX" sz="2100" dirty="0" smtClean="0"/>
        </a:p>
        <a:p>
          <a:pPr algn="ctr"/>
          <a:endParaRPr lang="es-MX" sz="1800" dirty="0" smtClean="0"/>
        </a:p>
        <a:p>
          <a:pPr algn="ctr"/>
          <a:r>
            <a:rPr lang="es-MX" sz="1300" b="1" dirty="0" smtClean="0"/>
            <a:t>PLANEACIÓN BASADA EN RESULTADOS</a:t>
          </a:r>
        </a:p>
        <a:p>
          <a:pPr algn="ctr"/>
          <a:r>
            <a:rPr lang="es-MX" sz="1300" b="1" dirty="0" smtClean="0"/>
            <a:t>(UNAM-UDI)</a:t>
          </a:r>
          <a:endParaRPr lang="es-MX" sz="1300" b="1" dirty="0"/>
        </a:p>
      </dgm:t>
    </dgm:pt>
    <dgm:pt modelId="{B0ED56D5-6177-4567-8139-2BD9683CFFCF}" type="parTrans" cxnId="{791C5DC3-BAF0-4571-BA81-BF646D787EA6}">
      <dgm:prSet/>
      <dgm:spPr/>
      <dgm:t>
        <a:bodyPr/>
        <a:lstStyle/>
        <a:p>
          <a:endParaRPr lang="es-MX"/>
        </a:p>
      </dgm:t>
    </dgm:pt>
    <dgm:pt modelId="{FBA51BF1-3FAD-4E84-BCA0-B234A7399746}" type="sibTrans" cxnId="{791C5DC3-BAF0-4571-BA81-BF646D787EA6}">
      <dgm:prSet/>
      <dgm:spPr/>
      <dgm:t>
        <a:bodyPr/>
        <a:lstStyle/>
        <a:p>
          <a:endParaRPr lang="es-MX"/>
        </a:p>
      </dgm:t>
    </dgm:pt>
    <dgm:pt modelId="{35CD528F-D60A-4D81-80FF-89C7DFE806DF}">
      <dgm:prSet phldrT="[Texto]" custT="1"/>
      <dgm:spPr/>
      <dgm:t>
        <a:bodyPr/>
        <a:lstStyle/>
        <a:p>
          <a:r>
            <a:rPr lang="es-MX" sz="1400" b="1" dirty="0" smtClean="0"/>
            <a:t>Módulo 2.</a:t>
          </a:r>
          <a:endParaRPr lang="es-MX" sz="1400" b="1" dirty="0"/>
        </a:p>
      </dgm:t>
    </dgm:pt>
    <dgm:pt modelId="{FE08831B-63A7-45D9-BDF1-EF5A0AC1CA1B}" type="parTrans" cxnId="{89870CB6-ACD3-45BA-B7AC-D407BA4D3018}">
      <dgm:prSet/>
      <dgm:spPr/>
      <dgm:t>
        <a:bodyPr/>
        <a:lstStyle/>
        <a:p>
          <a:endParaRPr lang="es-MX"/>
        </a:p>
      </dgm:t>
    </dgm:pt>
    <dgm:pt modelId="{9E68AECD-CAA5-4A8A-8806-1D0C202951D6}" type="sibTrans" cxnId="{89870CB6-ACD3-45BA-B7AC-D407BA4D3018}">
      <dgm:prSet/>
      <dgm:spPr/>
      <dgm:t>
        <a:bodyPr/>
        <a:lstStyle/>
        <a:p>
          <a:endParaRPr lang="es-MX"/>
        </a:p>
      </dgm:t>
    </dgm:pt>
    <dgm:pt modelId="{D0C92813-CA40-46B5-8939-F75E7F6574AE}">
      <dgm:prSet phldrT="[Texto]" custT="1"/>
      <dgm:spPr/>
      <dgm:t>
        <a:bodyPr/>
        <a:lstStyle/>
        <a:p>
          <a:pPr algn="ctr"/>
          <a:endParaRPr lang="es-MX" sz="1800" dirty="0" smtClean="0"/>
        </a:p>
        <a:p>
          <a:pPr algn="ctr"/>
          <a:endParaRPr lang="es-MX" sz="1800" dirty="0" smtClean="0"/>
        </a:p>
        <a:p>
          <a:pPr algn="ctr"/>
          <a:r>
            <a:rPr lang="es-MX" sz="1300" b="1" dirty="0" smtClean="0"/>
            <a:t>DEFINICIÓN DE INDICADORES</a:t>
          </a:r>
        </a:p>
        <a:p>
          <a:pPr algn="ctr"/>
          <a:r>
            <a:rPr lang="es-MX" sz="1300" b="1" dirty="0" smtClean="0"/>
            <a:t>(UNAM-UDI)</a:t>
          </a:r>
          <a:endParaRPr lang="es-MX" sz="1300" b="1" dirty="0"/>
        </a:p>
      </dgm:t>
    </dgm:pt>
    <dgm:pt modelId="{6DCE2667-3C92-47A0-A429-E709B4674825}" type="parTrans" cxnId="{F1356728-60D5-4D63-8D01-0356426BC55F}">
      <dgm:prSet/>
      <dgm:spPr/>
      <dgm:t>
        <a:bodyPr/>
        <a:lstStyle/>
        <a:p>
          <a:endParaRPr lang="es-MX"/>
        </a:p>
      </dgm:t>
    </dgm:pt>
    <dgm:pt modelId="{496984A5-DE3F-4B4A-9974-A5D1C3B28AE9}" type="sibTrans" cxnId="{F1356728-60D5-4D63-8D01-0356426BC55F}">
      <dgm:prSet/>
      <dgm:spPr/>
      <dgm:t>
        <a:bodyPr/>
        <a:lstStyle/>
        <a:p>
          <a:endParaRPr lang="es-MX"/>
        </a:p>
      </dgm:t>
    </dgm:pt>
    <dgm:pt modelId="{AA79E574-9A9A-40D3-A79F-88468C065B6C}">
      <dgm:prSet phldrT="[Texto]" custT="1"/>
      <dgm:spPr/>
      <dgm:t>
        <a:bodyPr/>
        <a:lstStyle/>
        <a:p>
          <a:r>
            <a:rPr lang="es-MX" sz="1400" b="1" dirty="0" smtClean="0"/>
            <a:t>Módulo 3.</a:t>
          </a:r>
          <a:endParaRPr lang="es-MX" sz="1400" b="1" dirty="0"/>
        </a:p>
      </dgm:t>
    </dgm:pt>
    <dgm:pt modelId="{1F09DC76-B8B4-484C-ADBB-E3E7B0D49AB0}" type="parTrans" cxnId="{066CA713-EC19-4442-870A-2AFE7FDCCA50}">
      <dgm:prSet/>
      <dgm:spPr/>
      <dgm:t>
        <a:bodyPr/>
        <a:lstStyle/>
        <a:p>
          <a:endParaRPr lang="es-MX"/>
        </a:p>
      </dgm:t>
    </dgm:pt>
    <dgm:pt modelId="{621CA5D7-0D55-4F6A-BDFD-5D1F4165E4A1}" type="sibTrans" cxnId="{066CA713-EC19-4442-870A-2AFE7FDCCA50}">
      <dgm:prSet/>
      <dgm:spPr/>
      <dgm:t>
        <a:bodyPr/>
        <a:lstStyle/>
        <a:p>
          <a:endParaRPr lang="es-MX"/>
        </a:p>
      </dgm:t>
    </dgm:pt>
    <dgm:pt modelId="{63FD4FE6-1512-41C9-9E31-C11D01F985BF}">
      <dgm:prSet phldrT="[Texto]" custT="1"/>
      <dgm:spPr/>
      <dgm:t>
        <a:bodyPr/>
        <a:lstStyle/>
        <a:p>
          <a:pPr algn="ctr"/>
          <a:endParaRPr lang="es-MX" sz="1300" dirty="0" smtClean="0"/>
        </a:p>
        <a:p>
          <a:pPr algn="ctr"/>
          <a:endParaRPr lang="es-MX" sz="1300" dirty="0" smtClean="0"/>
        </a:p>
        <a:p>
          <a:pPr algn="ctr"/>
          <a:endParaRPr lang="es-MX" sz="1600" dirty="0" smtClean="0"/>
        </a:p>
        <a:p>
          <a:pPr algn="ctr"/>
          <a:r>
            <a:rPr lang="es-MX" sz="1300" b="1" dirty="0" smtClean="0"/>
            <a:t>PROGRAMACIÓN OPERATIVA</a:t>
          </a:r>
        </a:p>
        <a:p>
          <a:pPr algn="ctr"/>
          <a:r>
            <a:rPr lang="es-MX" sz="1300" b="1" dirty="0" smtClean="0"/>
            <a:t>(UAN-UDI)</a:t>
          </a:r>
          <a:endParaRPr lang="es-MX" sz="1300" b="1" dirty="0"/>
        </a:p>
      </dgm:t>
    </dgm:pt>
    <dgm:pt modelId="{1D1394DC-59A6-4B1D-B279-0C63293BCD83}" type="parTrans" cxnId="{ECCF62FF-2DB8-4396-B160-8B16EF7F5651}">
      <dgm:prSet/>
      <dgm:spPr/>
      <dgm:t>
        <a:bodyPr/>
        <a:lstStyle/>
        <a:p>
          <a:endParaRPr lang="es-MX"/>
        </a:p>
      </dgm:t>
    </dgm:pt>
    <dgm:pt modelId="{556BC238-C74B-43A4-A369-FFFE70996E5E}" type="sibTrans" cxnId="{ECCF62FF-2DB8-4396-B160-8B16EF7F5651}">
      <dgm:prSet/>
      <dgm:spPr/>
      <dgm:t>
        <a:bodyPr/>
        <a:lstStyle/>
        <a:p>
          <a:endParaRPr lang="es-MX"/>
        </a:p>
      </dgm:t>
    </dgm:pt>
    <dgm:pt modelId="{11B22A08-C337-4DB4-80EB-52234955FFCB}">
      <dgm:prSet phldrT="[Texto]" custT="1"/>
      <dgm:spPr>
        <a:solidFill>
          <a:schemeClr val="accent3"/>
        </a:solidFill>
      </dgm:spPr>
      <dgm:t>
        <a:bodyPr/>
        <a:lstStyle/>
        <a:p>
          <a:pPr algn="r"/>
          <a:r>
            <a:rPr lang="es-MX" sz="1400" b="1" dirty="0" smtClean="0"/>
            <a:t>Módulo 4.</a:t>
          </a:r>
          <a:endParaRPr lang="es-MX" sz="1400" b="1" dirty="0"/>
        </a:p>
      </dgm:t>
    </dgm:pt>
    <dgm:pt modelId="{342DB2D6-3A54-4347-96A6-253FFB36987B}" type="parTrans" cxnId="{8D3E5FFB-81BF-4FDB-9433-6BDDD4B98BDA}">
      <dgm:prSet/>
      <dgm:spPr/>
      <dgm:t>
        <a:bodyPr/>
        <a:lstStyle/>
        <a:p>
          <a:endParaRPr lang="es-MX"/>
        </a:p>
      </dgm:t>
    </dgm:pt>
    <dgm:pt modelId="{F7DA8F4D-4818-42B6-A5BD-1DE8240BD2EA}" type="sibTrans" cxnId="{8D3E5FFB-81BF-4FDB-9433-6BDDD4B98BDA}">
      <dgm:prSet/>
      <dgm:spPr/>
      <dgm:t>
        <a:bodyPr/>
        <a:lstStyle/>
        <a:p>
          <a:endParaRPr lang="es-MX"/>
        </a:p>
      </dgm:t>
    </dgm:pt>
    <dgm:pt modelId="{AD217B92-AD22-489F-BD14-FAB7980EEAF1}">
      <dgm:prSet phldrT="[Texto]" custT="1"/>
      <dgm:spPr/>
      <dgm:t>
        <a:bodyPr/>
        <a:lstStyle/>
        <a:p>
          <a:pPr algn="l"/>
          <a:endParaRPr lang="es-MX" sz="900" dirty="0" smtClean="0"/>
        </a:p>
        <a:p>
          <a:pPr algn="l"/>
          <a:endParaRPr lang="es-MX" sz="900" dirty="0" smtClean="0"/>
        </a:p>
        <a:p>
          <a:pPr algn="l"/>
          <a:endParaRPr lang="es-MX" sz="900" dirty="0" smtClean="0"/>
        </a:p>
        <a:p>
          <a:pPr algn="l"/>
          <a:endParaRPr lang="es-MX" sz="900" dirty="0" smtClean="0"/>
        </a:p>
        <a:p>
          <a:pPr algn="ctr"/>
          <a:r>
            <a:rPr lang="es-MX" sz="1600" b="1" dirty="0" smtClean="0"/>
            <a:t>PRESUPUESTACIÓN</a:t>
          </a:r>
        </a:p>
        <a:p>
          <a:pPr algn="ctr"/>
          <a:r>
            <a:rPr lang="es-MX" sz="1600" b="1" dirty="0" smtClean="0"/>
            <a:t>(UAN-SFA)</a:t>
          </a:r>
          <a:endParaRPr lang="es-MX" sz="1600" b="1" dirty="0"/>
        </a:p>
      </dgm:t>
    </dgm:pt>
    <dgm:pt modelId="{E7E4499F-8343-4EA5-8002-88D0B362E71B}" type="parTrans" cxnId="{236F5A12-BE60-4EDD-8946-F1B8F1973303}">
      <dgm:prSet/>
      <dgm:spPr/>
      <dgm:t>
        <a:bodyPr/>
        <a:lstStyle/>
        <a:p>
          <a:endParaRPr lang="es-MX"/>
        </a:p>
      </dgm:t>
    </dgm:pt>
    <dgm:pt modelId="{EE677DC2-C2E6-4FFE-AFD4-E6F79A017E70}" type="sibTrans" cxnId="{236F5A12-BE60-4EDD-8946-F1B8F1973303}">
      <dgm:prSet/>
      <dgm:spPr/>
      <dgm:t>
        <a:bodyPr/>
        <a:lstStyle/>
        <a:p>
          <a:endParaRPr lang="es-MX"/>
        </a:p>
      </dgm:t>
    </dgm:pt>
    <dgm:pt modelId="{0F071CCE-5A28-473C-B0EF-7E6E25470402}">
      <dgm:prSet phldrT="[Texto]" custT="1"/>
      <dgm:spPr/>
      <dgm:t>
        <a:bodyPr/>
        <a:lstStyle/>
        <a:p>
          <a:pPr algn="r"/>
          <a:r>
            <a:rPr lang="es-MX" sz="1400" b="1" dirty="0" smtClean="0"/>
            <a:t>Módulo 5.</a:t>
          </a:r>
          <a:endParaRPr lang="es-MX" sz="1400" b="1" dirty="0"/>
        </a:p>
      </dgm:t>
    </dgm:pt>
    <dgm:pt modelId="{6B9C3B71-CC17-4EF6-AE9A-4B8C81E138A6}" type="parTrans" cxnId="{F94F0939-314F-41F8-900D-2F721D6D555D}">
      <dgm:prSet/>
      <dgm:spPr/>
      <dgm:t>
        <a:bodyPr/>
        <a:lstStyle/>
        <a:p>
          <a:endParaRPr lang="es-MX"/>
        </a:p>
      </dgm:t>
    </dgm:pt>
    <dgm:pt modelId="{43A43DE4-F545-417A-86BC-15ABCAF3899E}" type="sibTrans" cxnId="{F94F0939-314F-41F8-900D-2F721D6D555D}">
      <dgm:prSet/>
      <dgm:spPr/>
      <dgm:t>
        <a:bodyPr/>
        <a:lstStyle/>
        <a:p>
          <a:endParaRPr lang="es-MX"/>
        </a:p>
      </dgm:t>
    </dgm:pt>
    <dgm:pt modelId="{3AE83BAC-F303-4728-8574-9CB5E6332D2C}">
      <dgm:prSet phldrT="[Texto]"/>
      <dgm:spPr/>
      <dgm:t>
        <a:bodyPr/>
        <a:lstStyle/>
        <a:p>
          <a:pPr algn="l"/>
          <a:endParaRPr lang="es-MX" dirty="0" smtClean="0"/>
        </a:p>
        <a:p>
          <a:pPr algn="l"/>
          <a:endParaRPr lang="es-MX" dirty="0" smtClean="0"/>
        </a:p>
        <a:p>
          <a:pPr algn="l"/>
          <a:endParaRPr lang="es-MX" dirty="0" smtClean="0"/>
        </a:p>
        <a:p>
          <a:pPr algn="ctr"/>
          <a:r>
            <a:rPr lang="es-MX" b="1" dirty="0" smtClean="0"/>
            <a:t>EVALUACIÓN DEL DESEMPEÑO</a:t>
          </a:r>
        </a:p>
        <a:p>
          <a:pPr algn="ctr"/>
          <a:r>
            <a:rPr lang="es-MX" b="1" dirty="0" smtClean="0"/>
            <a:t>(UAN-UDI)</a:t>
          </a:r>
          <a:endParaRPr lang="es-MX" b="1" dirty="0"/>
        </a:p>
      </dgm:t>
    </dgm:pt>
    <dgm:pt modelId="{A5696D59-110E-4B4E-BBD3-4AFB8CCDA719}" type="parTrans" cxnId="{355958E6-641D-49F4-B871-07447481BA20}">
      <dgm:prSet/>
      <dgm:spPr/>
      <dgm:t>
        <a:bodyPr/>
        <a:lstStyle/>
        <a:p>
          <a:endParaRPr lang="es-MX"/>
        </a:p>
      </dgm:t>
    </dgm:pt>
    <dgm:pt modelId="{EDDC4099-D475-4C4B-881A-99BE9DE85A27}" type="sibTrans" cxnId="{355958E6-641D-49F4-B871-07447481BA20}">
      <dgm:prSet/>
      <dgm:spPr/>
      <dgm:t>
        <a:bodyPr/>
        <a:lstStyle/>
        <a:p>
          <a:endParaRPr lang="es-MX"/>
        </a:p>
      </dgm:t>
    </dgm:pt>
    <dgm:pt modelId="{A543D76F-7BF1-480A-8728-E2FEAED91A74}" type="pres">
      <dgm:prSet presAssocID="{7D2EC45A-E17A-4D08-8213-B594266864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EA5095C-DCAC-4767-BB92-8DFD6CABEAB0}" type="pres">
      <dgm:prSet presAssocID="{6F28E995-E318-4C88-B34F-71B505AEF772}" presName="compositeNode" presStyleCnt="0">
        <dgm:presLayoutVars>
          <dgm:bulletEnabled val="1"/>
        </dgm:presLayoutVars>
      </dgm:prSet>
      <dgm:spPr/>
    </dgm:pt>
    <dgm:pt modelId="{B9C8F459-8D5B-4F66-A4FC-17004E83250E}" type="pres">
      <dgm:prSet presAssocID="{6F28E995-E318-4C88-B34F-71B505AEF772}" presName="bgRect" presStyleLbl="node1" presStyleIdx="0" presStyleCnt="5"/>
      <dgm:spPr/>
      <dgm:t>
        <a:bodyPr/>
        <a:lstStyle/>
        <a:p>
          <a:endParaRPr lang="es-MX"/>
        </a:p>
      </dgm:t>
    </dgm:pt>
    <dgm:pt modelId="{1F015753-303A-4773-943E-FEEEEEE04473}" type="pres">
      <dgm:prSet presAssocID="{6F28E995-E318-4C88-B34F-71B505AEF772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E3CB40-DC51-4AC7-851D-8A0CAC7877DB}" type="pres">
      <dgm:prSet presAssocID="{6F28E995-E318-4C88-B34F-71B505AEF772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2A8663-F7E9-4850-9668-AFDE343A0E18}" type="pres">
      <dgm:prSet presAssocID="{BE61D8DE-DDD5-4227-B5C6-7D0EA9F0C4A6}" presName="hSp" presStyleCnt="0"/>
      <dgm:spPr/>
    </dgm:pt>
    <dgm:pt modelId="{97EBDCC7-1F11-417F-9643-90F5223FD1C8}" type="pres">
      <dgm:prSet presAssocID="{BE61D8DE-DDD5-4227-B5C6-7D0EA9F0C4A6}" presName="vProcSp" presStyleCnt="0"/>
      <dgm:spPr/>
    </dgm:pt>
    <dgm:pt modelId="{F292F354-CF54-4B92-B318-2BFE1D6365EE}" type="pres">
      <dgm:prSet presAssocID="{BE61D8DE-DDD5-4227-B5C6-7D0EA9F0C4A6}" presName="vSp1" presStyleCnt="0"/>
      <dgm:spPr/>
    </dgm:pt>
    <dgm:pt modelId="{811E98D7-6E44-40AE-8851-7A2FEBB28057}" type="pres">
      <dgm:prSet presAssocID="{BE61D8DE-DDD5-4227-B5C6-7D0EA9F0C4A6}" presName="simulatedConn" presStyleLbl="solidFgAcc1" presStyleIdx="0" presStyleCnt="4"/>
      <dgm:spPr/>
    </dgm:pt>
    <dgm:pt modelId="{E963F548-F535-4290-8D41-46ED82105713}" type="pres">
      <dgm:prSet presAssocID="{BE61D8DE-DDD5-4227-B5C6-7D0EA9F0C4A6}" presName="vSp2" presStyleCnt="0"/>
      <dgm:spPr/>
    </dgm:pt>
    <dgm:pt modelId="{FCE42FA6-8B08-43A7-8BB9-44F9FBE996B2}" type="pres">
      <dgm:prSet presAssocID="{BE61D8DE-DDD5-4227-B5C6-7D0EA9F0C4A6}" presName="sibTrans" presStyleCnt="0"/>
      <dgm:spPr/>
    </dgm:pt>
    <dgm:pt modelId="{0646FE38-BC82-411F-AA82-B4B68412BBE5}" type="pres">
      <dgm:prSet presAssocID="{35CD528F-D60A-4D81-80FF-89C7DFE806DF}" presName="compositeNode" presStyleCnt="0">
        <dgm:presLayoutVars>
          <dgm:bulletEnabled val="1"/>
        </dgm:presLayoutVars>
      </dgm:prSet>
      <dgm:spPr/>
    </dgm:pt>
    <dgm:pt modelId="{8F34EFC6-7DAD-4763-90DC-8361F4C89959}" type="pres">
      <dgm:prSet presAssocID="{35CD528F-D60A-4D81-80FF-89C7DFE806DF}" presName="bgRect" presStyleLbl="node1" presStyleIdx="1" presStyleCnt="5"/>
      <dgm:spPr/>
      <dgm:t>
        <a:bodyPr/>
        <a:lstStyle/>
        <a:p>
          <a:endParaRPr lang="es-MX"/>
        </a:p>
      </dgm:t>
    </dgm:pt>
    <dgm:pt modelId="{1578CFFC-BCFE-42DA-BBFC-8AED3C3EDD37}" type="pres">
      <dgm:prSet presAssocID="{35CD528F-D60A-4D81-80FF-89C7DFE806DF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62146A-CE97-48DA-87CE-442D14F53744}" type="pres">
      <dgm:prSet presAssocID="{35CD528F-D60A-4D81-80FF-89C7DFE806DF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D3FC5C-D5EF-40A2-A57F-397EA2EB21A1}" type="pres">
      <dgm:prSet presAssocID="{9E68AECD-CAA5-4A8A-8806-1D0C202951D6}" presName="hSp" presStyleCnt="0"/>
      <dgm:spPr/>
    </dgm:pt>
    <dgm:pt modelId="{8C019F15-4D50-4662-9AC1-688297944C3E}" type="pres">
      <dgm:prSet presAssocID="{9E68AECD-CAA5-4A8A-8806-1D0C202951D6}" presName="vProcSp" presStyleCnt="0"/>
      <dgm:spPr/>
    </dgm:pt>
    <dgm:pt modelId="{84E0600F-8756-4CF2-AF33-0C50191CBD42}" type="pres">
      <dgm:prSet presAssocID="{9E68AECD-CAA5-4A8A-8806-1D0C202951D6}" presName="vSp1" presStyleCnt="0"/>
      <dgm:spPr/>
    </dgm:pt>
    <dgm:pt modelId="{066DA70A-5A07-4D17-8D03-77D1649F4788}" type="pres">
      <dgm:prSet presAssocID="{9E68AECD-CAA5-4A8A-8806-1D0C202951D6}" presName="simulatedConn" presStyleLbl="solidFgAcc1" presStyleIdx="1" presStyleCnt="4"/>
      <dgm:spPr/>
    </dgm:pt>
    <dgm:pt modelId="{97A6F598-4CFA-4551-9A6B-4361A4AC5B3D}" type="pres">
      <dgm:prSet presAssocID="{9E68AECD-CAA5-4A8A-8806-1D0C202951D6}" presName="vSp2" presStyleCnt="0"/>
      <dgm:spPr/>
    </dgm:pt>
    <dgm:pt modelId="{7BB39A18-7124-48CF-A800-E9E6796BE369}" type="pres">
      <dgm:prSet presAssocID="{9E68AECD-CAA5-4A8A-8806-1D0C202951D6}" presName="sibTrans" presStyleCnt="0"/>
      <dgm:spPr/>
    </dgm:pt>
    <dgm:pt modelId="{DFD855A7-9197-4D94-A676-FAA4DAEFB978}" type="pres">
      <dgm:prSet presAssocID="{AA79E574-9A9A-40D3-A79F-88468C065B6C}" presName="compositeNode" presStyleCnt="0">
        <dgm:presLayoutVars>
          <dgm:bulletEnabled val="1"/>
        </dgm:presLayoutVars>
      </dgm:prSet>
      <dgm:spPr/>
    </dgm:pt>
    <dgm:pt modelId="{CF836AEE-9A54-4793-B852-58802B28AAE4}" type="pres">
      <dgm:prSet presAssocID="{AA79E574-9A9A-40D3-A79F-88468C065B6C}" presName="bgRect" presStyleLbl="node1" presStyleIdx="2" presStyleCnt="5" custScaleX="125792"/>
      <dgm:spPr/>
      <dgm:t>
        <a:bodyPr/>
        <a:lstStyle/>
        <a:p>
          <a:endParaRPr lang="es-MX"/>
        </a:p>
      </dgm:t>
    </dgm:pt>
    <dgm:pt modelId="{5FA47A28-2AB0-4339-ABF6-725139FE9947}" type="pres">
      <dgm:prSet presAssocID="{AA79E574-9A9A-40D3-A79F-88468C065B6C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EF8AB3-3067-4454-83D6-39B23950A01E}" type="pres">
      <dgm:prSet presAssocID="{AA79E574-9A9A-40D3-A79F-88468C065B6C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56AFBD-53DF-47B4-9C06-AABA1071E4D0}" type="pres">
      <dgm:prSet presAssocID="{621CA5D7-0D55-4F6A-BDFD-5D1F4165E4A1}" presName="hSp" presStyleCnt="0"/>
      <dgm:spPr/>
    </dgm:pt>
    <dgm:pt modelId="{050BCF2C-37FF-464C-A2EF-20DF90A5F348}" type="pres">
      <dgm:prSet presAssocID="{621CA5D7-0D55-4F6A-BDFD-5D1F4165E4A1}" presName="vProcSp" presStyleCnt="0"/>
      <dgm:spPr/>
    </dgm:pt>
    <dgm:pt modelId="{EFCF7E30-8C66-4A54-9C5E-A617C7311A2E}" type="pres">
      <dgm:prSet presAssocID="{621CA5D7-0D55-4F6A-BDFD-5D1F4165E4A1}" presName="vSp1" presStyleCnt="0"/>
      <dgm:spPr/>
    </dgm:pt>
    <dgm:pt modelId="{86152D92-EFE2-4AFA-AB50-FD207143B44F}" type="pres">
      <dgm:prSet presAssocID="{621CA5D7-0D55-4F6A-BDFD-5D1F4165E4A1}" presName="simulatedConn" presStyleLbl="solidFgAcc1" presStyleIdx="2" presStyleCnt="4"/>
      <dgm:spPr/>
    </dgm:pt>
    <dgm:pt modelId="{CA035B26-8A46-4351-A2F7-7FDA515934B5}" type="pres">
      <dgm:prSet presAssocID="{621CA5D7-0D55-4F6A-BDFD-5D1F4165E4A1}" presName="vSp2" presStyleCnt="0"/>
      <dgm:spPr/>
    </dgm:pt>
    <dgm:pt modelId="{8E209C18-BFA3-43FF-90AA-939A0F5182FA}" type="pres">
      <dgm:prSet presAssocID="{621CA5D7-0D55-4F6A-BDFD-5D1F4165E4A1}" presName="sibTrans" presStyleCnt="0"/>
      <dgm:spPr/>
    </dgm:pt>
    <dgm:pt modelId="{00673743-93AA-4E80-ACCC-B8D3BD5BB0CF}" type="pres">
      <dgm:prSet presAssocID="{11B22A08-C337-4DB4-80EB-52234955FFCB}" presName="compositeNode" presStyleCnt="0">
        <dgm:presLayoutVars>
          <dgm:bulletEnabled val="1"/>
        </dgm:presLayoutVars>
      </dgm:prSet>
      <dgm:spPr/>
    </dgm:pt>
    <dgm:pt modelId="{16157938-FD77-4D83-9CD5-12FA26D90492}" type="pres">
      <dgm:prSet presAssocID="{11B22A08-C337-4DB4-80EB-52234955FFCB}" presName="bgRect" presStyleLbl="node1" presStyleIdx="3" presStyleCnt="5"/>
      <dgm:spPr/>
      <dgm:t>
        <a:bodyPr/>
        <a:lstStyle/>
        <a:p>
          <a:endParaRPr lang="es-MX"/>
        </a:p>
      </dgm:t>
    </dgm:pt>
    <dgm:pt modelId="{CA2926D8-536B-4F0B-85D1-EDDC8D27D1BC}" type="pres">
      <dgm:prSet presAssocID="{11B22A08-C337-4DB4-80EB-52234955FFCB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5B6971-A3BB-4B44-A867-1CC3F154EA6A}" type="pres">
      <dgm:prSet presAssocID="{11B22A08-C337-4DB4-80EB-52234955FFCB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D1925E-DFEA-430F-A010-665F45BCB895}" type="pres">
      <dgm:prSet presAssocID="{F7DA8F4D-4818-42B6-A5BD-1DE8240BD2EA}" presName="hSp" presStyleCnt="0"/>
      <dgm:spPr/>
    </dgm:pt>
    <dgm:pt modelId="{65A46141-84BA-493B-A53C-C7020B8D91FB}" type="pres">
      <dgm:prSet presAssocID="{F7DA8F4D-4818-42B6-A5BD-1DE8240BD2EA}" presName="vProcSp" presStyleCnt="0"/>
      <dgm:spPr/>
    </dgm:pt>
    <dgm:pt modelId="{AA744DDD-DBAC-4E22-9BF3-7C2E3C0A61EF}" type="pres">
      <dgm:prSet presAssocID="{F7DA8F4D-4818-42B6-A5BD-1DE8240BD2EA}" presName="vSp1" presStyleCnt="0"/>
      <dgm:spPr/>
    </dgm:pt>
    <dgm:pt modelId="{46A362E9-086E-4F85-8B0F-6F3ACF21E38E}" type="pres">
      <dgm:prSet presAssocID="{F7DA8F4D-4818-42B6-A5BD-1DE8240BD2EA}" presName="simulatedConn" presStyleLbl="solidFgAcc1" presStyleIdx="3" presStyleCnt="4"/>
      <dgm:spPr/>
    </dgm:pt>
    <dgm:pt modelId="{66F0D1C1-EC2A-4DC0-84F3-F3B80715EB49}" type="pres">
      <dgm:prSet presAssocID="{F7DA8F4D-4818-42B6-A5BD-1DE8240BD2EA}" presName="vSp2" presStyleCnt="0"/>
      <dgm:spPr/>
    </dgm:pt>
    <dgm:pt modelId="{58167289-E7A4-4018-8626-865806FE9D53}" type="pres">
      <dgm:prSet presAssocID="{F7DA8F4D-4818-42B6-A5BD-1DE8240BD2EA}" presName="sibTrans" presStyleCnt="0"/>
      <dgm:spPr/>
    </dgm:pt>
    <dgm:pt modelId="{F11FD15F-54AD-45A2-BDE2-944998BEFFB0}" type="pres">
      <dgm:prSet presAssocID="{0F071CCE-5A28-473C-B0EF-7E6E25470402}" presName="compositeNode" presStyleCnt="0">
        <dgm:presLayoutVars>
          <dgm:bulletEnabled val="1"/>
        </dgm:presLayoutVars>
      </dgm:prSet>
      <dgm:spPr/>
    </dgm:pt>
    <dgm:pt modelId="{F939293C-998A-4771-9D27-1DB6133F34C3}" type="pres">
      <dgm:prSet presAssocID="{0F071CCE-5A28-473C-B0EF-7E6E25470402}" presName="bgRect" presStyleLbl="node1" presStyleIdx="4" presStyleCnt="5" custLinFactNeighborX="4219" custLinFactNeighborY="709"/>
      <dgm:spPr/>
      <dgm:t>
        <a:bodyPr/>
        <a:lstStyle/>
        <a:p>
          <a:endParaRPr lang="es-MX"/>
        </a:p>
      </dgm:t>
    </dgm:pt>
    <dgm:pt modelId="{C8194A6A-AFFF-4A57-8ECF-8E208C6E7D8D}" type="pres">
      <dgm:prSet presAssocID="{0F071CCE-5A28-473C-B0EF-7E6E25470402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713A1B-C847-43D4-8147-F5360343CDD2}" type="pres">
      <dgm:prSet presAssocID="{0F071CCE-5A28-473C-B0EF-7E6E2547040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7C73A83-076D-4636-AAB7-58D931C5010A}" type="presOf" srcId="{AD217B92-AD22-489F-BD14-FAB7980EEAF1}" destId="{825B6971-A3BB-4B44-A867-1CC3F154EA6A}" srcOrd="0" destOrd="0" presId="urn:microsoft.com/office/officeart/2005/8/layout/hProcess7"/>
    <dgm:cxn modelId="{56E0021B-6409-487E-A561-83EBC867DA4E}" type="presOf" srcId="{0F071CCE-5A28-473C-B0EF-7E6E25470402}" destId="{F939293C-998A-4771-9D27-1DB6133F34C3}" srcOrd="0" destOrd="0" presId="urn:microsoft.com/office/officeart/2005/8/layout/hProcess7"/>
    <dgm:cxn modelId="{FBDF0477-75FA-41FA-876C-8FE720B91F52}" type="presOf" srcId="{7D2EC45A-E17A-4D08-8213-B594266864D5}" destId="{A543D76F-7BF1-480A-8728-E2FEAED91A74}" srcOrd="0" destOrd="0" presId="urn:microsoft.com/office/officeart/2005/8/layout/hProcess7"/>
    <dgm:cxn modelId="{3BF548B5-EF4F-4108-A776-BED5D2A2EAB5}" type="presOf" srcId="{DBCD7E88-33F6-485E-9A75-6B74B9406327}" destId="{B6E3CB40-DC51-4AC7-851D-8A0CAC7877DB}" srcOrd="0" destOrd="0" presId="urn:microsoft.com/office/officeart/2005/8/layout/hProcess7"/>
    <dgm:cxn modelId="{3E006512-439B-445A-A4D7-61B4A5CA677D}" srcId="{7D2EC45A-E17A-4D08-8213-B594266864D5}" destId="{6F28E995-E318-4C88-B34F-71B505AEF772}" srcOrd="0" destOrd="0" parTransId="{05E3627A-1213-4A34-8018-BE9AE9B8D6D2}" sibTransId="{BE61D8DE-DDD5-4227-B5C6-7D0EA9F0C4A6}"/>
    <dgm:cxn modelId="{89870CB6-ACD3-45BA-B7AC-D407BA4D3018}" srcId="{7D2EC45A-E17A-4D08-8213-B594266864D5}" destId="{35CD528F-D60A-4D81-80FF-89C7DFE806DF}" srcOrd="1" destOrd="0" parTransId="{FE08831B-63A7-45D9-BDF1-EF5A0AC1CA1B}" sibTransId="{9E68AECD-CAA5-4A8A-8806-1D0C202951D6}"/>
    <dgm:cxn modelId="{9C6740DA-36CB-4437-ACF0-DE8B1FE3679D}" type="presOf" srcId="{6F28E995-E318-4C88-B34F-71B505AEF772}" destId="{B9C8F459-8D5B-4F66-A4FC-17004E83250E}" srcOrd="0" destOrd="0" presId="urn:microsoft.com/office/officeart/2005/8/layout/hProcess7"/>
    <dgm:cxn modelId="{9304A4AD-9888-43F3-9C94-7C471234F402}" type="presOf" srcId="{11B22A08-C337-4DB4-80EB-52234955FFCB}" destId="{CA2926D8-536B-4F0B-85D1-EDDC8D27D1BC}" srcOrd="1" destOrd="0" presId="urn:microsoft.com/office/officeart/2005/8/layout/hProcess7"/>
    <dgm:cxn modelId="{AD006CD0-6D6A-424F-A15E-ADFBC1F8DA41}" type="presOf" srcId="{3AE83BAC-F303-4728-8574-9CB5E6332D2C}" destId="{75713A1B-C847-43D4-8147-F5360343CDD2}" srcOrd="0" destOrd="0" presId="urn:microsoft.com/office/officeart/2005/8/layout/hProcess7"/>
    <dgm:cxn modelId="{662641A7-5AB1-4A02-81B2-251E65AE90E6}" type="presOf" srcId="{35CD528F-D60A-4D81-80FF-89C7DFE806DF}" destId="{1578CFFC-BCFE-42DA-BBFC-8AED3C3EDD37}" srcOrd="1" destOrd="0" presId="urn:microsoft.com/office/officeart/2005/8/layout/hProcess7"/>
    <dgm:cxn modelId="{ECCF62FF-2DB8-4396-B160-8B16EF7F5651}" srcId="{AA79E574-9A9A-40D3-A79F-88468C065B6C}" destId="{63FD4FE6-1512-41C9-9E31-C11D01F985BF}" srcOrd="0" destOrd="0" parTransId="{1D1394DC-59A6-4B1D-B279-0C63293BCD83}" sibTransId="{556BC238-C74B-43A4-A369-FFFE70996E5E}"/>
    <dgm:cxn modelId="{7211D627-BE43-4AFF-A591-733F8FC26D55}" type="presOf" srcId="{D0C92813-CA40-46B5-8939-F75E7F6574AE}" destId="{E462146A-CE97-48DA-87CE-442D14F53744}" srcOrd="0" destOrd="0" presId="urn:microsoft.com/office/officeart/2005/8/layout/hProcess7"/>
    <dgm:cxn modelId="{E029EDA0-D7DA-4FF0-94BF-CC9ACD3F729C}" type="presOf" srcId="{AA79E574-9A9A-40D3-A79F-88468C065B6C}" destId="{5FA47A28-2AB0-4339-ABF6-725139FE9947}" srcOrd="1" destOrd="0" presId="urn:microsoft.com/office/officeart/2005/8/layout/hProcess7"/>
    <dgm:cxn modelId="{3DFDB8FF-D0A2-4817-84A6-3E15F266E62C}" type="presOf" srcId="{6F28E995-E318-4C88-B34F-71B505AEF772}" destId="{1F015753-303A-4773-943E-FEEEEEE04473}" srcOrd="1" destOrd="0" presId="urn:microsoft.com/office/officeart/2005/8/layout/hProcess7"/>
    <dgm:cxn modelId="{F1356728-60D5-4D63-8D01-0356426BC55F}" srcId="{35CD528F-D60A-4D81-80FF-89C7DFE806DF}" destId="{D0C92813-CA40-46B5-8939-F75E7F6574AE}" srcOrd="0" destOrd="0" parTransId="{6DCE2667-3C92-47A0-A429-E709B4674825}" sibTransId="{496984A5-DE3F-4B4A-9974-A5D1C3B28AE9}"/>
    <dgm:cxn modelId="{4EF08E83-C8CE-49B2-9147-1E98314EF202}" type="presOf" srcId="{11B22A08-C337-4DB4-80EB-52234955FFCB}" destId="{16157938-FD77-4D83-9CD5-12FA26D90492}" srcOrd="0" destOrd="0" presId="urn:microsoft.com/office/officeart/2005/8/layout/hProcess7"/>
    <dgm:cxn modelId="{066CA713-EC19-4442-870A-2AFE7FDCCA50}" srcId="{7D2EC45A-E17A-4D08-8213-B594266864D5}" destId="{AA79E574-9A9A-40D3-A79F-88468C065B6C}" srcOrd="2" destOrd="0" parTransId="{1F09DC76-B8B4-484C-ADBB-E3E7B0D49AB0}" sibTransId="{621CA5D7-0D55-4F6A-BDFD-5D1F4165E4A1}"/>
    <dgm:cxn modelId="{791C5DC3-BAF0-4571-BA81-BF646D787EA6}" srcId="{6F28E995-E318-4C88-B34F-71B505AEF772}" destId="{DBCD7E88-33F6-485E-9A75-6B74B9406327}" srcOrd="0" destOrd="0" parTransId="{B0ED56D5-6177-4567-8139-2BD9683CFFCF}" sibTransId="{FBA51BF1-3FAD-4E84-BCA0-B234A7399746}"/>
    <dgm:cxn modelId="{355958E6-641D-49F4-B871-07447481BA20}" srcId="{0F071CCE-5A28-473C-B0EF-7E6E25470402}" destId="{3AE83BAC-F303-4728-8574-9CB5E6332D2C}" srcOrd="0" destOrd="0" parTransId="{A5696D59-110E-4B4E-BBD3-4AFB8CCDA719}" sibTransId="{EDDC4099-D475-4C4B-881A-99BE9DE85A27}"/>
    <dgm:cxn modelId="{8D3E5FFB-81BF-4FDB-9433-6BDDD4B98BDA}" srcId="{7D2EC45A-E17A-4D08-8213-B594266864D5}" destId="{11B22A08-C337-4DB4-80EB-52234955FFCB}" srcOrd="3" destOrd="0" parTransId="{342DB2D6-3A54-4347-96A6-253FFB36987B}" sibTransId="{F7DA8F4D-4818-42B6-A5BD-1DE8240BD2EA}"/>
    <dgm:cxn modelId="{9756607E-5853-48F7-81F4-288910FF7FA5}" type="presOf" srcId="{35CD528F-D60A-4D81-80FF-89C7DFE806DF}" destId="{8F34EFC6-7DAD-4763-90DC-8361F4C89959}" srcOrd="0" destOrd="0" presId="urn:microsoft.com/office/officeart/2005/8/layout/hProcess7"/>
    <dgm:cxn modelId="{2AECBE1A-4EE4-442F-BE7F-2BF04443CED7}" type="presOf" srcId="{0F071CCE-5A28-473C-B0EF-7E6E25470402}" destId="{C8194A6A-AFFF-4A57-8ECF-8E208C6E7D8D}" srcOrd="1" destOrd="0" presId="urn:microsoft.com/office/officeart/2005/8/layout/hProcess7"/>
    <dgm:cxn modelId="{236F5A12-BE60-4EDD-8946-F1B8F1973303}" srcId="{11B22A08-C337-4DB4-80EB-52234955FFCB}" destId="{AD217B92-AD22-489F-BD14-FAB7980EEAF1}" srcOrd="0" destOrd="0" parTransId="{E7E4499F-8343-4EA5-8002-88D0B362E71B}" sibTransId="{EE677DC2-C2E6-4FFE-AFD4-E6F79A017E70}"/>
    <dgm:cxn modelId="{F94F0939-314F-41F8-900D-2F721D6D555D}" srcId="{7D2EC45A-E17A-4D08-8213-B594266864D5}" destId="{0F071CCE-5A28-473C-B0EF-7E6E25470402}" srcOrd="4" destOrd="0" parTransId="{6B9C3B71-CC17-4EF6-AE9A-4B8C81E138A6}" sibTransId="{43A43DE4-F545-417A-86BC-15ABCAF3899E}"/>
    <dgm:cxn modelId="{6A62692E-112C-4FA5-99EB-C258980AB0DC}" type="presOf" srcId="{63FD4FE6-1512-41C9-9E31-C11D01F985BF}" destId="{EDEF8AB3-3067-4454-83D6-39B23950A01E}" srcOrd="0" destOrd="0" presId="urn:microsoft.com/office/officeart/2005/8/layout/hProcess7"/>
    <dgm:cxn modelId="{0415AEBE-DC74-4F7E-8B2A-2EABE1FBA90F}" type="presOf" srcId="{AA79E574-9A9A-40D3-A79F-88468C065B6C}" destId="{CF836AEE-9A54-4793-B852-58802B28AAE4}" srcOrd="0" destOrd="0" presId="urn:microsoft.com/office/officeart/2005/8/layout/hProcess7"/>
    <dgm:cxn modelId="{719E12AA-3A7C-4ABE-B6E4-ED558E753F25}" type="presParOf" srcId="{A543D76F-7BF1-480A-8728-E2FEAED91A74}" destId="{2EA5095C-DCAC-4767-BB92-8DFD6CABEAB0}" srcOrd="0" destOrd="0" presId="urn:microsoft.com/office/officeart/2005/8/layout/hProcess7"/>
    <dgm:cxn modelId="{B13B82FA-A8A3-4D1B-8599-ABCF40356563}" type="presParOf" srcId="{2EA5095C-DCAC-4767-BB92-8DFD6CABEAB0}" destId="{B9C8F459-8D5B-4F66-A4FC-17004E83250E}" srcOrd="0" destOrd="0" presId="urn:microsoft.com/office/officeart/2005/8/layout/hProcess7"/>
    <dgm:cxn modelId="{144FEB27-6B7E-4195-AA7D-2B2FCE396397}" type="presParOf" srcId="{2EA5095C-DCAC-4767-BB92-8DFD6CABEAB0}" destId="{1F015753-303A-4773-943E-FEEEEEE04473}" srcOrd="1" destOrd="0" presId="urn:microsoft.com/office/officeart/2005/8/layout/hProcess7"/>
    <dgm:cxn modelId="{24285D06-893E-4153-8A35-4B5A6647433A}" type="presParOf" srcId="{2EA5095C-DCAC-4767-BB92-8DFD6CABEAB0}" destId="{B6E3CB40-DC51-4AC7-851D-8A0CAC7877DB}" srcOrd="2" destOrd="0" presId="urn:microsoft.com/office/officeart/2005/8/layout/hProcess7"/>
    <dgm:cxn modelId="{2BC65EA5-39E8-4A62-BE30-7E530EA33574}" type="presParOf" srcId="{A543D76F-7BF1-480A-8728-E2FEAED91A74}" destId="{612A8663-F7E9-4850-9668-AFDE343A0E18}" srcOrd="1" destOrd="0" presId="urn:microsoft.com/office/officeart/2005/8/layout/hProcess7"/>
    <dgm:cxn modelId="{65386410-8135-4BD6-B76A-8FABEDA3A8EF}" type="presParOf" srcId="{A543D76F-7BF1-480A-8728-E2FEAED91A74}" destId="{97EBDCC7-1F11-417F-9643-90F5223FD1C8}" srcOrd="2" destOrd="0" presId="urn:microsoft.com/office/officeart/2005/8/layout/hProcess7"/>
    <dgm:cxn modelId="{3294000D-26B6-4B89-88A9-0BA2187FD435}" type="presParOf" srcId="{97EBDCC7-1F11-417F-9643-90F5223FD1C8}" destId="{F292F354-CF54-4B92-B318-2BFE1D6365EE}" srcOrd="0" destOrd="0" presId="urn:microsoft.com/office/officeart/2005/8/layout/hProcess7"/>
    <dgm:cxn modelId="{0B2185BE-5C2C-4338-BE44-37A2EF6F12E9}" type="presParOf" srcId="{97EBDCC7-1F11-417F-9643-90F5223FD1C8}" destId="{811E98D7-6E44-40AE-8851-7A2FEBB28057}" srcOrd="1" destOrd="0" presId="urn:microsoft.com/office/officeart/2005/8/layout/hProcess7"/>
    <dgm:cxn modelId="{C0BE5B44-5A4C-4EBB-A4D8-6FBF308CCC1B}" type="presParOf" srcId="{97EBDCC7-1F11-417F-9643-90F5223FD1C8}" destId="{E963F548-F535-4290-8D41-46ED82105713}" srcOrd="2" destOrd="0" presId="urn:microsoft.com/office/officeart/2005/8/layout/hProcess7"/>
    <dgm:cxn modelId="{5E488961-8579-4B48-BD4E-C17DB2004B7E}" type="presParOf" srcId="{A543D76F-7BF1-480A-8728-E2FEAED91A74}" destId="{FCE42FA6-8B08-43A7-8BB9-44F9FBE996B2}" srcOrd="3" destOrd="0" presId="urn:microsoft.com/office/officeart/2005/8/layout/hProcess7"/>
    <dgm:cxn modelId="{5197E35A-AB45-433A-A3E3-4AB6554441DC}" type="presParOf" srcId="{A543D76F-7BF1-480A-8728-E2FEAED91A74}" destId="{0646FE38-BC82-411F-AA82-B4B68412BBE5}" srcOrd="4" destOrd="0" presId="urn:microsoft.com/office/officeart/2005/8/layout/hProcess7"/>
    <dgm:cxn modelId="{D9634740-70DA-4869-8821-028202966826}" type="presParOf" srcId="{0646FE38-BC82-411F-AA82-B4B68412BBE5}" destId="{8F34EFC6-7DAD-4763-90DC-8361F4C89959}" srcOrd="0" destOrd="0" presId="urn:microsoft.com/office/officeart/2005/8/layout/hProcess7"/>
    <dgm:cxn modelId="{0EB74ED6-C0A8-46F2-83C4-73CA21685E81}" type="presParOf" srcId="{0646FE38-BC82-411F-AA82-B4B68412BBE5}" destId="{1578CFFC-BCFE-42DA-BBFC-8AED3C3EDD37}" srcOrd="1" destOrd="0" presId="urn:microsoft.com/office/officeart/2005/8/layout/hProcess7"/>
    <dgm:cxn modelId="{717CA7B8-CE61-4DAB-BB3F-CE84E501F6B4}" type="presParOf" srcId="{0646FE38-BC82-411F-AA82-B4B68412BBE5}" destId="{E462146A-CE97-48DA-87CE-442D14F53744}" srcOrd="2" destOrd="0" presId="urn:microsoft.com/office/officeart/2005/8/layout/hProcess7"/>
    <dgm:cxn modelId="{3ED54EE7-FCDA-46D1-BDA8-CFC9869F15C0}" type="presParOf" srcId="{A543D76F-7BF1-480A-8728-E2FEAED91A74}" destId="{8BD3FC5C-D5EF-40A2-A57F-397EA2EB21A1}" srcOrd="5" destOrd="0" presId="urn:microsoft.com/office/officeart/2005/8/layout/hProcess7"/>
    <dgm:cxn modelId="{FEA429F8-A968-4FC3-971C-C615D83711F0}" type="presParOf" srcId="{A543D76F-7BF1-480A-8728-E2FEAED91A74}" destId="{8C019F15-4D50-4662-9AC1-688297944C3E}" srcOrd="6" destOrd="0" presId="urn:microsoft.com/office/officeart/2005/8/layout/hProcess7"/>
    <dgm:cxn modelId="{92C0AB38-5AA0-44B6-ABEF-CB9D877582C1}" type="presParOf" srcId="{8C019F15-4D50-4662-9AC1-688297944C3E}" destId="{84E0600F-8756-4CF2-AF33-0C50191CBD42}" srcOrd="0" destOrd="0" presId="urn:microsoft.com/office/officeart/2005/8/layout/hProcess7"/>
    <dgm:cxn modelId="{7DB515C3-8AB8-4338-8162-E7D27141D2E3}" type="presParOf" srcId="{8C019F15-4D50-4662-9AC1-688297944C3E}" destId="{066DA70A-5A07-4D17-8D03-77D1649F4788}" srcOrd="1" destOrd="0" presId="urn:microsoft.com/office/officeart/2005/8/layout/hProcess7"/>
    <dgm:cxn modelId="{5B64D81B-1F4E-4110-A16E-D27C0F5555F5}" type="presParOf" srcId="{8C019F15-4D50-4662-9AC1-688297944C3E}" destId="{97A6F598-4CFA-4551-9A6B-4361A4AC5B3D}" srcOrd="2" destOrd="0" presId="urn:microsoft.com/office/officeart/2005/8/layout/hProcess7"/>
    <dgm:cxn modelId="{4B4A080B-5C49-40A7-AAA1-3D58EBCE9288}" type="presParOf" srcId="{A543D76F-7BF1-480A-8728-E2FEAED91A74}" destId="{7BB39A18-7124-48CF-A800-E9E6796BE369}" srcOrd="7" destOrd="0" presId="urn:microsoft.com/office/officeart/2005/8/layout/hProcess7"/>
    <dgm:cxn modelId="{BBFBA5D1-C23E-4DD2-9599-54CB7043A08C}" type="presParOf" srcId="{A543D76F-7BF1-480A-8728-E2FEAED91A74}" destId="{DFD855A7-9197-4D94-A676-FAA4DAEFB978}" srcOrd="8" destOrd="0" presId="urn:microsoft.com/office/officeart/2005/8/layout/hProcess7"/>
    <dgm:cxn modelId="{B5E63DF1-4C1A-4487-AC22-FB439147D637}" type="presParOf" srcId="{DFD855A7-9197-4D94-A676-FAA4DAEFB978}" destId="{CF836AEE-9A54-4793-B852-58802B28AAE4}" srcOrd="0" destOrd="0" presId="urn:microsoft.com/office/officeart/2005/8/layout/hProcess7"/>
    <dgm:cxn modelId="{E1DB8162-7421-47C4-B3F1-3E93E9D18007}" type="presParOf" srcId="{DFD855A7-9197-4D94-A676-FAA4DAEFB978}" destId="{5FA47A28-2AB0-4339-ABF6-725139FE9947}" srcOrd="1" destOrd="0" presId="urn:microsoft.com/office/officeart/2005/8/layout/hProcess7"/>
    <dgm:cxn modelId="{E2FACE4B-4A06-4229-8869-5D8B4066BF33}" type="presParOf" srcId="{DFD855A7-9197-4D94-A676-FAA4DAEFB978}" destId="{EDEF8AB3-3067-4454-83D6-39B23950A01E}" srcOrd="2" destOrd="0" presId="urn:microsoft.com/office/officeart/2005/8/layout/hProcess7"/>
    <dgm:cxn modelId="{4500215D-E640-4CEB-AE92-C782867C58EA}" type="presParOf" srcId="{A543D76F-7BF1-480A-8728-E2FEAED91A74}" destId="{D856AFBD-53DF-47B4-9C06-AABA1071E4D0}" srcOrd="9" destOrd="0" presId="urn:microsoft.com/office/officeart/2005/8/layout/hProcess7"/>
    <dgm:cxn modelId="{0D1371B6-7A8D-457F-9D96-7FC2E9E52587}" type="presParOf" srcId="{A543D76F-7BF1-480A-8728-E2FEAED91A74}" destId="{050BCF2C-37FF-464C-A2EF-20DF90A5F348}" srcOrd="10" destOrd="0" presId="urn:microsoft.com/office/officeart/2005/8/layout/hProcess7"/>
    <dgm:cxn modelId="{40D6F9CF-98D0-49B9-A2E8-1390459C3743}" type="presParOf" srcId="{050BCF2C-37FF-464C-A2EF-20DF90A5F348}" destId="{EFCF7E30-8C66-4A54-9C5E-A617C7311A2E}" srcOrd="0" destOrd="0" presId="urn:microsoft.com/office/officeart/2005/8/layout/hProcess7"/>
    <dgm:cxn modelId="{20D4FFBD-6106-46F2-8266-016AB610C654}" type="presParOf" srcId="{050BCF2C-37FF-464C-A2EF-20DF90A5F348}" destId="{86152D92-EFE2-4AFA-AB50-FD207143B44F}" srcOrd="1" destOrd="0" presId="urn:microsoft.com/office/officeart/2005/8/layout/hProcess7"/>
    <dgm:cxn modelId="{C4EB1BE9-73FF-4E76-BCD3-FAAF37067B12}" type="presParOf" srcId="{050BCF2C-37FF-464C-A2EF-20DF90A5F348}" destId="{CA035B26-8A46-4351-A2F7-7FDA515934B5}" srcOrd="2" destOrd="0" presId="urn:microsoft.com/office/officeart/2005/8/layout/hProcess7"/>
    <dgm:cxn modelId="{9F264E93-21AF-4FCE-AAF9-76F76FB7D0F8}" type="presParOf" srcId="{A543D76F-7BF1-480A-8728-E2FEAED91A74}" destId="{8E209C18-BFA3-43FF-90AA-939A0F5182FA}" srcOrd="11" destOrd="0" presId="urn:microsoft.com/office/officeart/2005/8/layout/hProcess7"/>
    <dgm:cxn modelId="{F1C9EAFF-4C67-4425-A29A-C8443A6267CF}" type="presParOf" srcId="{A543D76F-7BF1-480A-8728-E2FEAED91A74}" destId="{00673743-93AA-4E80-ACCC-B8D3BD5BB0CF}" srcOrd="12" destOrd="0" presId="urn:microsoft.com/office/officeart/2005/8/layout/hProcess7"/>
    <dgm:cxn modelId="{5EDF9848-51E6-42AE-ACFB-507B28EBD0AC}" type="presParOf" srcId="{00673743-93AA-4E80-ACCC-B8D3BD5BB0CF}" destId="{16157938-FD77-4D83-9CD5-12FA26D90492}" srcOrd="0" destOrd="0" presId="urn:microsoft.com/office/officeart/2005/8/layout/hProcess7"/>
    <dgm:cxn modelId="{0788918E-D7CF-4312-8725-EAEB92B5AC4B}" type="presParOf" srcId="{00673743-93AA-4E80-ACCC-B8D3BD5BB0CF}" destId="{CA2926D8-536B-4F0B-85D1-EDDC8D27D1BC}" srcOrd="1" destOrd="0" presId="urn:microsoft.com/office/officeart/2005/8/layout/hProcess7"/>
    <dgm:cxn modelId="{31FEFDB0-57AC-4D79-8081-9B8B7BFBD88B}" type="presParOf" srcId="{00673743-93AA-4E80-ACCC-B8D3BD5BB0CF}" destId="{825B6971-A3BB-4B44-A867-1CC3F154EA6A}" srcOrd="2" destOrd="0" presId="urn:microsoft.com/office/officeart/2005/8/layout/hProcess7"/>
    <dgm:cxn modelId="{7C5495E2-53E7-43CC-85C1-07B3D29CB2D4}" type="presParOf" srcId="{A543D76F-7BF1-480A-8728-E2FEAED91A74}" destId="{D4D1925E-DFEA-430F-A010-665F45BCB895}" srcOrd="13" destOrd="0" presId="urn:microsoft.com/office/officeart/2005/8/layout/hProcess7"/>
    <dgm:cxn modelId="{43683C00-DFA1-4B12-ABDA-7999C9BFCB9F}" type="presParOf" srcId="{A543D76F-7BF1-480A-8728-E2FEAED91A74}" destId="{65A46141-84BA-493B-A53C-C7020B8D91FB}" srcOrd="14" destOrd="0" presId="urn:microsoft.com/office/officeart/2005/8/layout/hProcess7"/>
    <dgm:cxn modelId="{7CD9FE3D-8796-4FAB-825E-7CD98ECDB454}" type="presParOf" srcId="{65A46141-84BA-493B-A53C-C7020B8D91FB}" destId="{AA744DDD-DBAC-4E22-9BF3-7C2E3C0A61EF}" srcOrd="0" destOrd="0" presId="urn:microsoft.com/office/officeart/2005/8/layout/hProcess7"/>
    <dgm:cxn modelId="{FF537EB5-AAE9-4069-8103-D0B337C390DD}" type="presParOf" srcId="{65A46141-84BA-493B-A53C-C7020B8D91FB}" destId="{46A362E9-086E-4F85-8B0F-6F3ACF21E38E}" srcOrd="1" destOrd="0" presId="urn:microsoft.com/office/officeart/2005/8/layout/hProcess7"/>
    <dgm:cxn modelId="{DC0804E1-5F86-4381-AFE2-577FCBC165DA}" type="presParOf" srcId="{65A46141-84BA-493B-A53C-C7020B8D91FB}" destId="{66F0D1C1-EC2A-4DC0-84F3-F3B80715EB49}" srcOrd="2" destOrd="0" presId="urn:microsoft.com/office/officeart/2005/8/layout/hProcess7"/>
    <dgm:cxn modelId="{779ED047-C29F-445F-9E2E-D2CCFE3A1498}" type="presParOf" srcId="{A543D76F-7BF1-480A-8728-E2FEAED91A74}" destId="{58167289-E7A4-4018-8626-865806FE9D53}" srcOrd="15" destOrd="0" presId="urn:microsoft.com/office/officeart/2005/8/layout/hProcess7"/>
    <dgm:cxn modelId="{539A4010-6C4C-485E-BB07-6EC0FCEC9FBD}" type="presParOf" srcId="{A543D76F-7BF1-480A-8728-E2FEAED91A74}" destId="{F11FD15F-54AD-45A2-BDE2-944998BEFFB0}" srcOrd="16" destOrd="0" presId="urn:microsoft.com/office/officeart/2005/8/layout/hProcess7"/>
    <dgm:cxn modelId="{21A27A70-01C7-429A-907C-68B3E8E46DA7}" type="presParOf" srcId="{F11FD15F-54AD-45A2-BDE2-944998BEFFB0}" destId="{F939293C-998A-4771-9D27-1DB6133F34C3}" srcOrd="0" destOrd="0" presId="urn:microsoft.com/office/officeart/2005/8/layout/hProcess7"/>
    <dgm:cxn modelId="{489A29F2-7EDF-4D80-AD0A-F0484503F033}" type="presParOf" srcId="{F11FD15F-54AD-45A2-BDE2-944998BEFFB0}" destId="{C8194A6A-AFFF-4A57-8ECF-8E208C6E7D8D}" srcOrd="1" destOrd="0" presId="urn:microsoft.com/office/officeart/2005/8/layout/hProcess7"/>
    <dgm:cxn modelId="{D45104DD-02ED-4482-BA23-485C45F0976B}" type="presParOf" srcId="{F11FD15F-54AD-45A2-BDE2-944998BEFFB0}" destId="{75713A1B-C847-43D4-8147-F5360343CDD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F459-8D5B-4F66-A4FC-17004E83250E}">
      <dsp:nvSpPr>
        <dsp:cNvPr id="0" name=""/>
        <dsp:cNvSpPr/>
      </dsp:nvSpPr>
      <dsp:spPr>
        <a:xfrm>
          <a:off x="4578" y="1080545"/>
          <a:ext cx="1585758" cy="1902909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Módulo 1</a:t>
          </a:r>
          <a:r>
            <a:rPr lang="es-MX" sz="2200" b="1" kern="1200" dirty="0" smtClean="0"/>
            <a:t>.</a:t>
          </a:r>
          <a:endParaRPr lang="es-MX" sz="2200" b="1" kern="1200" dirty="0"/>
        </a:p>
      </dsp:txBody>
      <dsp:txXfrm rot="16200000">
        <a:off x="-617039" y="1702162"/>
        <a:ext cx="1560386" cy="317151"/>
      </dsp:txXfrm>
    </dsp:sp>
    <dsp:sp modelId="{B6E3CB40-DC51-4AC7-851D-8A0CAC7877DB}">
      <dsp:nvSpPr>
        <dsp:cNvPr id="0" name=""/>
        <dsp:cNvSpPr/>
      </dsp:nvSpPr>
      <dsp:spPr>
        <a:xfrm>
          <a:off x="321729" y="1080545"/>
          <a:ext cx="1181389" cy="190290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PLANEACIÓN BASADA EN RESULTADOS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(UNAM-UDI)</a:t>
          </a:r>
          <a:endParaRPr lang="es-MX" sz="1300" b="1" kern="1200" dirty="0"/>
        </a:p>
      </dsp:txBody>
      <dsp:txXfrm>
        <a:off x="321729" y="1080545"/>
        <a:ext cx="1181389" cy="1902909"/>
      </dsp:txXfrm>
    </dsp:sp>
    <dsp:sp modelId="{8F34EFC6-7DAD-4763-90DC-8361F4C89959}">
      <dsp:nvSpPr>
        <dsp:cNvPr id="0" name=""/>
        <dsp:cNvSpPr/>
      </dsp:nvSpPr>
      <dsp:spPr>
        <a:xfrm>
          <a:off x="1645837" y="1080545"/>
          <a:ext cx="1585758" cy="1902909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101189"/>
            <a:satOff val="-2238"/>
            <a:lumOff val="1679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Módulo 2.</a:t>
          </a:r>
          <a:endParaRPr lang="es-MX" sz="1400" b="1" kern="1200" dirty="0"/>
        </a:p>
      </dsp:txBody>
      <dsp:txXfrm rot="16200000">
        <a:off x="1024220" y="1702162"/>
        <a:ext cx="1560386" cy="317151"/>
      </dsp:txXfrm>
    </dsp:sp>
    <dsp:sp modelId="{811E98D7-6E44-40AE-8851-7A2FEBB28057}">
      <dsp:nvSpPr>
        <dsp:cNvPr id="0" name=""/>
        <dsp:cNvSpPr/>
      </dsp:nvSpPr>
      <dsp:spPr>
        <a:xfrm rot="5400000">
          <a:off x="1513877" y="2593655"/>
          <a:ext cx="279778" cy="2378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2146A-CE97-48DA-87CE-442D14F53744}">
      <dsp:nvSpPr>
        <dsp:cNvPr id="0" name=""/>
        <dsp:cNvSpPr/>
      </dsp:nvSpPr>
      <dsp:spPr>
        <a:xfrm>
          <a:off x="1962989" y="1080545"/>
          <a:ext cx="1181389" cy="190290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DEFINICIÓN DE INDICADORES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(UNAM-UDI)</a:t>
          </a:r>
          <a:endParaRPr lang="es-MX" sz="1300" b="1" kern="1200" dirty="0"/>
        </a:p>
      </dsp:txBody>
      <dsp:txXfrm>
        <a:off x="1962989" y="1080545"/>
        <a:ext cx="1181389" cy="1902909"/>
      </dsp:txXfrm>
    </dsp:sp>
    <dsp:sp modelId="{CF836AEE-9A54-4793-B852-58802B28AAE4}">
      <dsp:nvSpPr>
        <dsp:cNvPr id="0" name=""/>
        <dsp:cNvSpPr/>
      </dsp:nvSpPr>
      <dsp:spPr>
        <a:xfrm>
          <a:off x="3287097" y="1080545"/>
          <a:ext cx="1994756" cy="1902909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202378"/>
            <a:satOff val="-4476"/>
            <a:lumOff val="3359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Módulo 3.</a:t>
          </a:r>
          <a:endParaRPr lang="es-MX" sz="1400" b="1" kern="1200" dirty="0"/>
        </a:p>
      </dsp:txBody>
      <dsp:txXfrm rot="16200000">
        <a:off x="2706380" y="1661262"/>
        <a:ext cx="1560386" cy="398951"/>
      </dsp:txXfrm>
    </dsp:sp>
    <dsp:sp modelId="{066DA70A-5A07-4D17-8D03-77D1649F4788}">
      <dsp:nvSpPr>
        <dsp:cNvPr id="0" name=""/>
        <dsp:cNvSpPr/>
      </dsp:nvSpPr>
      <dsp:spPr>
        <a:xfrm rot="5400000">
          <a:off x="3155136" y="2593655"/>
          <a:ext cx="279778" cy="2378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F8AB3-3067-4454-83D6-39B23950A01E}">
      <dsp:nvSpPr>
        <dsp:cNvPr id="0" name=""/>
        <dsp:cNvSpPr/>
      </dsp:nvSpPr>
      <dsp:spPr>
        <a:xfrm>
          <a:off x="3656396" y="1080545"/>
          <a:ext cx="1486093" cy="190290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PROGRAMACIÓN OPERATIVA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(UAN-UDI)</a:t>
          </a:r>
          <a:endParaRPr lang="es-MX" sz="1300" b="1" kern="1200" dirty="0"/>
        </a:p>
      </dsp:txBody>
      <dsp:txXfrm>
        <a:off x="3656396" y="1080545"/>
        <a:ext cx="1486093" cy="1902909"/>
      </dsp:txXfrm>
    </dsp:sp>
    <dsp:sp modelId="{16157938-FD77-4D83-9CD5-12FA26D90492}">
      <dsp:nvSpPr>
        <dsp:cNvPr id="0" name=""/>
        <dsp:cNvSpPr/>
      </dsp:nvSpPr>
      <dsp:spPr>
        <a:xfrm>
          <a:off x="5337356" y="1080545"/>
          <a:ext cx="1585758" cy="1902909"/>
        </a:xfrm>
        <a:prstGeom prst="roundRect">
          <a:avLst>
            <a:gd name="adj" fmla="val 5000"/>
          </a:avLst>
        </a:prstGeom>
        <a:solidFill>
          <a:schemeClr val="accent3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Módulo 4.</a:t>
          </a:r>
          <a:endParaRPr lang="es-MX" sz="1400" b="1" kern="1200" dirty="0"/>
        </a:p>
      </dsp:txBody>
      <dsp:txXfrm rot="16200000">
        <a:off x="4715738" y="1702162"/>
        <a:ext cx="1560386" cy="317151"/>
      </dsp:txXfrm>
    </dsp:sp>
    <dsp:sp modelId="{86152D92-EFE2-4AFA-AB50-FD207143B44F}">
      <dsp:nvSpPr>
        <dsp:cNvPr id="0" name=""/>
        <dsp:cNvSpPr/>
      </dsp:nvSpPr>
      <dsp:spPr>
        <a:xfrm rot="5400000">
          <a:off x="5205395" y="2593655"/>
          <a:ext cx="279778" cy="2378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50000"/>
              <a:hueOff val="252972"/>
              <a:satOff val="-5595"/>
              <a:lumOff val="41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B6971-A3BB-4B44-A867-1CC3F154EA6A}">
      <dsp:nvSpPr>
        <dsp:cNvPr id="0" name=""/>
        <dsp:cNvSpPr/>
      </dsp:nvSpPr>
      <dsp:spPr>
        <a:xfrm>
          <a:off x="5654507" y="1080545"/>
          <a:ext cx="1181389" cy="190290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PRESUPUESTACIÓN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(UAN-SFA)</a:t>
          </a:r>
          <a:endParaRPr lang="es-MX" sz="1600" b="1" kern="1200" dirty="0"/>
        </a:p>
      </dsp:txBody>
      <dsp:txXfrm>
        <a:off x="5654507" y="1080545"/>
        <a:ext cx="1181389" cy="1902909"/>
      </dsp:txXfrm>
    </dsp:sp>
    <dsp:sp modelId="{F939293C-998A-4771-9D27-1DB6133F34C3}">
      <dsp:nvSpPr>
        <dsp:cNvPr id="0" name=""/>
        <dsp:cNvSpPr/>
      </dsp:nvSpPr>
      <dsp:spPr>
        <a:xfrm>
          <a:off x="6983193" y="1094036"/>
          <a:ext cx="1585758" cy="1902909"/>
        </a:xfrm>
        <a:prstGeom prst="roundRect">
          <a:avLst>
            <a:gd name="adj" fmla="val 5000"/>
          </a:avLst>
        </a:prstGeom>
        <a:solidFill>
          <a:schemeClr val="accent5">
            <a:shade val="50000"/>
            <a:hueOff val="101189"/>
            <a:satOff val="-2238"/>
            <a:lumOff val="1679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Módulo 5.</a:t>
          </a:r>
          <a:endParaRPr lang="es-MX" sz="1400" b="1" kern="1200" dirty="0"/>
        </a:p>
      </dsp:txBody>
      <dsp:txXfrm rot="16200000">
        <a:off x="6361576" y="1715653"/>
        <a:ext cx="1560386" cy="317151"/>
      </dsp:txXfrm>
    </dsp:sp>
    <dsp:sp modelId="{46A362E9-086E-4F85-8B0F-6F3ACF21E38E}">
      <dsp:nvSpPr>
        <dsp:cNvPr id="0" name=""/>
        <dsp:cNvSpPr/>
      </dsp:nvSpPr>
      <dsp:spPr>
        <a:xfrm rot="5400000">
          <a:off x="6846655" y="2593655"/>
          <a:ext cx="279778" cy="2378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shade val="50000"/>
              <a:hueOff val="126486"/>
              <a:satOff val="-2798"/>
              <a:lumOff val="209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13A1B-C847-43D4-8147-F5360343CDD2}">
      <dsp:nvSpPr>
        <dsp:cNvPr id="0" name=""/>
        <dsp:cNvSpPr/>
      </dsp:nvSpPr>
      <dsp:spPr>
        <a:xfrm>
          <a:off x="7300345" y="1094036"/>
          <a:ext cx="1181389" cy="1902909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EVALUACIÓN DEL DESEMPEÑO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(UAN-UDI)</a:t>
          </a:r>
          <a:endParaRPr lang="es-MX" sz="1300" b="1" kern="1200" dirty="0"/>
        </a:p>
      </dsp:txBody>
      <dsp:txXfrm>
        <a:off x="7300345" y="1094036"/>
        <a:ext cx="1181389" cy="1902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E59FC-17E1-4571-B1BC-6E5445C333F8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E6224-8C55-4548-BF7D-B7A598ECD3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2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E6224-8C55-4548-BF7D-B7A598ECD31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127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mx/url?sa=i&amp;rct=j&amp;q=&amp;esrc=s&amp;source=images&amp;cd=&amp;cad=rja&amp;uact=8&amp;ved=0ahUKEwin_5irnL3WAhWJ7yYKHQu4DYwQjRwIBw&amp;url=https://twitter.com/uan_oficial&amp;psig=AFQjCNEUbs7NEnEPFUJSsOTgbSWmKI8TSw&amp;ust=150632185279784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.mx/url?sa=i&amp;rct=j&amp;q=&amp;esrc=s&amp;source=images&amp;cd=&amp;cad=rja&amp;uact=8&amp;ved=0ahUKEwjO7tvpn73WAhXGLSYKHZbJDZ8QjRwIBw&amp;url=http://www.planeacionuan.net/&amp;psig=AFQjCNEUbs7NEnEPFUJSsOTgbSWmKI8TSw&amp;ust=150632185279784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atriz\Desktop\Nueva%20carpeta\FORMATOS%20POA%202017.xls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000" dirty="0" smtClean="0"/>
              <a:t>PROGRAMA OPERATIVO ANUAL 2018</a:t>
            </a:r>
            <a:endParaRPr lang="es-MX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s-MX" sz="3100" dirty="0" smtClean="0"/>
              <a:t>ORIENTADO A RESULTADOS </a:t>
            </a:r>
          </a:p>
          <a:p>
            <a:pPr algn="r"/>
            <a:endParaRPr lang="es-MX" sz="2400" dirty="0"/>
          </a:p>
          <a:p>
            <a:pPr algn="r"/>
            <a:r>
              <a:rPr lang="es-MX" sz="2400" dirty="0" smtClean="0"/>
              <a:t>Guía para su elaboración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982451" y="1772816"/>
            <a:ext cx="7128792" cy="9479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200" dirty="0" smtClean="0">
                <a:solidFill>
                  <a:schemeClr val="bg1"/>
                </a:solidFill>
                <a:latin typeface="Arial Narrow" pitchFamily="34" charset="0"/>
              </a:rPr>
              <a:t>UNIVERSIDAD AUTÓNOMA DE NAYARIT</a:t>
            </a:r>
          </a:p>
          <a:p>
            <a:pPr algn="ctr"/>
            <a:r>
              <a:rPr lang="es-MX" sz="2400" dirty="0" smtClean="0">
                <a:solidFill>
                  <a:schemeClr val="bg1"/>
                </a:solidFill>
                <a:latin typeface="Arial Narrow" pitchFamily="34" charset="0"/>
              </a:rPr>
              <a:t>Unidad de Desarrollo Institucional</a:t>
            </a:r>
            <a:endParaRPr lang="es-MX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Beatriz\Documents\betty tc respaldo 05102016\Desktop\RESPALDO_1126_08-05-14\DOCUMENTOS UDI 2013\INFORME 2013 MARIELA\identidad UAN\LOGO JPG\escudo sin tex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1246188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11960" y="0"/>
            <a:ext cx="4932040" cy="436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2 Rectángulo"/>
          <p:cNvSpPr/>
          <p:nvPr/>
        </p:nvSpPr>
        <p:spPr>
          <a:xfrm>
            <a:off x="137331" y="46635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>
                <a:solidFill>
                  <a:schemeClr val="tx2"/>
                </a:solidFill>
              </a:rPr>
              <a:t>Considerar las funciones sustantivas y adjetivas, así como la </a:t>
            </a:r>
            <a:r>
              <a:rPr lang="es-MX" sz="2000" b="1" dirty="0">
                <a:solidFill>
                  <a:schemeClr val="tx2"/>
                </a:solidFill>
              </a:rPr>
              <a:t>estructura</a:t>
            </a:r>
            <a:r>
              <a:rPr lang="es-MX" sz="2000" dirty="0">
                <a:solidFill>
                  <a:schemeClr val="tx2"/>
                </a:solidFill>
              </a:rPr>
              <a:t> de la Universidad.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7446" y="1556792"/>
            <a:ext cx="3758158" cy="2553797"/>
          </a:xfrm>
          <a:prstGeom prst="rect">
            <a:avLst/>
          </a:prstGeom>
          <a:ln w="12700">
            <a:noFill/>
          </a:ln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 smtClean="0"/>
              <a:t>Se elaborará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solo POA por dependencia</a:t>
            </a:r>
            <a:r>
              <a:rPr lang="es-MX" sz="2000" dirty="0" smtClean="0"/>
              <a:t>; es decir, un proyecto por cada Secretaría, por cada Coordinación de Área, y por cada Unidad Académica del Nivel Superior y Medio Superior.</a:t>
            </a:r>
            <a:endParaRPr lang="es-MX" sz="2000" dirty="0"/>
          </a:p>
        </p:txBody>
      </p:sp>
      <p:sp>
        <p:nvSpPr>
          <p:cNvPr id="6" name="5 Rectángulo"/>
          <p:cNvSpPr/>
          <p:nvPr/>
        </p:nvSpPr>
        <p:spPr>
          <a:xfrm>
            <a:off x="137331" y="4110589"/>
            <a:ext cx="3895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000" dirty="0">
                <a:solidFill>
                  <a:schemeClr val="tx2"/>
                </a:solidFill>
              </a:rPr>
              <a:t>Cada Secretaría integrará </a:t>
            </a:r>
            <a:r>
              <a:rPr lang="es-MX" sz="2000" dirty="0" smtClean="0">
                <a:solidFill>
                  <a:schemeClr val="tx2"/>
                </a:solidFill>
              </a:rPr>
              <a:t>las metas de las </a:t>
            </a:r>
            <a:r>
              <a:rPr lang="es-MX" sz="2000" dirty="0">
                <a:solidFill>
                  <a:schemeClr val="tx2"/>
                </a:solidFill>
              </a:rPr>
              <a:t>dependencias que la conforman; el mismo caso será para cada Coordinación de área y </a:t>
            </a:r>
            <a:r>
              <a:rPr lang="es-MX" sz="2000" dirty="0" smtClean="0">
                <a:solidFill>
                  <a:schemeClr val="tx2"/>
                </a:solidFill>
              </a:rPr>
              <a:t> Unidades </a:t>
            </a:r>
            <a:r>
              <a:rPr lang="es-MX" sz="2000" dirty="0">
                <a:solidFill>
                  <a:schemeClr val="tx2"/>
                </a:solidFill>
              </a:rPr>
              <a:t>A</a:t>
            </a:r>
            <a:r>
              <a:rPr lang="es-MX" sz="2000" dirty="0" smtClean="0">
                <a:solidFill>
                  <a:schemeClr val="tx2"/>
                </a:solidFill>
              </a:rPr>
              <a:t>cadémicas</a:t>
            </a:r>
            <a:r>
              <a:rPr lang="es-MX" sz="20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16483" r="34773" b="3160"/>
          <a:stretch/>
        </p:blipFill>
        <p:spPr bwMode="auto">
          <a:xfrm>
            <a:off x="4211960" y="62826"/>
            <a:ext cx="4913434" cy="67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09625" y="6346401"/>
            <a:ext cx="3823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2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96336" y="5786397"/>
            <a:ext cx="1368152" cy="707886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Impact" pitchFamily="34" charset="0"/>
              </a:rPr>
              <a:t>Estructura de la UAN</a:t>
            </a:r>
            <a:endParaRPr lang="es-MX" sz="2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052" name="Picture 4" descr="Resultado de imagen para LOGO U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72" y="39176"/>
            <a:ext cx="935013" cy="9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84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3696" y="692696"/>
            <a:ext cx="7488832" cy="2448271"/>
          </a:xfrm>
        </p:spPr>
        <p:txBody>
          <a:bodyPr>
            <a:noAutofit/>
          </a:bodyPr>
          <a:lstStyle/>
          <a:p>
            <a:pPr algn="just"/>
            <a:r>
              <a:rPr lang="es-MX" sz="2100" dirty="0"/>
              <a:t>Alinear las metas </a:t>
            </a:r>
            <a:r>
              <a:rPr lang="es-MX" sz="2100" dirty="0" smtClean="0"/>
              <a:t>académicas, con </a:t>
            </a:r>
            <a:r>
              <a:rPr lang="es-MX" sz="2100" dirty="0"/>
              <a:t>los indicadores </a:t>
            </a:r>
            <a:r>
              <a:rPr lang="es-MX" sz="2100" dirty="0" smtClean="0"/>
              <a:t>establecidas </a:t>
            </a:r>
            <a:r>
              <a:rPr lang="es-MX" sz="2100" dirty="0"/>
              <a:t>en el </a:t>
            </a:r>
            <a:r>
              <a:rPr lang="es-MX" sz="2100" b="1" dirty="0"/>
              <a:t>Anexo Técnico del PDI</a:t>
            </a:r>
            <a:r>
              <a:rPr lang="es-MX" sz="2100" dirty="0"/>
              <a:t>; así como el seguimiento y evaluación de los mismos para facilitar la medición e impacto de los </a:t>
            </a:r>
            <a:r>
              <a:rPr lang="es-MX" sz="2100" dirty="0" smtClean="0"/>
              <a:t>resultados.</a:t>
            </a:r>
          </a:p>
          <a:p>
            <a:pPr lvl="3" algn="just">
              <a:buFont typeface="Wingdings" pitchFamily="2" charset="2"/>
              <a:buChar char="Ø"/>
            </a:pPr>
            <a:r>
              <a:rPr lang="es-MX" sz="2100" dirty="0" smtClean="0"/>
              <a:t>Indicadores de actividad </a:t>
            </a:r>
          </a:p>
          <a:p>
            <a:pPr marL="914400" lvl="3" indent="0" algn="just">
              <a:buNone/>
            </a:pPr>
            <a:r>
              <a:rPr lang="es-MX" sz="2100" dirty="0"/>
              <a:t> </a:t>
            </a:r>
            <a:r>
              <a:rPr lang="es-MX" sz="2100" dirty="0" smtClean="0"/>
              <a:t>   Base Oct 2017 / Compromiso Dic 2018</a:t>
            </a:r>
          </a:p>
          <a:p>
            <a:pPr lvl="3" algn="just">
              <a:buFont typeface="Wingdings" pitchFamily="2" charset="2"/>
              <a:buChar char="Ø"/>
            </a:pPr>
            <a:r>
              <a:rPr lang="es-MX" sz="2100" dirty="0" smtClean="0"/>
              <a:t>Indicadores de desempeño</a:t>
            </a:r>
            <a:endParaRPr lang="es-MX" sz="2100" dirty="0"/>
          </a:p>
        </p:txBody>
      </p:sp>
      <p:sp>
        <p:nvSpPr>
          <p:cNvPr id="6" name="5 Rectángulo"/>
          <p:cNvSpPr/>
          <p:nvPr/>
        </p:nvSpPr>
        <p:spPr>
          <a:xfrm>
            <a:off x="3949030" y="6325591"/>
            <a:ext cx="442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4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99592" y="3717032"/>
            <a:ext cx="3312368" cy="11276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MX" sz="2100" b="1" dirty="0" smtClean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39552" y="3501008"/>
            <a:ext cx="3337470" cy="24482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s-MX" dirty="0" smtClean="0"/>
          </a:p>
          <a:p>
            <a:pPr algn="just"/>
            <a:r>
              <a:rPr lang="es-MX" sz="8400" dirty="0" smtClean="0"/>
              <a:t>Definir  los  responsables  </a:t>
            </a:r>
            <a:r>
              <a:rPr lang="es-MX" sz="8400" dirty="0"/>
              <a:t>del </a:t>
            </a:r>
            <a:r>
              <a:rPr lang="es-MX" sz="8400" dirty="0" smtClean="0"/>
              <a:t> POA</a:t>
            </a:r>
            <a:r>
              <a:rPr lang="es-MX" sz="8400" dirty="0"/>
              <a:t>, </a:t>
            </a:r>
            <a:r>
              <a:rPr lang="es-MX" sz="8400" dirty="0" smtClean="0"/>
              <a:t>para </a:t>
            </a:r>
            <a:r>
              <a:rPr lang="es-MX" sz="8400" dirty="0"/>
              <a:t>la formulación</a:t>
            </a:r>
            <a:r>
              <a:rPr lang="es-MX" sz="8400" dirty="0" smtClean="0"/>
              <a:t>, </a:t>
            </a:r>
            <a:r>
              <a:rPr lang="es-MX" sz="8800" dirty="0"/>
              <a:t>ejecución, seguimiento y evaluación; así como la asignación de </a:t>
            </a:r>
            <a:r>
              <a:rPr lang="es-MX" sz="8800" b="1" dirty="0"/>
              <a:t>claves de acceso al sistema.</a:t>
            </a:r>
          </a:p>
          <a:p>
            <a:pPr marL="0" indent="0" algn="just">
              <a:buNone/>
            </a:pPr>
            <a:endParaRPr lang="es-MX" sz="8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3" r="14249"/>
          <a:stretch/>
        </p:blipFill>
        <p:spPr bwMode="auto">
          <a:xfrm>
            <a:off x="4211960" y="3429000"/>
            <a:ext cx="387093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0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827584" y="620688"/>
            <a:ext cx="7632848" cy="193899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RESPONSABLES DEL POA: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bg1"/>
                </a:solidFill>
              </a:rPr>
              <a:t>Responsable General del POA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    (Secretarios y Directores de Unidades Académicas)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bg1"/>
                </a:solidFill>
              </a:rPr>
              <a:t>Enlaces de planeación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400" dirty="0" smtClean="0">
                <a:solidFill>
                  <a:schemeClr val="bg1"/>
                </a:solidFill>
              </a:rPr>
              <a:t>Responsables de Objetivos Específicos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43350" y="2996952"/>
            <a:ext cx="7473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400" dirty="0">
                <a:solidFill>
                  <a:schemeClr val="tx2"/>
                </a:solidFill>
              </a:rPr>
              <a:t>Cada responsable de POA contará con su </a:t>
            </a:r>
            <a:r>
              <a:rPr lang="es-MX" sz="2400" b="1" dirty="0">
                <a:solidFill>
                  <a:schemeClr val="tx2"/>
                </a:solidFill>
              </a:rPr>
              <a:t>clave de acceso al sistema y su contraseña</a:t>
            </a:r>
            <a:r>
              <a:rPr lang="es-MX" sz="2400" dirty="0">
                <a:solidFill>
                  <a:schemeClr val="tx2"/>
                </a:solidFill>
              </a:rPr>
              <a:t>, </a:t>
            </a:r>
            <a:r>
              <a:rPr lang="es-MX" sz="2400" dirty="0" smtClean="0">
                <a:solidFill>
                  <a:schemeClr val="tx2"/>
                </a:solidFill>
              </a:rPr>
              <a:t>mismas </a:t>
            </a:r>
            <a:r>
              <a:rPr lang="es-MX" sz="2400" dirty="0">
                <a:solidFill>
                  <a:schemeClr val="tx2"/>
                </a:solidFill>
              </a:rPr>
              <a:t>que </a:t>
            </a:r>
            <a:r>
              <a:rPr lang="es-MX" sz="2400" dirty="0" smtClean="0">
                <a:solidFill>
                  <a:schemeClr val="tx2"/>
                </a:solidFill>
              </a:rPr>
              <a:t>deberán ser solicitar </a:t>
            </a:r>
            <a:r>
              <a:rPr lang="es-MX" sz="2400" dirty="0">
                <a:solidFill>
                  <a:schemeClr val="tx2"/>
                </a:solidFill>
              </a:rPr>
              <a:t>vía oficio a la Unidad de Desarrollo </a:t>
            </a:r>
            <a:r>
              <a:rPr lang="es-MX" sz="2400" dirty="0" smtClean="0">
                <a:solidFill>
                  <a:schemeClr val="tx2"/>
                </a:solidFill>
              </a:rPr>
              <a:t>Institucional (necesario especificar el </a:t>
            </a:r>
            <a:r>
              <a:rPr lang="es-MX" sz="2400" b="1" dirty="0" smtClean="0">
                <a:solidFill>
                  <a:schemeClr val="tx2"/>
                </a:solidFill>
              </a:rPr>
              <a:t>nombre y código de trabajador, así como su RFC</a:t>
            </a:r>
            <a:r>
              <a:rPr lang="es-MX" sz="2400" dirty="0" smtClean="0">
                <a:solidFill>
                  <a:schemeClr val="tx2"/>
                </a:solidFill>
              </a:rPr>
              <a:t>);  para </a:t>
            </a:r>
            <a:r>
              <a:rPr lang="es-MX" sz="2400" dirty="0">
                <a:solidFill>
                  <a:schemeClr val="tx2"/>
                </a:solidFill>
              </a:rPr>
              <a:t>que ésta a su vez haga lo propio ante la Secretaría de Finanzas y Administración (Coordinación de Sistemas Institucionales).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44077" y="6381328"/>
            <a:ext cx="442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30871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1590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MX" dirty="0"/>
              <a:t>Conformar el </a:t>
            </a:r>
            <a:r>
              <a:rPr lang="es-MX" dirty="0" smtClean="0"/>
              <a:t>POA</a:t>
            </a:r>
            <a:r>
              <a:rPr lang="es-MX" dirty="0"/>
              <a:t>, </a:t>
            </a:r>
            <a:r>
              <a:rPr lang="es-MX" dirty="0" smtClean="0"/>
              <a:t>considerando</a:t>
            </a:r>
            <a:r>
              <a:rPr lang="es-MX" sz="2800" b="1" dirty="0" smtClean="0"/>
              <a:t> 5 </a:t>
            </a:r>
            <a:r>
              <a:rPr lang="es-MX" dirty="0" smtClean="0"/>
              <a:t>objetivos </a:t>
            </a:r>
            <a:r>
              <a:rPr lang="es-MX" dirty="0"/>
              <a:t>específicos </a:t>
            </a:r>
            <a:r>
              <a:rPr lang="es-MX" dirty="0" smtClean="0"/>
              <a:t>alineados cada uno a los ejes del PDI, mismos que se atenderán con el presupuesto: Ordinario, por Fondos </a:t>
            </a:r>
            <a:r>
              <a:rPr lang="es-MX" dirty="0"/>
              <a:t>E</a:t>
            </a:r>
            <a:r>
              <a:rPr lang="es-MX" dirty="0" smtClean="0"/>
              <a:t>specíficos e Ingresos Propios 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844077" y="6381328"/>
            <a:ext cx="442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400" dirty="0"/>
          </a:p>
        </p:txBody>
      </p:sp>
      <p:sp>
        <p:nvSpPr>
          <p:cNvPr id="7" name="3 CuadroTexto"/>
          <p:cNvSpPr txBox="1"/>
          <p:nvPr/>
        </p:nvSpPr>
        <p:spPr>
          <a:xfrm>
            <a:off x="1259632" y="3501008"/>
            <a:ext cx="1108865" cy="5659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3200" kern="1200" dirty="0" smtClean="0">
                <a:solidFill>
                  <a:srgbClr val="FFFFFF"/>
                </a:solidFill>
                <a:effectLst/>
                <a:latin typeface="Agency FB"/>
                <a:ea typeface="Times New Roman"/>
                <a:cs typeface="Times New Roman"/>
              </a:rPr>
              <a:t>POA</a:t>
            </a:r>
            <a:endParaRPr lang="es-MX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2548940" y="3501008"/>
            <a:ext cx="645442" cy="565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FFFFFF"/>
                </a:solidFill>
                <a:effectLst/>
                <a:latin typeface="Agency FB"/>
                <a:ea typeface="Times New Roman"/>
                <a:cs typeface="Times New Roman"/>
              </a:rPr>
              <a:t>Objetivo</a:t>
            </a:r>
            <a:endParaRPr lang="es-MX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FFFFFF"/>
                </a:solidFill>
                <a:effectLst/>
                <a:latin typeface="Agency FB"/>
                <a:ea typeface="Times New Roman"/>
                <a:cs typeface="Times New Roman"/>
              </a:rPr>
              <a:t>General</a:t>
            </a:r>
            <a:endParaRPr lang="es-MX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3501613" y="1706513"/>
            <a:ext cx="823275" cy="565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Objetivo </a:t>
            </a:r>
            <a:endParaRPr lang="es-MX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Específico 1</a:t>
            </a:r>
            <a:endParaRPr lang="es-MX" sz="1200">
              <a:effectLst/>
              <a:latin typeface="Times New Roman"/>
              <a:ea typeface="Times New Roman"/>
            </a:endParaRPr>
          </a:p>
        </p:txBody>
      </p:sp>
      <p:sp>
        <p:nvSpPr>
          <p:cNvPr id="10" name="6 CuadroTexto"/>
          <p:cNvSpPr txBox="1"/>
          <p:nvPr/>
        </p:nvSpPr>
        <p:spPr>
          <a:xfrm>
            <a:off x="3486409" y="2589242"/>
            <a:ext cx="855158" cy="565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Objetivo </a:t>
            </a:r>
            <a:endParaRPr lang="es-MX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Específico 2</a:t>
            </a:r>
            <a:endParaRPr lang="es-MX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3482915" y="3508277"/>
            <a:ext cx="855284" cy="565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Objetivo </a:t>
            </a:r>
            <a:endParaRPr lang="es-MX" sz="12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Específico 3</a:t>
            </a: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3486409" y="4384243"/>
            <a:ext cx="853741" cy="565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Objetivo </a:t>
            </a:r>
            <a:endParaRPr lang="es-MX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Específico 4</a:t>
            </a:r>
            <a:endParaRPr lang="es-MX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3" name="20 Conector recto"/>
          <p:cNvCxnSpPr/>
          <p:nvPr/>
        </p:nvCxnSpPr>
        <p:spPr>
          <a:xfrm flipV="1">
            <a:off x="2368497" y="3783982"/>
            <a:ext cx="180491" cy="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4 Conector recto"/>
          <p:cNvCxnSpPr/>
          <p:nvPr/>
        </p:nvCxnSpPr>
        <p:spPr>
          <a:xfrm flipH="1">
            <a:off x="3335386" y="1982722"/>
            <a:ext cx="1" cy="347894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31 Conector recto"/>
          <p:cNvCxnSpPr/>
          <p:nvPr/>
        </p:nvCxnSpPr>
        <p:spPr>
          <a:xfrm>
            <a:off x="3335386" y="1989486"/>
            <a:ext cx="166311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35 Conector recto"/>
          <p:cNvCxnSpPr/>
          <p:nvPr/>
        </p:nvCxnSpPr>
        <p:spPr>
          <a:xfrm>
            <a:off x="3187857" y="3783980"/>
            <a:ext cx="140768" cy="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41 Conector recto"/>
          <p:cNvCxnSpPr/>
          <p:nvPr/>
        </p:nvCxnSpPr>
        <p:spPr>
          <a:xfrm flipH="1">
            <a:off x="3335386" y="3791250"/>
            <a:ext cx="14752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43 Conector recto"/>
          <p:cNvCxnSpPr/>
          <p:nvPr/>
        </p:nvCxnSpPr>
        <p:spPr>
          <a:xfrm flipH="1" flipV="1">
            <a:off x="3335386" y="4667215"/>
            <a:ext cx="151106" cy="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49 Conector recto"/>
          <p:cNvCxnSpPr/>
          <p:nvPr/>
        </p:nvCxnSpPr>
        <p:spPr>
          <a:xfrm flipH="1">
            <a:off x="3335386" y="2872214"/>
            <a:ext cx="15110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51 Conector recto"/>
          <p:cNvCxnSpPr/>
          <p:nvPr/>
        </p:nvCxnSpPr>
        <p:spPr>
          <a:xfrm>
            <a:off x="4334620" y="2886772"/>
            <a:ext cx="149703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38 CuadroTexto"/>
          <p:cNvSpPr txBox="1"/>
          <p:nvPr/>
        </p:nvSpPr>
        <p:spPr>
          <a:xfrm>
            <a:off x="3486409" y="5178697"/>
            <a:ext cx="858700" cy="565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Objetivo </a:t>
            </a:r>
            <a:endParaRPr lang="es-MX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Específico 5</a:t>
            </a:r>
            <a:endParaRPr lang="es-MX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22" name="40 Conector recto"/>
          <p:cNvCxnSpPr/>
          <p:nvPr/>
        </p:nvCxnSpPr>
        <p:spPr>
          <a:xfrm flipH="1" flipV="1">
            <a:off x="3327047" y="5461671"/>
            <a:ext cx="151106" cy="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64 CuadroTexto"/>
          <p:cNvSpPr txBox="1"/>
          <p:nvPr/>
        </p:nvSpPr>
        <p:spPr>
          <a:xfrm>
            <a:off x="4700930" y="6112269"/>
            <a:ext cx="1572172" cy="378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66 Cerrar llave"/>
          <p:cNvSpPr/>
          <p:nvPr/>
        </p:nvSpPr>
        <p:spPr>
          <a:xfrm>
            <a:off x="4544395" y="1750339"/>
            <a:ext cx="235259" cy="4038131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100">
                <a:effectLst/>
                <a:ea typeface="Times New Roman"/>
                <a:cs typeface="Times New Roman"/>
              </a:rPr>
              <a:t> </a:t>
            </a:r>
            <a:endParaRPr lang="es-MX" sz="1100">
              <a:effectLst/>
              <a:ea typeface="Calibri"/>
              <a:cs typeface="Times New Roman"/>
            </a:endParaRPr>
          </a:p>
        </p:txBody>
      </p:sp>
      <p:sp>
        <p:nvSpPr>
          <p:cNvPr id="33" name="67 CuadroTexto"/>
          <p:cNvSpPr txBox="1"/>
          <p:nvPr/>
        </p:nvSpPr>
        <p:spPr>
          <a:xfrm>
            <a:off x="4975332" y="2983962"/>
            <a:ext cx="2203041" cy="15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MX" b="1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Ordinarios </a:t>
            </a:r>
          </a:p>
          <a:p>
            <a:pPr>
              <a:spcAft>
                <a:spcPts val="0"/>
              </a:spcAft>
            </a:pPr>
            <a:endParaRPr lang="es-MX" b="1" kern="1200" dirty="0" smtClean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Fondos </a:t>
            </a:r>
            <a:r>
              <a:rPr lang="es-MX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E</a:t>
            </a:r>
            <a:r>
              <a:rPr lang="es-MX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specíficos </a:t>
            </a:r>
          </a:p>
          <a:p>
            <a:pPr>
              <a:spcAft>
                <a:spcPts val="0"/>
              </a:spcAft>
            </a:pPr>
            <a:endParaRPr lang="es-MX" b="1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MX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Ingresos Propios </a:t>
            </a:r>
            <a:endParaRPr lang="es-MX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5" name="69 CuadroTexto"/>
          <p:cNvSpPr txBox="1"/>
          <p:nvPr/>
        </p:nvSpPr>
        <p:spPr>
          <a:xfrm>
            <a:off x="6477299" y="5968256"/>
            <a:ext cx="2415181" cy="378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6" name="71 CuadroTexto"/>
          <p:cNvSpPr txBox="1"/>
          <p:nvPr/>
        </p:nvSpPr>
        <p:spPr>
          <a:xfrm>
            <a:off x="6483905" y="6310786"/>
            <a:ext cx="2167538" cy="378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178373" y="2872201"/>
            <a:ext cx="1714107" cy="150810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 </a:t>
            </a:r>
            <a:r>
              <a:rPr lang="es-MX" dirty="0" smtClean="0">
                <a:solidFill>
                  <a:schemeClr val="bg1"/>
                </a:solidFill>
              </a:rPr>
              <a:t>Hasta nivel de recurso, se especificará el origen del recurso.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091902" y="-30812"/>
            <a:ext cx="700849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Impact" pitchFamily="34" charset="0"/>
              </a:rPr>
              <a:t>  I M P O R T A N  T E</a:t>
            </a:r>
            <a:endParaRPr lang="es-MX" sz="2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78704" y="4892967"/>
            <a:ext cx="3913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chemeClr val="tx2"/>
                </a:solidFill>
              </a:rPr>
              <a:t>Respetar la numeración y el orden de los objetivos específicos, solo se integrarán metas correspondan según su naturaleza.</a:t>
            </a:r>
            <a:endParaRPr lang="es-MX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44077" y="6381328"/>
            <a:ext cx="442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400" dirty="0"/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214616" y="2760858"/>
            <a:ext cx="1099665" cy="10911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Origen </a:t>
            </a:r>
            <a:b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del Recurso o presupuesto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051720" y="764704"/>
            <a:ext cx="962123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Ordinario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051720" y="2780928"/>
            <a:ext cx="1034259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Fondos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Específicos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129769" y="5013176"/>
            <a:ext cx="930063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Recursos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Propios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446370" y="621559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Federal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Estatal</a:t>
            </a:r>
            <a:endParaRPr kumimoji="0" lang="es-MX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955265" y="259439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Federal 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3462725" y="4644278"/>
            <a:ext cx="50750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Ingresos Propios centralizados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Ingresos Propios por Unidad Académica y dependencia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Patronato para administrar el 12% del impuesto especial destinado a la UAN.</a:t>
            </a:r>
            <a:endParaRPr kumimoji="0" lang="es-MX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277092" y="2148118"/>
            <a:ext cx="307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 hará la planeación</a:t>
            </a:r>
            <a:r>
              <a:rPr kumimoji="0" lang="es-MX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 sus metas y recursos; </a:t>
            </a: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pero estarán sujetos </a:t>
            </a:r>
            <a:r>
              <a:rPr lang="es-MX" sz="2000" kern="0" noProof="0" dirty="0" smtClean="0">
                <a:solidFill>
                  <a:sysClr val="windowText" lastClr="000000"/>
                </a:solidFill>
              </a:rPr>
              <a:t>a </a:t>
            </a: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autorización para su </a:t>
            </a:r>
            <a:r>
              <a:rPr lang="es-MX" sz="2000" kern="0" dirty="0" smtClean="0">
                <a:solidFill>
                  <a:sysClr val="windowText" lastClr="000000"/>
                </a:solidFill>
              </a:rPr>
              <a:t>ejecución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38 Abrir llave"/>
          <p:cNvSpPr/>
          <p:nvPr/>
        </p:nvSpPr>
        <p:spPr>
          <a:xfrm>
            <a:off x="1314281" y="476672"/>
            <a:ext cx="108012" cy="5616624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39 Abrir llave"/>
          <p:cNvSpPr/>
          <p:nvPr/>
        </p:nvSpPr>
        <p:spPr>
          <a:xfrm>
            <a:off x="3230346" y="476672"/>
            <a:ext cx="216024" cy="936104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462725" y="34290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Estatal</a:t>
            </a:r>
          </a:p>
        </p:txBody>
      </p:sp>
      <p:sp>
        <p:nvSpPr>
          <p:cNvPr id="42" name="41 Abrir llave"/>
          <p:cNvSpPr/>
          <p:nvPr/>
        </p:nvSpPr>
        <p:spPr>
          <a:xfrm>
            <a:off x="3200443" y="1988839"/>
            <a:ext cx="245927" cy="2022211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2 Abrir llave"/>
          <p:cNvSpPr/>
          <p:nvPr/>
        </p:nvSpPr>
        <p:spPr>
          <a:xfrm>
            <a:off x="3252967" y="4509120"/>
            <a:ext cx="209758" cy="1524091"/>
          </a:xfrm>
          <a:prstGeom prst="lef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4773036" y="1844824"/>
            <a:ext cx="504056" cy="21662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2339180" y="-3363"/>
            <a:ext cx="44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Impact" pitchFamily="34" charset="0"/>
              </a:rPr>
              <a:t>Clasificación General del Origen  del Recurso</a:t>
            </a:r>
            <a:endParaRPr lang="es-MX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170" name="Picture 2" descr="Resultado de imagen para LOGO U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51" y="621791"/>
            <a:ext cx="1079017" cy="107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49 Conector recto"/>
          <p:cNvCxnSpPr/>
          <p:nvPr/>
        </p:nvCxnSpPr>
        <p:spPr>
          <a:xfrm flipH="1">
            <a:off x="1940944" y="3338849"/>
            <a:ext cx="450173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8 CuadroTexto"/>
          <p:cNvSpPr txBox="1"/>
          <p:nvPr/>
        </p:nvSpPr>
        <p:spPr>
          <a:xfrm>
            <a:off x="7183909" y="692110"/>
            <a:ext cx="1221882" cy="54677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400" b="1" dirty="0" smtClean="0">
                <a:solidFill>
                  <a:srgbClr val="000000"/>
                </a:solidFill>
                <a:latin typeface="Agency FB"/>
                <a:ea typeface="Times New Roman"/>
                <a:cs typeface="Times New Roman"/>
              </a:rPr>
              <a:t>Ordinario</a:t>
            </a:r>
          </a:p>
        </p:txBody>
      </p:sp>
      <p:sp>
        <p:nvSpPr>
          <p:cNvPr id="116" name="8 CuadroTexto"/>
          <p:cNvSpPr txBox="1"/>
          <p:nvPr/>
        </p:nvSpPr>
        <p:spPr>
          <a:xfrm>
            <a:off x="7092280" y="2336757"/>
            <a:ext cx="1310632" cy="69109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000" b="1" dirty="0" smtClean="0">
                <a:solidFill>
                  <a:srgbClr val="000000"/>
                </a:solidFill>
                <a:latin typeface="Agency FB"/>
                <a:ea typeface="Times New Roman"/>
                <a:cs typeface="Times New Roman"/>
              </a:rPr>
              <a:t>Ingresos Propios</a:t>
            </a:r>
            <a:endParaRPr lang="es-MX" sz="2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17" name="8 CuadroTexto"/>
          <p:cNvSpPr txBox="1"/>
          <p:nvPr/>
        </p:nvSpPr>
        <p:spPr>
          <a:xfrm>
            <a:off x="7164288" y="1387574"/>
            <a:ext cx="1261123" cy="69082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000" b="1" dirty="0" smtClean="0">
                <a:solidFill>
                  <a:srgbClr val="000000"/>
                </a:solidFill>
                <a:effectLst/>
                <a:latin typeface="Agency FB"/>
                <a:ea typeface="Times New Roman"/>
                <a:cs typeface="Times New Roman"/>
              </a:rPr>
              <a:t>Fondos Específicos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292671" y="498032"/>
            <a:ext cx="6361534" cy="5526566"/>
            <a:chOff x="201624" y="92677"/>
            <a:chExt cx="6682823" cy="6221431"/>
          </a:xfrm>
        </p:grpSpPr>
        <p:grpSp>
          <p:nvGrpSpPr>
            <p:cNvPr id="4" name="2 Grupo"/>
            <p:cNvGrpSpPr/>
            <p:nvPr/>
          </p:nvGrpSpPr>
          <p:grpSpPr>
            <a:xfrm>
              <a:off x="201624" y="386421"/>
              <a:ext cx="3068029" cy="5612104"/>
              <a:chOff x="4953" y="0"/>
              <a:chExt cx="2760438" cy="3294055"/>
            </a:xfrm>
          </p:grpSpPr>
          <p:sp>
            <p:nvSpPr>
              <p:cNvPr id="5" name="3 CuadroTexto"/>
              <p:cNvSpPr txBox="1"/>
              <p:nvPr/>
            </p:nvSpPr>
            <p:spPr>
              <a:xfrm>
                <a:off x="4953" y="1542963"/>
                <a:ext cx="876711" cy="31529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2800" kern="1200" dirty="0" smtClean="0">
                    <a:solidFill>
                      <a:srgbClr val="FFFFFF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POA</a:t>
                </a:r>
                <a:endParaRPr lang="es-MX" sz="28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" name="5 CuadroTexto"/>
              <p:cNvSpPr txBox="1"/>
              <p:nvPr/>
            </p:nvSpPr>
            <p:spPr>
              <a:xfrm>
                <a:off x="2009399" y="0"/>
                <a:ext cx="737869" cy="461644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Objetivo 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Específico 1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" name="6 CuadroTexto"/>
              <p:cNvSpPr txBox="1"/>
              <p:nvPr/>
            </p:nvSpPr>
            <p:spPr>
              <a:xfrm>
                <a:off x="1995772" y="720080"/>
                <a:ext cx="766444" cy="461644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Objetivo 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Específico 2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" name="7 CuadroTexto"/>
              <p:cNvSpPr txBox="1"/>
              <p:nvPr/>
            </p:nvSpPr>
            <p:spPr>
              <a:xfrm>
                <a:off x="1992640" y="1469777"/>
                <a:ext cx="766557" cy="461665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Objetivo 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Específico 3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" name="8 CuadroTexto"/>
              <p:cNvSpPr txBox="1"/>
              <p:nvPr/>
            </p:nvSpPr>
            <p:spPr>
              <a:xfrm>
                <a:off x="1995772" y="2184340"/>
                <a:ext cx="765174" cy="461644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Objetivo 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Específico 4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1" name="20 Conector recto"/>
              <p:cNvCxnSpPr>
                <a:stCxn id="5" idx="3"/>
                <a:endCxn id="6" idx="1"/>
              </p:cNvCxnSpPr>
              <p:nvPr/>
            </p:nvCxnSpPr>
            <p:spPr>
              <a:xfrm>
                <a:off x="881664" y="1700609"/>
                <a:ext cx="167129" cy="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24 Conector recto"/>
              <p:cNvCxnSpPr/>
              <p:nvPr/>
            </p:nvCxnSpPr>
            <p:spPr>
              <a:xfrm flipH="1">
                <a:off x="1860416" y="225316"/>
                <a:ext cx="1" cy="2837929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31 Conector recto"/>
              <p:cNvCxnSpPr/>
              <p:nvPr/>
            </p:nvCxnSpPr>
            <p:spPr>
              <a:xfrm>
                <a:off x="1860416" y="230833"/>
                <a:ext cx="149058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41 Conector recto"/>
              <p:cNvCxnSpPr/>
              <p:nvPr/>
            </p:nvCxnSpPr>
            <p:spPr>
              <a:xfrm flipH="1">
                <a:off x="1860416" y="1700610"/>
                <a:ext cx="132224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43 Conector recto"/>
              <p:cNvCxnSpPr/>
              <p:nvPr/>
            </p:nvCxnSpPr>
            <p:spPr>
              <a:xfrm flipH="1" flipV="1">
                <a:off x="1860416" y="2415173"/>
                <a:ext cx="135430" cy="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49 Conector recto"/>
              <p:cNvCxnSpPr/>
              <p:nvPr/>
            </p:nvCxnSpPr>
            <p:spPr>
              <a:xfrm flipH="1">
                <a:off x="1860416" y="950913"/>
                <a:ext cx="13543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38 CuadroTexto"/>
              <p:cNvSpPr txBox="1"/>
              <p:nvPr/>
            </p:nvSpPr>
            <p:spPr>
              <a:xfrm>
                <a:off x="1995772" y="2832411"/>
                <a:ext cx="769619" cy="461644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Objetivo 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000000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Específico 5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0" name="40 Conector recto"/>
              <p:cNvCxnSpPr/>
              <p:nvPr/>
            </p:nvCxnSpPr>
            <p:spPr>
              <a:xfrm flipH="1" flipV="1">
                <a:off x="1852942" y="3063245"/>
                <a:ext cx="135430" cy="1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4 CuadroTexto"/>
              <p:cNvSpPr txBox="1"/>
              <p:nvPr/>
            </p:nvSpPr>
            <p:spPr>
              <a:xfrm>
                <a:off x="1048793" y="1534504"/>
                <a:ext cx="578484" cy="33221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FFFFFF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Objetivo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MX" sz="1200" kern="1200" dirty="0">
                    <a:solidFill>
                      <a:srgbClr val="FFFFFF"/>
                    </a:solidFill>
                    <a:effectLst/>
                    <a:latin typeface="Agency FB"/>
                    <a:ea typeface="Times New Roman"/>
                    <a:cs typeface="Times New Roman"/>
                  </a:rPr>
                  <a:t>General</a:t>
                </a:r>
                <a:endParaRPr lang="es-MX" sz="12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7" name="176 Grupo"/>
            <p:cNvGrpSpPr/>
            <p:nvPr/>
          </p:nvGrpSpPr>
          <p:grpSpPr>
            <a:xfrm>
              <a:off x="3725014" y="92677"/>
              <a:ext cx="3159433" cy="3467852"/>
              <a:chOff x="1043607" y="106213"/>
              <a:chExt cx="2062943" cy="5673641"/>
            </a:xfrm>
          </p:grpSpPr>
          <p:sp>
            <p:nvSpPr>
              <p:cNvPr id="178" name="177 Rectángulo"/>
              <p:cNvSpPr/>
              <p:nvPr/>
            </p:nvSpPr>
            <p:spPr>
              <a:xfrm>
                <a:off x="1043608" y="251866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latin typeface="Agency FB" pitchFamily="34" charset="0"/>
                  </a:rPr>
                  <a:t>Meta 1.1</a:t>
                </a:r>
                <a:endParaRPr lang="es-MX" sz="1050" dirty="0">
                  <a:latin typeface="Agency FB" pitchFamily="34" charset="0"/>
                </a:endParaRPr>
              </a:p>
            </p:txBody>
          </p:sp>
          <p:sp>
            <p:nvSpPr>
              <p:cNvPr id="179" name="178 Rectángulo"/>
              <p:cNvSpPr/>
              <p:nvPr/>
            </p:nvSpPr>
            <p:spPr>
              <a:xfrm>
                <a:off x="1809020" y="106213"/>
                <a:ext cx="514416" cy="4023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900" dirty="0" smtClean="0">
                    <a:latin typeface="Agency FB" pitchFamily="34" charset="0"/>
                  </a:rPr>
                  <a:t>Acción 1.1.1</a:t>
                </a:r>
                <a:endParaRPr lang="es-MX" sz="900" dirty="0">
                  <a:latin typeface="Agency FB" pitchFamily="34" charset="0"/>
                </a:endParaRPr>
              </a:p>
            </p:txBody>
          </p:sp>
          <p:sp>
            <p:nvSpPr>
              <p:cNvPr id="180" name="179 Rectángulo"/>
              <p:cNvSpPr/>
              <p:nvPr/>
            </p:nvSpPr>
            <p:spPr>
              <a:xfrm>
                <a:off x="1806806" y="592560"/>
                <a:ext cx="512180" cy="4434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900" dirty="0" smtClean="0">
                    <a:latin typeface="Agency FB" pitchFamily="34" charset="0"/>
                  </a:rPr>
                  <a:t>Acción 1.1.2</a:t>
                </a:r>
                <a:endParaRPr lang="es-MX" sz="900" dirty="0">
                  <a:latin typeface="Agency FB" pitchFamily="34" charset="0"/>
                </a:endParaRPr>
              </a:p>
            </p:txBody>
          </p:sp>
          <p:sp>
            <p:nvSpPr>
              <p:cNvPr id="181" name="180 Rectángulo"/>
              <p:cNvSpPr/>
              <p:nvPr/>
            </p:nvSpPr>
            <p:spPr>
              <a:xfrm>
                <a:off x="1796847" y="1197019"/>
                <a:ext cx="526590" cy="4259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900" dirty="0" smtClean="0">
                    <a:latin typeface="Agency FB" pitchFamily="34" charset="0"/>
                  </a:rPr>
                  <a:t>Acción 1.1.3</a:t>
                </a:r>
                <a:endParaRPr lang="es-MX" sz="900" dirty="0">
                  <a:latin typeface="Agency FB" pitchFamily="34" charset="0"/>
                </a:endParaRPr>
              </a:p>
            </p:txBody>
          </p:sp>
          <p:sp>
            <p:nvSpPr>
              <p:cNvPr id="182" name="181 Rectángulo"/>
              <p:cNvSpPr/>
              <p:nvPr/>
            </p:nvSpPr>
            <p:spPr>
              <a:xfrm>
                <a:off x="2484750" y="117775"/>
                <a:ext cx="621800" cy="40827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900" dirty="0" smtClean="0">
                    <a:latin typeface="Agency FB" pitchFamily="34" charset="0"/>
                  </a:rPr>
                  <a:t>Recurso 1.1.1</a:t>
                </a:r>
                <a:endParaRPr lang="es-MX" sz="900" dirty="0">
                  <a:latin typeface="Agency FB" pitchFamily="34" charset="0"/>
                </a:endParaRPr>
              </a:p>
            </p:txBody>
          </p:sp>
          <p:sp>
            <p:nvSpPr>
              <p:cNvPr id="183" name="182 Rectángulo"/>
              <p:cNvSpPr/>
              <p:nvPr/>
            </p:nvSpPr>
            <p:spPr>
              <a:xfrm>
                <a:off x="1043607" y="994098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latin typeface="Agency FB" pitchFamily="34" charset="0"/>
                  </a:rPr>
                  <a:t>Meta 1.2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184" name="183 Rectángulo"/>
              <p:cNvSpPr/>
              <p:nvPr/>
            </p:nvSpPr>
            <p:spPr>
              <a:xfrm>
                <a:off x="2484750" y="626160"/>
                <a:ext cx="619852" cy="38147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900" dirty="0" smtClean="0">
                    <a:latin typeface="Agency FB" pitchFamily="34" charset="0"/>
                  </a:rPr>
                  <a:t>Recurso 1.12</a:t>
                </a:r>
                <a:endParaRPr lang="es-MX" sz="900" dirty="0">
                  <a:latin typeface="Agency FB" pitchFamily="34" charset="0"/>
                </a:endParaRPr>
              </a:p>
            </p:txBody>
          </p:sp>
          <p:sp>
            <p:nvSpPr>
              <p:cNvPr id="185" name="184 Rectángulo"/>
              <p:cNvSpPr/>
              <p:nvPr/>
            </p:nvSpPr>
            <p:spPr>
              <a:xfrm>
                <a:off x="2484750" y="1125410"/>
                <a:ext cx="621800" cy="40584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900" dirty="0" smtClean="0">
                    <a:latin typeface="Agency FB" pitchFamily="34" charset="0"/>
                  </a:rPr>
                  <a:t>Recurso 1.1.3</a:t>
                </a:r>
                <a:endParaRPr lang="es-MX" sz="900" dirty="0">
                  <a:latin typeface="Agency FB" pitchFamily="34" charset="0"/>
                </a:endParaRPr>
              </a:p>
            </p:txBody>
          </p:sp>
          <p:sp>
            <p:nvSpPr>
              <p:cNvPr id="187" name="186 Rectángulo"/>
              <p:cNvSpPr/>
              <p:nvPr/>
            </p:nvSpPr>
            <p:spPr>
              <a:xfrm>
                <a:off x="1054606" y="1622954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50" dirty="0" smtClean="0">
                    <a:solidFill>
                      <a:srgbClr val="FF0000"/>
                    </a:solidFill>
                    <a:latin typeface="Agency FB" pitchFamily="34" charset="0"/>
                  </a:rPr>
                  <a:t>Meta n</a:t>
                </a:r>
                <a:endParaRPr lang="es-MX" sz="1050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  <p:sp>
            <p:nvSpPr>
              <p:cNvPr id="190" name="189 Rectángulo"/>
              <p:cNvSpPr/>
              <p:nvPr/>
            </p:nvSpPr>
            <p:spPr>
              <a:xfrm>
                <a:off x="1054605" y="2348880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gency FB" pitchFamily="34" charset="0"/>
                  </a:rPr>
                  <a:t>Meta 2.1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194" name="193 Rectángulo"/>
              <p:cNvSpPr/>
              <p:nvPr/>
            </p:nvSpPr>
            <p:spPr>
              <a:xfrm>
                <a:off x="1068481" y="2924944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gency FB" pitchFamily="34" charset="0"/>
                  </a:rPr>
                  <a:t>Meta 2.2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198" name="197 Rectángulo"/>
              <p:cNvSpPr/>
              <p:nvPr/>
            </p:nvSpPr>
            <p:spPr>
              <a:xfrm>
                <a:off x="1068480" y="3645024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solidFill>
                      <a:srgbClr val="FF0000"/>
                    </a:solidFill>
                    <a:latin typeface="Agency FB" pitchFamily="34" charset="0"/>
                  </a:rPr>
                  <a:t>Meta n</a:t>
                </a:r>
                <a:endParaRPr lang="es-MX" sz="1000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  <p:sp>
            <p:nvSpPr>
              <p:cNvPr id="202" name="201 Rectángulo"/>
              <p:cNvSpPr/>
              <p:nvPr/>
            </p:nvSpPr>
            <p:spPr>
              <a:xfrm>
                <a:off x="1079478" y="4221087"/>
                <a:ext cx="556307" cy="26262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gency FB" pitchFamily="34" charset="0"/>
                  </a:rPr>
                  <a:t>Meta 3.1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206" name="205 Rectángulo"/>
              <p:cNvSpPr/>
              <p:nvPr/>
            </p:nvSpPr>
            <p:spPr>
              <a:xfrm>
                <a:off x="1079478" y="4831459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gency FB" pitchFamily="34" charset="0"/>
                  </a:rPr>
                  <a:t>Meta 3.2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210" name="209 Rectángulo"/>
              <p:cNvSpPr/>
              <p:nvPr/>
            </p:nvSpPr>
            <p:spPr>
              <a:xfrm>
                <a:off x="1079478" y="5517232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solidFill>
                      <a:srgbClr val="FF0000"/>
                    </a:solidFill>
                    <a:latin typeface="Agency FB" pitchFamily="34" charset="0"/>
                  </a:rPr>
                  <a:t>Meta n</a:t>
                </a:r>
                <a:endParaRPr lang="es-MX" sz="1000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p:grpSp>
        <p:grpSp>
          <p:nvGrpSpPr>
            <p:cNvPr id="214" name="213 Grupo"/>
            <p:cNvGrpSpPr/>
            <p:nvPr/>
          </p:nvGrpSpPr>
          <p:grpSpPr>
            <a:xfrm>
              <a:off x="3745675" y="3866181"/>
              <a:ext cx="865724" cy="2447927"/>
              <a:chOff x="3995936" y="196889"/>
              <a:chExt cx="556307" cy="3367870"/>
            </a:xfrm>
          </p:grpSpPr>
          <p:sp>
            <p:nvSpPr>
              <p:cNvPr id="215" name="214 Rectángulo"/>
              <p:cNvSpPr/>
              <p:nvPr/>
            </p:nvSpPr>
            <p:spPr>
              <a:xfrm>
                <a:off x="3995936" y="196889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gency FB" pitchFamily="34" charset="0"/>
                  </a:rPr>
                  <a:t>Meta 4.1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219" name="218 Rectángulo"/>
              <p:cNvSpPr/>
              <p:nvPr/>
            </p:nvSpPr>
            <p:spPr>
              <a:xfrm>
                <a:off x="3995936" y="772246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gency FB" pitchFamily="34" charset="0"/>
                  </a:rPr>
                  <a:t>Meta 4.2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223" name="222 Rectángulo"/>
              <p:cNvSpPr/>
              <p:nvPr/>
            </p:nvSpPr>
            <p:spPr>
              <a:xfrm>
                <a:off x="3995936" y="1475514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gency FB" pitchFamily="34" charset="0"/>
                  </a:rPr>
                  <a:t>Meta n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227" name="226 Rectángulo"/>
              <p:cNvSpPr/>
              <p:nvPr/>
            </p:nvSpPr>
            <p:spPr>
              <a:xfrm>
                <a:off x="3995936" y="2283020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gency FB" pitchFamily="34" charset="0"/>
                  </a:rPr>
                  <a:t>Meta 5.1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228" name="227 Rectángulo"/>
              <p:cNvSpPr/>
              <p:nvPr/>
            </p:nvSpPr>
            <p:spPr>
              <a:xfrm>
                <a:off x="3995936" y="2850013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latin typeface="Agency FB" pitchFamily="34" charset="0"/>
                  </a:rPr>
                  <a:t>Meta 5.2</a:t>
                </a:r>
                <a:endParaRPr lang="es-MX" sz="1000" dirty="0">
                  <a:latin typeface="Agency FB" pitchFamily="34" charset="0"/>
                </a:endParaRPr>
              </a:p>
            </p:txBody>
          </p:sp>
          <p:sp>
            <p:nvSpPr>
              <p:cNvPr id="229" name="228 Rectángulo"/>
              <p:cNvSpPr/>
              <p:nvPr/>
            </p:nvSpPr>
            <p:spPr>
              <a:xfrm>
                <a:off x="3995936" y="3302137"/>
                <a:ext cx="556307" cy="2626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1000" dirty="0" smtClean="0">
                    <a:solidFill>
                      <a:srgbClr val="FF0000"/>
                    </a:solidFill>
                    <a:latin typeface="Agency FB" pitchFamily="34" charset="0"/>
                  </a:rPr>
                  <a:t>Meta n</a:t>
                </a:r>
                <a:endParaRPr lang="es-MX" sz="1000" dirty="0">
                  <a:solidFill>
                    <a:srgbClr val="FF0000"/>
                  </a:solidFill>
                  <a:latin typeface="Agency FB" pitchFamily="34" charset="0"/>
                </a:endParaRPr>
              </a:p>
            </p:txBody>
          </p:sp>
        </p:grpSp>
        <p:sp>
          <p:nvSpPr>
            <p:cNvPr id="114" name="113 Rectángulo"/>
            <p:cNvSpPr/>
            <p:nvPr/>
          </p:nvSpPr>
          <p:spPr>
            <a:xfrm>
              <a:off x="5871731" y="1267360"/>
              <a:ext cx="952297" cy="24806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Recurso 2.1. 1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18" name="117 Rectángulo"/>
            <p:cNvSpPr/>
            <p:nvPr/>
          </p:nvSpPr>
          <p:spPr>
            <a:xfrm>
              <a:off x="5871731" y="1643819"/>
              <a:ext cx="952297" cy="24806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Recurso 2.1.2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19" name="118 Rectángulo"/>
            <p:cNvSpPr/>
            <p:nvPr/>
          </p:nvSpPr>
          <p:spPr>
            <a:xfrm>
              <a:off x="5871731" y="1989146"/>
              <a:ext cx="952297" cy="24806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Recurso 2.1.3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0" name="119 Rectángulo"/>
            <p:cNvSpPr/>
            <p:nvPr/>
          </p:nvSpPr>
          <p:spPr>
            <a:xfrm>
              <a:off x="4835225" y="1261369"/>
              <a:ext cx="787837" cy="24591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Acción 2.1.1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1" name="120 Rectángulo"/>
            <p:cNvSpPr/>
            <p:nvPr/>
          </p:nvSpPr>
          <p:spPr>
            <a:xfrm>
              <a:off x="4838618" y="1644893"/>
              <a:ext cx="787837" cy="24591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Acción 2.1.2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2" name="121 Rectángulo"/>
            <p:cNvSpPr/>
            <p:nvPr/>
          </p:nvSpPr>
          <p:spPr>
            <a:xfrm>
              <a:off x="4838618" y="1988890"/>
              <a:ext cx="787837" cy="24591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Acción 2.1.3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3" name="122 Rectángulo"/>
            <p:cNvSpPr/>
            <p:nvPr/>
          </p:nvSpPr>
          <p:spPr>
            <a:xfrm>
              <a:off x="4829295" y="2578091"/>
              <a:ext cx="787837" cy="24591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Acción 3.1.1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4" name="123 Rectángulo"/>
            <p:cNvSpPr/>
            <p:nvPr/>
          </p:nvSpPr>
          <p:spPr>
            <a:xfrm>
              <a:off x="4838618" y="2940578"/>
              <a:ext cx="787837" cy="24591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Acción 3.1.2.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5" name="124 Rectángulo"/>
            <p:cNvSpPr/>
            <p:nvPr/>
          </p:nvSpPr>
          <p:spPr>
            <a:xfrm>
              <a:off x="4838618" y="3266410"/>
              <a:ext cx="787837" cy="24591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Acción  3.1.3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6" name="125 Rectángulo"/>
            <p:cNvSpPr/>
            <p:nvPr/>
          </p:nvSpPr>
          <p:spPr>
            <a:xfrm>
              <a:off x="5871731" y="2543134"/>
              <a:ext cx="952297" cy="2480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Recurso 3.1.3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7" name="126 Rectángulo"/>
            <p:cNvSpPr/>
            <p:nvPr/>
          </p:nvSpPr>
          <p:spPr>
            <a:xfrm>
              <a:off x="5871731" y="2938429"/>
              <a:ext cx="952297" cy="2480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Recurso 3.1.2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8" name="127 Rectángulo"/>
            <p:cNvSpPr/>
            <p:nvPr/>
          </p:nvSpPr>
          <p:spPr>
            <a:xfrm>
              <a:off x="5871731" y="3284389"/>
              <a:ext cx="952297" cy="2480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Recurso 3.1.3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29" name="128 Rectángulo"/>
            <p:cNvSpPr/>
            <p:nvPr/>
          </p:nvSpPr>
          <p:spPr>
            <a:xfrm>
              <a:off x="4819854" y="3839100"/>
              <a:ext cx="787837" cy="2459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 smtClean="0">
                  <a:latin typeface="Agency FB" pitchFamily="34" charset="0"/>
                </a:rPr>
                <a:t>Acción 4.1.1</a:t>
              </a:r>
              <a:endParaRPr lang="es-MX" sz="900" b="1" dirty="0">
                <a:latin typeface="Agency FB" pitchFamily="34" charset="0"/>
              </a:endParaRPr>
            </a:p>
          </p:txBody>
        </p:sp>
        <p:sp>
          <p:nvSpPr>
            <p:cNvPr id="130" name="129 Rectángulo"/>
            <p:cNvSpPr/>
            <p:nvPr/>
          </p:nvSpPr>
          <p:spPr>
            <a:xfrm>
              <a:off x="4829294" y="4124317"/>
              <a:ext cx="787837" cy="2459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 smtClean="0">
                  <a:latin typeface="Agency FB" pitchFamily="34" charset="0"/>
                </a:rPr>
                <a:t>Acción  4.1.2.</a:t>
              </a:r>
              <a:endParaRPr lang="es-MX" sz="900" b="1" dirty="0">
                <a:latin typeface="Agency FB" pitchFamily="34" charset="0"/>
              </a:endParaRPr>
            </a:p>
          </p:txBody>
        </p:sp>
        <p:sp>
          <p:nvSpPr>
            <p:cNvPr id="131" name="130 Rectángulo"/>
            <p:cNvSpPr/>
            <p:nvPr/>
          </p:nvSpPr>
          <p:spPr>
            <a:xfrm>
              <a:off x="4838618" y="4421446"/>
              <a:ext cx="787837" cy="2459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 smtClean="0">
                  <a:latin typeface="Agency FB" pitchFamily="34" charset="0"/>
                </a:rPr>
                <a:t>Acción  4.1.3</a:t>
              </a:r>
              <a:endParaRPr lang="es-MX" sz="900" b="1" dirty="0">
                <a:latin typeface="Agency FB" pitchFamily="34" charset="0"/>
              </a:endParaRPr>
            </a:p>
          </p:txBody>
        </p:sp>
        <p:sp>
          <p:nvSpPr>
            <p:cNvPr id="132" name="131 Rectángulo"/>
            <p:cNvSpPr/>
            <p:nvPr/>
          </p:nvSpPr>
          <p:spPr>
            <a:xfrm>
              <a:off x="5871731" y="3836951"/>
              <a:ext cx="952297" cy="2480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 smtClean="0">
                  <a:latin typeface="Agency FB" pitchFamily="34" charset="0"/>
                </a:rPr>
                <a:t>Recurso 4.1.1</a:t>
              </a:r>
              <a:endParaRPr lang="es-MX" sz="900" b="1" dirty="0">
                <a:latin typeface="Agency FB" pitchFamily="34" charset="0"/>
              </a:endParaRPr>
            </a:p>
          </p:txBody>
        </p:sp>
        <p:sp>
          <p:nvSpPr>
            <p:cNvPr id="133" name="132 Rectángulo"/>
            <p:cNvSpPr/>
            <p:nvPr/>
          </p:nvSpPr>
          <p:spPr>
            <a:xfrm>
              <a:off x="5871731" y="4124782"/>
              <a:ext cx="952297" cy="2480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 smtClean="0">
                  <a:latin typeface="Agency FB" pitchFamily="34" charset="0"/>
                </a:rPr>
                <a:t>Recurso 4.1.2</a:t>
              </a:r>
              <a:endParaRPr lang="es-MX" sz="900" b="1" dirty="0">
                <a:latin typeface="Agency FB" pitchFamily="34" charset="0"/>
              </a:endParaRPr>
            </a:p>
          </p:txBody>
        </p:sp>
        <p:sp>
          <p:nvSpPr>
            <p:cNvPr id="134" name="133 Rectángulo"/>
            <p:cNvSpPr/>
            <p:nvPr/>
          </p:nvSpPr>
          <p:spPr>
            <a:xfrm>
              <a:off x="5871731" y="4425019"/>
              <a:ext cx="952297" cy="2480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b="1" dirty="0" smtClean="0">
                  <a:latin typeface="Agency FB" pitchFamily="34" charset="0"/>
                </a:rPr>
                <a:t>Recurso 4.1.3</a:t>
              </a:r>
              <a:endParaRPr lang="es-MX" sz="900" b="1" dirty="0">
                <a:latin typeface="Agency FB" pitchFamily="34" charset="0"/>
              </a:endParaRPr>
            </a:p>
          </p:txBody>
        </p:sp>
        <p:sp>
          <p:nvSpPr>
            <p:cNvPr id="136" name="135 Rectángulo"/>
            <p:cNvSpPr/>
            <p:nvPr/>
          </p:nvSpPr>
          <p:spPr>
            <a:xfrm>
              <a:off x="4819852" y="5342031"/>
              <a:ext cx="787837" cy="24591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Acción 5.1..1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37" name="136 Rectángulo"/>
            <p:cNvSpPr/>
            <p:nvPr/>
          </p:nvSpPr>
          <p:spPr>
            <a:xfrm>
              <a:off x="4819853" y="5666646"/>
              <a:ext cx="787837" cy="24591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Acción 5.1..2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38" name="137 Rectángulo"/>
            <p:cNvSpPr/>
            <p:nvPr/>
          </p:nvSpPr>
          <p:spPr>
            <a:xfrm>
              <a:off x="4838618" y="6036615"/>
              <a:ext cx="787837" cy="24591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Acción  5.1..3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39" name="138 Rectángulo"/>
            <p:cNvSpPr/>
            <p:nvPr/>
          </p:nvSpPr>
          <p:spPr>
            <a:xfrm>
              <a:off x="5871731" y="5324205"/>
              <a:ext cx="952297" cy="2480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Recurso 5.1.1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40" name="139 Rectángulo"/>
            <p:cNvSpPr/>
            <p:nvPr/>
          </p:nvSpPr>
          <p:spPr>
            <a:xfrm>
              <a:off x="5871731" y="5655034"/>
              <a:ext cx="952297" cy="2480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Recurso 5.1.2</a:t>
              </a:r>
              <a:endParaRPr lang="es-MX" sz="900" dirty="0">
                <a:latin typeface="Agency FB" pitchFamily="34" charset="0"/>
              </a:endParaRPr>
            </a:p>
          </p:txBody>
        </p:sp>
        <p:sp>
          <p:nvSpPr>
            <p:cNvPr id="141" name="140 Rectángulo"/>
            <p:cNvSpPr/>
            <p:nvPr/>
          </p:nvSpPr>
          <p:spPr>
            <a:xfrm>
              <a:off x="5871731" y="6034466"/>
              <a:ext cx="952297" cy="2480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900" dirty="0" smtClean="0">
                  <a:latin typeface="Agency FB" pitchFamily="34" charset="0"/>
                </a:rPr>
                <a:t>Recurso 5.1. 3</a:t>
              </a:r>
              <a:endParaRPr lang="es-MX" sz="900" dirty="0">
                <a:latin typeface="Agency FB" pitchFamily="34" charset="0"/>
              </a:endParaRPr>
            </a:p>
          </p:txBody>
        </p:sp>
        <p:cxnSp>
          <p:nvCxnSpPr>
            <p:cNvPr id="142" name="141 Conector recto"/>
            <p:cNvCxnSpPr>
              <a:stCxn id="178" idx="3"/>
            </p:cNvCxnSpPr>
            <p:nvPr/>
          </p:nvCxnSpPr>
          <p:spPr>
            <a:xfrm>
              <a:off x="4577010" y="261963"/>
              <a:ext cx="12270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flipH="1">
              <a:off x="4699718" y="181703"/>
              <a:ext cx="6030" cy="71720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 flipV="1">
              <a:off x="4705748" y="180809"/>
              <a:ext cx="194961" cy="89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144 Conector recto"/>
            <p:cNvCxnSpPr>
              <a:endCxn id="180" idx="1"/>
            </p:cNvCxnSpPr>
            <p:nvPr/>
          </p:nvCxnSpPr>
          <p:spPr>
            <a:xfrm>
              <a:off x="4705748" y="524725"/>
              <a:ext cx="188119" cy="7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145 Conector recto"/>
            <p:cNvCxnSpPr/>
            <p:nvPr/>
          </p:nvCxnSpPr>
          <p:spPr>
            <a:xfrm>
              <a:off x="4721283" y="887660"/>
              <a:ext cx="172866" cy="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146 Conector recto"/>
            <p:cNvCxnSpPr>
              <a:stCxn id="190" idx="3"/>
            </p:cNvCxnSpPr>
            <p:nvPr/>
          </p:nvCxnSpPr>
          <p:spPr>
            <a:xfrm>
              <a:off x="4593852" y="1543704"/>
              <a:ext cx="10586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147 Conector recto"/>
            <p:cNvCxnSpPr/>
            <p:nvPr/>
          </p:nvCxnSpPr>
          <p:spPr>
            <a:xfrm>
              <a:off x="4705748" y="1296964"/>
              <a:ext cx="0" cy="8640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"/>
            <p:cNvCxnSpPr/>
            <p:nvPr/>
          </p:nvCxnSpPr>
          <p:spPr>
            <a:xfrm>
              <a:off x="4705748" y="1296964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149 Conector recto"/>
            <p:cNvCxnSpPr/>
            <p:nvPr/>
          </p:nvCxnSpPr>
          <p:spPr>
            <a:xfrm>
              <a:off x="4705748" y="1729012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Conector recto"/>
            <p:cNvCxnSpPr/>
            <p:nvPr/>
          </p:nvCxnSpPr>
          <p:spPr>
            <a:xfrm>
              <a:off x="4705748" y="2161060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152 Conector recto"/>
            <p:cNvCxnSpPr/>
            <p:nvPr/>
          </p:nvCxnSpPr>
          <p:spPr>
            <a:xfrm>
              <a:off x="4722930" y="2610356"/>
              <a:ext cx="0" cy="86409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>
              <a:off x="4722930" y="2610356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"/>
            <p:cNvCxnSpPr/>
            <p:nvPr/>
          </p:nvCxnSpPr>
          <p:spPr>
            <a:xfrm>
              <a:off x="4722930" y="3042404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>
              <a:off x="4722930" y="3474452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>
              <a:stCxn id="202" idx="3"/>
            </p:cNvCxnSpPr>
            <p:nvPr/>
          </p:nvCxnSpPr>
          <p:spPr>
            <a:xfrm>
              <a:off x="4631945" y="2688038"/>
              <a:ext cx="6777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24 Conector recto"/>
            <p:cNvCxnSpPr/>
            <p:nvPr/>
          </p:nvCxnSpPr>
          <p:spPr>
            <a:xfrm>
              <a:off x="3480703" y="241089"/>
              <a:ext cx="0" cy="85891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49 Conector recto"/>
            <p:cNvCxnSpPr>
              <a:stCxn id="194" idx="1"/>
            </p:cNvCxnSpPr>
            <p:nvPr/>
          </p:nvCxnSpPr>
          <p:spPr>
            <a:xfrm flipH="1">
              <a:off x="3290200" y="1895806"/>
              <a:ext cx="47290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24 Conector recto"/>
            <p:cNvCxnSpPr/>
            <p:nvPr/>
          </p:nvCxnSpPr>
          <p:spPr>
            <a:xfrm flipH="1">
              <a:off x="3487972" y="1522830"/>
              <a:ext cx="399" cy="813001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24 Conector recto"/>
            <p:cNvCxnSpPr/>
            <p:nvPr/>
          </p:nvCxnSpPr>
          <p:spPr>
            <a:xfrm flipH="1">
              <a:off x="3506108" y="2667164"/>
              <a:ext cx="2" cy="84872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24 Conector recto"/>
            <p:cNvCxnSpPr/>
            <p:nvPr/>
          </p:nvCxnSpPr>
          <p:spPr>
            <a:xfrm flipH="1">
              <a:off x="3487972" y="3906189"/>
              <a:ext cx="3912" cy="9848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24 Conector recto"/>
            <p:cNvCxnSpPr/>
            <p:nvPr/>
          </p:nvCxnSpPr>
          <p:spPr>
            <a:xfrm flipH="1">
              <a:off x="3497040" y="5448235"/>
              <a:ext cx="8096" cy="77043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49 Conector recto"/>
            <p:cNvCxnSpPr>
              <a:stCxn id="198" idx="1"/>
            </p:cNvCxnSpPr>
            <p:nvPr/>
          </p:nvCxnSpPr>
          <p:spPr>
            <a:xfrm flipH="1" flipV="1">
              <a:off x="3474672" y="2335831"/>
              <a:ext cx="288435" cy="10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49 Conector recto"/>
            <p:cNvCxnSpPr/>
            <p:nvPr/>
          </p:nvCxnSpPr>
          <p:spPr>
            <a:xfrm flipH="1" flipV="1">
              <a:off x="3487972" y="1525039"/>
              <a:ext cx="257703" cy="10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49 Conector recto"/>
            <p:cNvCxnSpPr/>
            <p:nvPr/>
          </p:nvCxnSpPr>
          <p:spPr>
            <a:xfrm flipH="1">
              <a:off x="3262769" y="715632"/>
              <a:ext cx="47290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49 Conector recto"/>
            <p:cNvCxnSpPr/>
            <p:nvPr/>
          </p:nvCxnSpPr>
          <p:spPr>
            <a:xfrm flipH="1">
              <a:off x="3480703" y="234834"/>
              <a:ext cx="243075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49 Conector recto"/>
            <p:cNvCxnSpPr/>
            <p:nvPr/>
          </p:nvCxnSpPr>
          <p:spPr>
            <a:xfrm flipH="1">
              <a:off x="3480703" y="1100002"/>
              <a:ext cx="274772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49 Conector recto"/>
            <p:cNvCxnSpPr/>
            <p:nvPr/>
          </p:nvCxnSpPr>
          <p:spPr>
            <a:xfrm flipH="1">
              <a:off x="3313073" y="3109912"/>
              <a:ext cx="47290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49 Conector recto"/>
            <p:cNvCxnSpPr/>
            <p:nvPr/>
          </p:nvCxnSpPr>
          <p:spPr>
            <a:xfrm flipH="1" flipV="1">
              <a:off x="3498833" y="2664031"/>
              <a:ext cx="269552" cy="10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49 Conector recto"/>
            <p:cNvCxnSpPr/>
            <p:nvPr/>
          </p:nvCxnSpPr>
          <p:spPr>
            <a:xfrm flipH="1" flipV="1">
              <a:off x="3506108" y="3515786"/>
              <a:ext cx="288435" cy="104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49 Conector recto"/>
            <p:cNvCxnSpPr/>
            <p:nvPr/>
          </p:nvCxnSpPr>
          <p:spPr>
            <a:xfrm flipH="1">
              <a:off x="3255425" y="4381043"/>
              <a:ext cx="47290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49 Conector recto"/>
            <p:cNvCxnSpPr/>
            <p:nvPr/>
          </p:nvCxnSpPr>
          <p:spPr>
            <a:xfrm flipH="1">
              <a:off x="3486764" y="4890989"/>
              <a:ext cx="239567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49 Conector recto"/>
            <p:cNvCxnSpPr/>
            <p:nvPr/>
          </p:nvCxnSpPr>
          <p:spPr>
            <a:xfrm flipH="1">
              <a:off x="3488767" y="3916332"/>
              <a:ext cx="239567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49 Conector recto"/>
            <p:cNvCxnSpPr/>
            <p:nvPr/>
          </p:nvCxnSpPr>
          <p:spPr>
            <a:xfrm flipH="1">
              <a:off x="3269655" y="5450705"/>
              <a:ext cx="47290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49 Conector recto"/>
            <p:cNvCxnSpPr/>
            <p:nvPr/>
          </p:nvCxnSpPr>
          <p:spPr>
            <a:xfrm flipH="1">
              <a:off x="3505136" y="6228808"/>
              <a:ext cx="239567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49 Conector recto"/>
            <p:cNvCxnSpPr/>
            <p:nvPr/>
          </p:nvCxnSpPr>
          <p:spPr>
            <a:xfrm flipH="1">
              <a:off x="3497039" y="5890040"/>
              <a:ext cx="239567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300 Conector recto"/>
            <p:cNvCxnSpPr/>
            <p:nvPr/>
          </p:nvCxnSpPr>
          <p:spPr>
            <a:xfrm>
              <a:off x="4726855" y="3960981"/>
              <a:ext cx="0" cy="61085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301 Conector recto"/>
            <p:cNvCxnSpPr/>
            <p:nvPr/>
          </p:nvCxnSpPr>
          <p:spPr>
            <a:xfrm>
              <a:off x="4722930" y="4563031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302 Conector recto"/>
            <p:cNvCxnSpPr/>
            <p:nvPr/>
          </p:nvCxnSpPr>
          <p:spPr>
            <a:xfrm>
              <a:off x="4721283" y="4240800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303 Conector recto"/>
            <p:cNvCxnSpPr>
              <a:stCxn id="215" idx="3"/>
            </p:cNvCxnSpPr>
            <p:nvPr/>
          </p:nvCxnSpPr>
          <p:spPr>
            <a:xfrm flipV="1">
              <a:off x="4611399" y="3960981"/>
              <a:ext cx="217896" cy="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312 Conector recto"/>
            <p:cNvCxnSpPr>
              <a:stCxn id="180" idx="3"/>
              <a:endCxn id="184" idx="1"/>
            </p:cNvCxnSpPr>
            <p:nvPr/>
          </p:nvCxnSpPr>
          <p:spPr>
            <a:xfrm>
              <a:off x="5678280" y="525473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324 Conector recto"/>
            <p:cNvCxnSpPr/>
            <p:nvPr/>
          </p:nvCxnSpPr>
          <p:spPr>
            <a:xfrm>
              <a:off x="5686283" y="897323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325 Conector recto"/>
            <p:cNvCxnSpPr/>
            <p:nvPr/>
          </p:nvCxnSpPr>
          <p:spPr>
            <a:xfrm>
              <a:off x="5686283" y="248572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330 Conector recto"/>
            <p:cNvCxnSpPr/>
            <p:nvPr/>
          </p:nvCxnSpPr>
          <p:spPr>
            <a:xfrm>
              <a:off x="5607689" y="1362451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331 Conector recto"/>
            <p:cNvCxnSpPr/>
            <p:nvPr/>
          </p:nvCxnSpPr>
          <p:spPr>
            <a:xfrm>
              <a:off x="5617861" y="1767849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332 Conector recto"/>
            <p:cNvCxnSpPr/>
            <p:nvPr/>
          </p:nvCxnSpPr>
          <p:spPr>
            <a:xfrm>
              <a:off x="5635146" y="2113176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337 Conector recto"/>
            <p:cNvCxnSpPr/>
            <p:nvPr/>
          </p:nvCxnSpPr>
          <p:spPr>
            <a:xfrm>
              <a:off x="5614471" y="2686148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338 Conector recto"/>
            <p:cNvCxnSpPr/>
            <p:nvPr/>
          </p:nvCxnSpPr>
          <p:spPr>
            <a:xfrm>
              <a:off x="5634349" y="3099634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339 Conector recto"/>
            <p:cNvCxnSpPr/>
            <p:nvPr/>
          </p:nvCxnSpPr>
          <p:spPr>
            <a:xfrm>
              <a:off x="5626544" y="3389365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340 Conector recto"/>
            <p:cNvCxnSpPr/>
            <p:nvPr/>
          </p:nvCxnSpPr>
          <p:spPr>
            <a:xfrm>
              <a:off x="5617730" y="3917731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341 Conector recto"/>
            <p:cNvCxnSpPr/>
            <p:nvPr/>
          </p:nvCxnSpPr>
          <p:spPr>
            <a:xfrm>
              <a:off x="5623062" y="4264819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342 Conector recto"/>
            <p:cNvCxnSpPr/>
            <p:nvPr/>
          </p:nvCxnSpPr>
          <p:spPr>
            <a:xfrm>
              <a:off x="5625460" y="4542812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343 Conector recto"/>
            <p:cNvCxnSpPr/>
            <p:nvPr/>
          </p:nvCxnSpPr>
          <p:spPr>
            <a:xfrm>
              <a:off x="5625460" y="5464986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344 Conector recto"/>
            <p:cNvCxnSpPr/>
            <p:nvPr/>
          </p:nvCxnSpPr>
          <p:spPr>
            <a:xfrm>
              <a:off x="5634349" y="5794597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345 Conector recto"/>
            <p:cNvCxnSpPr/>
            <p:nvPr/>
          </p:nvCxnSpPr>
          <p:spPr>
            <a:xfrm>
              <a:off x="5617730" y="6156907"/>
              <a:ext cx="253870" cy="158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346 Conector recto"/>
            <p:cNvCxnSpPr/>
            <p:nvPr/>
          </p:nvCxnSpPr>
          <p:spPr>
            <a:xfrm flipV="1">
              <a:off x="4610397" y="5483157"/>
              <a:ext cx="217896" cy="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347 Conector recto"/>
            <p:cNvCxnSpPr/>
            <p:nvPr/>
          </p:nvCxnSpPr>
          <p:spPr>
            <a:xfrm>
              <a:off x="4719103" y="5483157"/>
              <a:ext cx="5799" cy="73550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350 Conector recto"/>
            <p:cNvCxnSpPr/>
            <p:nvPr/>
          </p:nvCxnSpPr>
          <p:spPr>
            <a:xfrm>
              <a:off x="4726855" y="6228808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352 Conector recto"/>
            <p:cNvCxnSpPr/>
            <p:nvPr/>
          </p:nvCxnSpPr>
          <p:spPr>
            <a:xfrm>
              <a:off x="4705748" y="5779064"/>
              <a:ext cx="10801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134 Rectángulo"/>
          <p:cNvSpPr/>
          <p:nvPr/>
        </p:nvSpPr>
        <p:spPr>
          <a:xfrm>
            <a:off x="759382" y="-1493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POA 2018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2" name="151 Rectángulo"/>
          <p:cNvSpPr/>
          <p:nvPr/>
        </p:nvSpPr>
        <p:spPr>
          <a:xfrm>
            <a:off x="3844077" y="6381328"/>
            <a:ext cx="45042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400" dirty="0"/>
          </a:p>
        </p:txBody>
      </p:sp>
      <p:cxnSp>
        <p:nvCxnSpPr>
          <p:cNvPr id="159" name="24 Conector recto"/>
          <p:cNvCxnSpPr/>
          <p:nvPr/>
        </p:nvCxnSpPr>
        <p:spPr>
          <a:xfrm>
            <a:off x="6816908" y="908720"/>
            <a:ext cx="4869" cy="176608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49 Conector recto"/>
          <p:cNvCxnSpPr/>
          <p:nvPr/>
        </p:nvCxnSpPr>
        <p:spPr>
          <a:xfrm flipH="1">
            <a:off x="6596691" y="1651693"/>
            <a:ext cx="450173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49 Conector recto"/>
          <p:cNvCxnSpPr/>
          <p:nvPr/>
        </p:nvCxnSpPr>
        <p:spPr>
          <a:xfrm flipH="1">
            <a:off x="6816908" y="2708920"/>
            <a:ext cx="22804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49 Conector recto"/>
          <p:cNvCxnSpPr/>
          <p:nvPr/>
        </p:nvCxnSpPr>
        <p:spPr>
          <a:xfrm flipH="1">
            <a:off x="6818815" y="908720"/>
            <a:ext cx="22804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9558" y="620688"/>
            <a:ext cx="7848872" cy="532859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sz="2500" dirty="0"/>
              <a:t>La Unidad de Desarrollo Institucional, solicitará a la Secretaría de Finanzas y Administración, el </a:t>
            </a:r>
            <a:r>
              <a:rPr lang="es-MX" sz="2500" b="1" dirty="0"/>
              <a:t>listado del total de percepciones al año del personal de cada una de las </a:t>
            </a:r>
            <a:r>
              <a:rPr lang="es-MX" sz="2500" b="1" dirty="0" smtClean="0"/>
              <a:t>dependencias y los techos financieros asignados para el Ejercicio Fiscal 2018</a:t>
            </a:r>
            <a:r>
              <a:rPr lang="es-MX" sz="2500" dirty="0" smtClean="0"/>
              <a:t>; </a:t>
            </a:r>
            <a:r>
              <a:rPr lang="es-MX" sz="2500" dirty="0"/>
              <a:t>mismo que será integrado a su POA por cada uno de los responsables del mismo.</a:t>
            </a:r>
          </a:p>
          <a:p>
            <a:pPr marL="0" indent="0" algn="just">
              <a:buNone/>
            </a:pPr>
            <a:endParaRPr lang="es-MX" sz="2500" dirty="0"/>
          </a:p>
          <a:p>
            <a:pPr algn="just"/>
            <a:r>
              <a:rPr lang="es-MX" sz="2500" dirty="0"/>
              <a:t>Los </a:t>
            </a:r>
            <a:r>
              <a:rPr lang="es-MX" sz="2500" b="1" dirty="0"/>
              <a:t>documentos de apoyo para la elaboración </a:t>
            </a:r>
            <a:r>
              <a:rPr lang="es-MX" sz="2500" b="1" dirty="0" smtClean="0"/>
              <a:t>del POA </a:t>
            </a:r>
            <a:r>
              <a:rPr lang="es-MX" sz="2500" dirty="0"/>
              <a:t>son; la presente </a:t>
            </a:r>
            <a:r>
              <a:rPr lang="es-MX" sz="2500" b="1" dirty="0"/>
              <a:t>Guía </a:t>
            </a:r>
            <a:r>
              <a:rPr lang="es-MX" sz="2500" dirty="0" smtClean="0"/>
              <a:t>y </a:t>
            </a:r>
            <a:r>
              <a:rPr lang="es-MX" sz="2500" dirty="0"/>
              <a:t>los </a:t>
            </a:r>
            <a:r>
              <a:rPr lang="es-MX" sz="2500" b="1" dirty="0"/>
              <a:t>formatos </a:t>
            </a:r>
            <a:r>
              <a:rPr lang="es-MX" sz="2500" dirty="0" smtClean="0"/>
              <a:t>para su integración, los cuales se </a:t>
            </a:r>
            <a:r>
              <a:rPr lang="es-MX" sz="2500" dirty="0"/>
              <a:t>sugiere se consulten e impriman desde el inicio de los trabajos. </a:t>
            </a:r>
            <a:r>
              <a:rPr lang="es-MX" sz="2500" dirty="0" smtClean="0"/>
              <a:t>Se </a:t>
            </a:r>
            <a:r>
              <a:rPr lang="es-MX" sz="2500" dirty="0"/>
              <a:t>podrán descargar e imprimir entrando directamente a la </a:t>
            </a:r>
            <a:r>
              <a:rPr lang="es-MX" sz="2500" b="1" dirty="0"/>
              <a:t>página oficial</a:t>
            </a:r>
            <a:r>
              <a:rPr lang="es-MX" sz="2500" dirty="0"/>
              <a:t> de la Unidad de Desarrollo Institucional, en el apartado de  </a:t>
            </a:r>
            <a:r>
              <a:rPr lang="es-MX" sz="2500" b="1" dirty="0"/>
              <a:t>“Descargables”.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3844077" y="6381328"/>
            <a:ext cx="442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4971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0884" y="620688"/>
            <a:ext cx="8280920" cy="37444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/>
              <a:t> </a:t>
            </a:r>
          </a:p>
          <a:p>
            <a:pPr algn="just"/>
            <a:r>
              <a:rPr lang="es-MX" dirty="0"/>
              <a:t>La Unidad de Desarrollo Institucional, proporcionará </a:t>
            </a:r>
            <a:r>
              <a:rPr lang="es-MX" b="1" dirty="0"/>
              <a:t>capacitación y asesoría</a:t>
            </a:r>
            <a:r>
              <a:rPr lang="es-MX" dirty="0"/>
              <a:t>, relativa a la integración del </a:t>
            </a:r>
            <a:r>
              <a:rPr lang="es-MX" dirty="0" smtClean="0"/>
              <a:t>POA</a:t>
            </a:r>
            <a:r>
              <a:rPr lang="es-MX" dirty="0"/>
              <a:t>, </a:t>
            </a:r>
            <a:r>
              <a:rPr lang="es-MX" b="1" dirty="0"/>
              <a:t>durante todo el proceso</a:t>
            </a:r>
            <a:r>
              <a:rPr lang="es-MX" dirty="0" smtClean="0"/>
              <a:t>. </a:t>
            </a:r>
          </a:p>
          <a:p>
            <a:pPr algn="just"/>
            <a:r>
              <a:rPr lang="es-MX" b="1" dirty="0" smtClean="0"/>
              <a:t>Teléfono de contacto</a:t>
            </a:r>
            <a:r>
              <a:rPr lang="es-MX" dirty="0" smtClean="0"/>
              <a:t>: </a:t>
            </a:r>
            <a:r>
              <a:rPr lang="es-MX" b="1" dirty="0" smtClean="0"/>
              <a:t>Extensión 8717 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/>
              <a:t>La Unidad de Desarrollo Institucional conjuntamente con la Coordinación de Sistemas Institucionales del SFA, </a:t>
            </a:r>
            <a:r>
              <a:rPr lang="es-MX" b="1" dirty="0"/>
              <a:t>habilitarán el Sistema POA</a:t>
            </a:r>
            <a:r>
              <a:rPr lang="es-MX" dirty="0"/>
              <a:t>, para que cada uno de los responsables del </a:t>
            </a:r>
            <a:r>
              <a:rPr lang="es-MX" dirty="0" smtClean="0"/>
              <a:t>POA</a:t>
            </a:r>
            <a:r>
              <a:rPr lang="es-MX" dirty="0"/>
              <a:t>, realice la </a:t>
            </a:r>
            <a:r>
              <a:rPr lang="es-MX" b="1" dirty="0"/>
              <a:t>captura</a:t>
            </a:r>
            <a:r>
              <a:rPr lang="es-MX" dirty="0"/>
              <a:t> correspondiente. 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3844077" y="6381328"/>
            <a:ext cx="442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400" dirty="0"/>
          </a:p>
        </p:txBody>
      </p:sp>
      <p:sp>
        <p:nvSpPr>
          <p:cNvPr id="2" name="1 Rectángulo"/>
          <p:cNvSpPr/>
          <p:nvPr/>
        </p:nvSpPr>
        <p:spPr>
          <a:xfrm>
            <a:off x="467544" y="4509120"/>
            <a:ext cx="835292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Por esta ocasión, para el POA </a:t>
            </a:r>
            <a:r>
              <a:rPr lang="es-MX" sz="2400" b="1" dirty="0" smtClean="0"/>
              <a:t>2018, </a:t>
            </a:r>
            <a:r>
              <a:rPr lang="es-MX" sz="2400" b="1" dirty="0"/>
              <a:t>se iniciarán los trabajos en formato Excel, en tanto se habilite el Sistema POA correspondiente</a:t>
            </a:r>
            <a:r>
              <a:rPr lang="es-MX" b="1" dirty="0"/>
              <a:t>.</a:t>
            </a:r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25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48245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/>
              <a:t> </a:t>
            </a:r>
          </a:p>
          <a:p>
            <a:pPr algn="just"/>
            <a:r>
              <a:rPr lang="es-MX" sz="4400" b="1" dirty="0" smtClean="0"/>
              <a:t>El POA deberá entregarse </a:t>
            </a:r>
            <a:r>
              <a:rPr lang="es-MX" sz="4400" dirty="0" smtClean="0"/>
              <a:t>en la Unidad de Desarrollo Institucional en los </a:t>
            </a:r>
            <a:r>
              <a:rPr lang="es-MX" sz="4400" b="1" dirty="0" smtClean="0"/>
              <a:t>tiempos establecidos</a:t>
            </a:r>
            <a:r>
              <a:rPr lang="es-MX" sz="4400" dirty="0" smtClean="0"/>
              <a:t>, en formato </a:t>
            </a:r>
            <a:r>
              <a:rPr lang="es-MX" sz="4400" b="1" dirty="0" smtClean="0"/>
              <a:t>impreso y digital</a:t>
            </a:r>
            <a:r>
              <a:rPr lang="es-MX" sz="4400" dirty="0" smtClean="0"/>
              <a:t>, mediante </a:t>
            </a:r>
            <a:r>
              <a:rPr lang="es-MX" sz="4400" b="1" dirty="0" smtClean="0"/>
              <a:t>oficio</a:t>
            </a:r>
            <a:r>
              <a:rPr lang="es-MX" sz="4400" dirty="0" smtClean="0"/>
              <a:t>; además de su captura en el sistema. Anexando a su vez, la relación de las personas que participaron en el proceso.</a:t>
            </a:r>
          </a:p>
          <a:p>
            <a:pPr marL="0" indent="0" algn="just">
              <a:buNone/>
            </a:pPr>
            <a:endParaRPr lang="es-MX" sz="4400" dirty="0" smtClean="0"/>
          </a:p>
          <a:p>
            <a:pPr algn="just"/>
            <a:r>
              <a:rPr lang="es-MX" sz="4400" dirty="0" smtClean="0"/>
              <a:t>La Unidad de Desarrollo Institucional, recibirá el</a:t>
            </a:r>
            <a:r>
              <a:rPr lang="es-MX" sz="4400" b="1" dirty="0" smtClean="0"/>
              <a:t> </a:t>
            </a:r>
            <a:r>
              <a:rPr lang="es-MX" sz="4400" dirty="0" smtClean="0"/>
              <a:t>POA y emitirá el </a:t>
            </a:r>
            <a:r>
              <a:rPr lang="es-MX" sz="4400" b="1" dirty="0" smtClean="0"/>
              <a:t>acta de entrega-recepción </a:t>
            </a:r>
            <a:r>
              <a:rPr lang="es-MX" sz="4400" dirty="0" smtClean="0"/>
              <a:t>correspondiente, haciendo las observaciones en los casos que así lo ameriten o que no cumplan con los requisitos establecidos en este proceso.</a:t>
            </a:r>
          </a:p>
          <a:p>
            <a:pPr marL="0" indent="0" algn="just">
              <a:buNone/>
            </a:pPr>
            <a:endParaRPr lang="es-MX" sz="4400" dirty="0" smtClean="0"/>
          </a:p>
          <a:p>
            <a:pPr algn="just"/>
            <a:r>
              <a:rPr lang="es-MX" sz="4400" dirty="0" smtClean="0"/>
              <a:t>Una vez recibido todos los POA, la Unidad de Desarrollo Institucional, procederá a la integración del </a:t>
            </a:r>
            <a:r>
              <a:rPr lang="es-MX" sz="4400" b="1" dirty="0" smtClean="0"/>
              <a:t>Programa Operativo Institucional (POI).</a:t>
            </a:r>
            <a:endParaRPr lang="es-MX" sz="44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3844077" y="6381328"/>
            <a:ext cx="442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3603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80728"/>
            <a:ext cx="7543800" cy="64807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>
                <a:solidFill>
                  <a:schemeClr val="bg1"/>
                </a:solidFill>
              </a:rPr>
              <a:t> </a:t>
            </a:r>
            <a:r>
              <a:rPr lang="es-MX" b="1" dirty="0" smtClean="0">
                <a:solidFill>
                  <a:schemeClr val="bg1"/>
                </a:solidFill>
              </a:rPr>
              <a:t>Contenido del POA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3844077" y="6381328"/>
            <a:ext cx="442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400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24630" y="2276872"/>
            <a:ext cx="7543800" cy="8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dirty="0" smtClean="0"/>
              <a:t> </a:t>
            </a:r>
          </a:p>
          <a:p>
            <a:pPr marL="0" indent="0" algn="ctr">
              <a:buNone/>
            </a:pPr>
            <a:r>
              <a:rPr lang="es-MX" b="1" dirty="0" smtClean="0"/>
              <a:t>Formatos para elaboración</a:t>
            </a:r>
            <a:endParaRPr lang="es-MX" b="1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23488"/>
              </p:ext>
            </p:extLst>
          </p:nvPr>
        </p:nvGraphicFramePr>
        <p:xfrm>
          <a:off x="2908868" y="3284984"/>
          <a:ext cx="3147385" cy="265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Hoja de cálculo" showAsIcon="1" r:id="rId3" imgW="914400" imgH="771480" progId="Excel.Sheet.12">
                  <p:link updateAutomatic="1"/>
                </p:oleObj>
              </mc:Choice>
              <mc:Fallback>
                <p:oleObj name="Hoja de cálculo" showAsIcon="1" r:id="rId3" imgW="914400" imgH="7714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868" y="3284984"/>
                        <a:ext cx="3147385" cy="265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7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51641"/>
              </p:ext>
            </p:extLst>
          </p:nvPr>
        </p:nvGraphicFramePr>
        <p:xfrm>
          <a:off x="467544" y="1844824"/>
          <a:ext cx="8089096" cy="4114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401"/>
                <a:gridCol w="6264695"/>
              </a:tblGrid>
              <a:tr h="36003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RECOMENDACIONES ORGANO</a:t>
                      </a:r>
                      <a:r>
                        <a:rPr lang="es-MX" sz="1600" baseline="0" dirty="0" smtClean="0"/>
                        <a:t> SUPERIOR DE FISCALIZACIÓN 2015</a:t>
                      </a:r>
                      <a:endParaRPr lang="es-MX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Número</a:t>
                      </a:r>
                      <a:r>
                        <a:rPr lang="es-MX" sz="1800" baseline="0" dirty="0" smtClean="0"/>
                        <a:t> 2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Concluir con la realización de la Metodología</a:t>
                      </a:r>
                      <a:r>
                        <a:rPr lang="es-MX" sz="1800" baseline="0" dirty="0" smtClean="0"/>
                        <a:t> del Marco Lógico</a:t>
                      </a:r>
                      <a:endParaRPr lang="es-MX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Número</a:t>
                      </a:r>
                      <a:r>
                        <a:rPr lang="es-MX" sz="1800" baseline="0" dirty="0" smtClean="0"/>
                        <a:t> 3</a:t>
                      </a:r>
                      <a:endParaRPr lang="es-MX" sz="1800" dirty="0" smtClean="0"/>
                    </a:p>
                    <a:p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Alinear</a:t>
                      </a:r>
                      <a:r>
                        <a:rPr lang="es-MX" sz="1800" baseline="0" dirty="0" smtClean="0"/>
                        <a:t> los objetivos  del PDI al Plan Estatal de Desarrollo, incorporando indicadores, establecer  los programas presupuestales, y las fichas técnica de indicadores.</a:t>
                      </a:r>
                      <a:endParaRPr lang="es-MX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Número 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Concluir con la Matriz de indicadores y que se vincule al POA,</a:t>
                      </a:r>
                      <a:r>
                        <a:rPr lang="es-MX" baseline="0" dirty="0" smtClean="0"/>
                        <a:t> establecer con claridad por programas presupuestales e indicadores.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Número 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Llevar a cabo en su totalidad las actividades</a:t>
                      </a:r>
                      <a:r>
                        <a:rPr lang="es-MX" baseline="0" dirty="0" smtClean="0"/>
                        <a:t> señaladas en el POA.  POA 2015 solo se cumplió el 74%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Número 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Establecer mecanismos que</a:t>
                      </a:r>
                      <a:r>
                        <a:rPr lang="es-MX" baseline="0" dirty="0" smtClean="0"/>
                        <a:t> permitan evaluar el cumplimiento de las metas programadas en el PDI. Proceso permanente de evaluación.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55576" y="908720"/>
            <a:ext cx="6781800" cy="654968"/>
          </a:xfrm>
        </p:spPr>
        <p:txBody>
          <a:bodyPr>
            <a:noAutofit/>
          </a:bodyPr>
          <a:lstStyle/>
          <a:p>
            <a:r>
              <a:rPr lang="es-MX" sz="4000" dirty="0" smtClean="0"/>
              <a:t>ANTECEDENTES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777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6660232" y="6381328"/>
            <a:ext cx="1600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Conceptualización</a:t>
            </a:r>
            <a:endParaRPr lang="es-MX" sz="1400" dirty="0"/>
          </a:p>
        </p:txBody>
      </p:sp>
      <p:sp>
        <p:nvSpPr>
          <p:cNvPr id="9" name="8 Rectángulo"/>
          <p:cNvSpPr/>
          <p:nvPr/>
        </p:nvSpPr>
        <p:spPr>
          <a:xfrm>
            <a:off x="827584" y="980728"/>
            <a:ext cx="728875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accent4"/>
                </a:solidFill>
              </a:rPr>
              <a:t>Objetivo general del </a:t>
            </a:r>
            <a:r>
              <a:rPr lang="es-MX" sz="2400" b="1" dirty="0" smtClean="0">
                <a:solidFill>
                  <a:schemeClr val="accent4"/>
                </a:solidFill>
              </a:rPr>
              <a:t>POA.- </a:t>
            </a:r>
            <a:r>
              <a:rPr lang="es-MX" sz="2100" dirty="0"/>
              <a:t>Es la descripción de lo que se pretende  lograr (resultados) a través de la realización del </a:t>
            </a:r>
            <a:r>
              <a:rPr lang="es-MX" sz="2100" dirty="0" smtClean="0"/>
              <a:t>POA</a:t>
            </a:r>
            <a:r>
              <a:rPr lang="es-MX" sz="2100" dirty="0"/>
              <a:t>. El objetivo general expresa el propósito central del proyecto. </a:t>
            </a:r>
            <a:endParaRPr lang="es-MX" sz="2100" dirty="0" smtClean="0"/>
          </a:p>
          <a:p>
            <a:pPr algn="just"/>
            <a:endParaRPr lang="es-MX" sz="2100" dirty="0"/>
          </a:p>
          <a:p>
            <a:pPr algn="just"/>
            <a:r>
              <a:rPr lang="es-MX" sz="2100" dirty="0">
                <a:solidFill>
                  <a:srgbClr val="FF0000"/>
                </a:solidFill>
              </a:rPr>
              <a:t> </a:t>
            </a:r>
            <a:r>
              <a:rPr lang="es-MX" sz="2100" dirty="0" smtClean="0">
                <a:solidFill>
                  <a:srgbClr val="FF0000"/>
                </a:solidFill>
              </a:rPr>
              <a:t>        </a:t>
            </a:r>
            <a:r>
              <a:rPr lang="es-MX" sz="2100" dirty="0" smtClean="0">
                <a:solidFill>
                  <a:srgbClr val="C00000"/>
                </a:solidFill>
              </a:rPr>
              <a:t>Ejemplos</a:t>
            </a:r>
            <a:r>
              <a:rPr lang="es-MX" sz="2100" dirty="0">
                <a:solidFill>
                  <a:srgbClr val="C00000"/>
                </a:solidFill>
              </a:rPr>
              <a:t>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sz="2100" b="1" dirty="0" smtClean="0"/>
              <a:t>Fortalecer la planeación, innovación y evaluación institucional</a:t>
            </a:r>
            <a:r>
              <a:rPr lang="es-MX" sz="2100" dirty="0" smtClean="0"/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sz="2100" dirty="0"/>
              <a:t>Fortalecer la ampliación de la cobertura y formación de calidad</a:t>
            </a:r>
            <a:r>
              <a:rPr lang="es-MX" sz="2100" dirty="0" smtClean="0"/>
              <a:t>.</a:t>
            </a:r>
            <a:endParaRPr lang="es-MX" sz="21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sz="2100" dirty="0"/>
              <a:t>Mejorar la capacidad y competitividad de la Unidad Académica X.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sz="2100" dirty="0"/>
              <a:t>Fortalecer el bachillerato universitario, a través de la diversificación de sus procesos de formación, la mejora de sus condiciones de operación y garantizando su pertenencia a la autonomía universitaria.</a:t>
            </a:r>
          </a:p>
        </p:txBody>
      </p:sp>
    </p:spTree>
    <p:extLst>
      <p:ext uri="{BB962C8B-B14F-4D97-AF65-F5344CB8AC3E}">
        <p14:creationId xmlns:p14="http://schemas.microsoft.com/office/powerpoint/2010/main" val="16335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827584" y="1196752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Objetivos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específicos.- </a:t>
            </a:r>
            <a:r>
              <a:rPr lang="es-MX" dirty="0"/>
              <a:t>Forman</a:t>
            </a:r>
            <a:r>
              <a:rPr lang="es-MX" b="1" dirty="0"/>
              <a:t> </a:t>
            </a:r>
            <a:r>
              <a:rPr lang="es-MX" dirty="0"/>
              <a:t>parte del objetivo general, el cual indica la dirección o propósito del proyecto, sin embargo, debe ser más delimitado, acerca de cómo alcanzar los resultados propuestos en cada fase y como conjuntarlos para alcanzar las metas deseadas. Con la finalidad de alinear los esfuerzos y atender los ejes estratégicos del PDI, se considera viable orientar cada objetivo específico a cada uno de ellos. 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>
                <a:solidFill>
                  <a:srgbClr val="C00000"/>
                </a:solidFill>
              </a:rPr>
              <a:t>Ejemplos: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/>
              <a:t>Fortalecer la planeación institucional al establecer programas operativos para la transformación de las prácticas educativas, tomando en cuenta las necesidades del entorno para innovar las actividades académicas administrativas.</a:t>
            </a:r>
            <a:endParaRPr lang="es-MX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MX" dirty="0" smtClean="0"/>
              <a:t>Reestructurar </a:t>
            </a:r>
            <a:r>
              <a:rPr lang="es-MX" dirty="0"/>
              <a:t>curricular y académicamente el plan de estudios de bachillerato para su incorporación al Sistema Nacional de Bachillerato (SNB</a:t>
            </a:r>
            <a:r>
              <a:rPr lang="es-MX" dirty="0" smtClean="0"/>
              <a:t>).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6660232" y="6381328"/>
            <a:ext cx="1600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Conceptualización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489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773046" y="980728"/>
            <a:ext cx="74888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Metas </a:t>
            </a:r>
            <a:r>
              <a:rPr lang="es-MX" sz="2400" b="1" dirty="0" smtClean="0">
                <a:solidFill>
                  <a:schemeClr val="accent3">
                    <a:lumMod val="75000"/>
                  </a:schemeClr>
                </a:solidFill>
              </a:rPr>
              <a:t>académicas/administrativas.-</a:t>
            </a:r>
            <a:r>
              <a:rPr lang="es-MX" dirty="0"/>
              <a:t> </a:t>
            </a:r>
            <a:r>
              <a:rPr lang="es-MX" dirty="0" smtClean="0"/>
              <a:t>Expresan </a:t>
            </a:r>
            <a:r>
              <a:rPr lang="es-MX" dirty="0"/>
              <a:t>resultados concretos (medibles) que se tienen que ir construyendo para alcanzar los objetivos. Son los pasos necesarios para ir avanzando en torno a lo que se ha propuesto y deben ser verificables y alcanzables en el periodo establecido. Las metas deben pensarse en términos de </a:t>
            </a:r>
            <a:r>
              <a:rPr lang="es-MX" b="1" dirty="0"/>
              <a:t>cantidad, tiempo, productos, bienes y servicios; es decir resultados específicos. </a:t>
            </a:r>
            <a:r>
              <a:rPr lang="es-MX" dirty="0"/>
              <a:t>Las metas serán académicas o administrativas, según la naturaleza del proyecto y de la función de dependencia (sustantiva o adjetiva). </a:t>
            </a:r>
            <a:endParaRPr lang="es-MX" dirty="0" smtClean="0"/>
          </a:p>
          <a:p>
            <a:pPr algn="just"/>
            <a:endParaRPr lang="es-MX" dirty="0"/>
          </a:p>
          <a:p>
            <a:r>
              <a:rPr lang="es-MX" dirty="0">
                <a:solidFill>
                  <a:srgbClr val="C00000"/>
                </a:solidFill>
              </a:rPr>
              <a:t>Ejemplos</a:t>
            </a:r>
            <a:r>
              <a:rPr lang="es-MX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/>
              <a:t>Integrar el Programa Operativo Institucional, con la totalidad de los POA de las dependencias académicas y administrativas de la Universidad, a abril de 2018.</a:t>
            </a:r>
            <a:endParaRPr lang="es-MX" b="1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MX" dirty="0" smtClean="0"/>
              <a:t>Lograr </a:t>
            </a:r>
            <a:r>
              <a:rPr lang="es-MX" dirty="0"/>
              <a:t>la actualización del plan de estudio del Nivel Medio Superior, que cumpla con los requisitos del Sistema Nacional de Bachillerato (SNB); a diciembre </a:t>
            </a:r>
            <a:r>
              <a:rPr lang="es-MX" dirty="0" smtClean="0"/>
              <a:t>2018.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6660232" y="6381328"/>
            <a:ext cx="1600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Conceptualización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3675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54416" y="5661248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827584" y="980728"/>
            <a:ext cx="7741368" cy="654968"/>
          </a:xfrm>
        </p:spPr>
        <p:txBody>
          <a:bodyPr>
            <a:normAutofit/>
          </a:bodyPr>
          <a:lstStyle/>
          <a:p>
            <a:pPr algn="just"/>
            <a:r>
              <a:rPr lang="es-MX" sz="3200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Fechas de Entrega del POA:</a:t>
            </a:r>
            <a:endParaRPr lang="es-MX" sz="4800" dirty="0"/>
          </a:p>
        </p:txBody>
      </p:sp>
      <p:sp>
        <p:nvSpPr>
          <p:cNvPr id="2" name="1 Rectángulo"/>
          <p:cNvSpPr/>
          <p:nvPr/>
        </p:nvSpPr>
        <p:spPr>
          <a:xfrm>
            <a:off x="1043608" y="1844824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tx2"/>
                </a:solidFill>
              </a:rPr>
              <a:t>Elaboración: </a:t>
            </a:r>
          </a:p>
          <a:p>
            <a:r>
              <a:rPr lang="es-MX" sz="3200" dirty="0" smtClean="0">
                <a:solidFill>
                  <a:schemeClr val="tx2"/>
                </a:solidFill>
              </a:rPr>
              <a:t>Del </a:t>
            </a:r>
            <a:r>
              <a:rPr lang="es-MX" sz="3200" b="1" dirty="0" smtClean="0">
                <a:solidFill>
                  <a:schemeClr val="tx2"/>
                </a:solidFill>
              </a:rPr>
              <a:t>01</a:t>
            </a:r>
            <a:r>
              <a:rPr lang="es-MX" sz="3200" dirty="0" smtClean="0">
                <a:solidFill>
                  <a:schemeClr val="tx2"/>
                </a:solidFill>
              </a:rPr>
              <a:t> al </a:t>
            </a:r>
            <a:r>
              <a:rPr lang="es-MX" sz="3200" b="1" dirty="0" smtClean="0">
                <a:solidFill>
                  <a:schemeClr val="tx2"/>
                </a:solidFill>
              </a:rPr>
              <a:t>19 </a:t>
            </a:r>
            <a:r>
              <a:rPr lang="es-MX" sz="3200" dirty="0" smtClean="0">
                <a:solidFill>
                  <a:schemeClr val="tx2"/>
                </a:solidFill>
              </a:rPr>
              <a:t>de octubre de 2017</a:t>
            </a:r>
            <a:endParaRPr lang="es-MX" sz="32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43608" y="3143870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tx2"/>
                </a:solidFill>
              </a:rPr>
              <a:t>Entrega a la UDI:</a:t>
            </a:r>
          </a:p>
          <a:p>
            <a:r>
              <a:rPr lang="es-MX" sz="3200" dirty="0" smtClean="0">
                <a:solidFill>
                  <a:schemeClr val="tx2"/>
                </a:solidFill>
              </a:rPr>
              <a:t>El </a:t>
            </a:r>
            <a:r>
              <a:rPr lang="es-MX" sz="3200" b="1" dirty="0" smtClean="0">
                <a:solidFill>
                  <a:schemeClr val="tx2"/>
                </a:solidFill>
              </a:rPr>
              <a:t>20</a:t>
            </a:r>
            <a:r>
              <a:rPr lang="es-MX" sz="3200" dirty="0" smtClean="0">
                <a:solidFill>
                  <a:schemeClr val="tx2"/>
                </a:solidFill>
              </a:rPr>
              <a:t> de octubre de 2017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4380200"/>
            <a:ext cx="7560840" cy="178510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Contacto: </a:t>
            </a:r>
          </a:p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UDI-Dirección de </a:t>
            </a:r>
            <a:r>
              <a:rPr lang="es-MX" sz="2200" b="1" dirty="0">
                <a:solidFill>
                  <a:schemeClr val="tx2"/>
                </a:solidFill>
              </a:rPr>
              <a:t>P</a:t>
            </a:r>
            <a:r>
              <a:rPr lang="es-MX" sz="2200" b="1" dirty="0" smtClean="0">
                <a:solidFill>
                  <a:schemeClr val="tx2"/>
                </a:solidFill>
              </a:rPr>
              <a:t>laneación Ext.8717</a:t>
            </a:r>
          </a:p>
          <a:p>
            <a:pPr algn="ctr"/>
            <a:endParaRPr lang="es-MX" sz="2200" b="1" dirty="0" smtClean="0">
              <a:solidFill>
                <a:schemeClr val="tx2"/>
              </a:solidFill>
            </a:endParaRPr>
          </a:p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Martha Castro, Luz Contreras, </a:t>
            </a:r>
          </a:p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Helena Rivera y Betty </a:t>
            </a:r>
            <a:r>
              <a:rPr lang="es-MX" sz="2200" b="1" dirty="0" err="1" smtClean="0">
                <a:solidFill>
                  <a:schemeClr val="tx2"/>
                </a:solidFill>
              </a:rPr>
              <a:t>Terriquez</a:t>
            </a:r>
            <a:r>
              <a:rPr lang="es-MX" sz="2200" b="1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6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92369698"/>
              </p:ext>
            </p:extLst>
          </p:nvPr>
        </p:nvGraphicFramePr>
        <p:xfrm>
          <a:off x="287524" y="198884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1" descr="Descripción: C:\Users\Bety\Desktop\14040031_1393834423979127_3088068497785475218_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97" y="395858"/>
            <a:ext cx="872902" cy="872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5308" y="60370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UNIVERSIDAD AUTÓNOMA DE NAYARIT</a:t>
            </a:r>
            <a:endParaRPr kumimoji="0" 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Unidad de Desarrollo Institucional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9513" y="2181062"/>
            <a:ext cx="8424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PROGRAMA DE CAPACITACIÓN Y ACTUALIZACIÓN EN PLANEACIÓN INSTITUCIONAL</a:t>
            </a:r>
          </a:p>
          <a:p>
            <a:pPr algn="ctr"/>
            <a:r>
              <a:rPr lang="es-MX" sz="1600" dirty="0" smtClean="0">
                <a:solidFill>
                  <a:schemeClr val="tx2"/>
                </a:solidFill>
              </a:rPr>
              <a:t>Agosto  – Noviembre de 2017</a:t>
            </a:r>
            <a:endParaRPr lang="es-MX" sz="1600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78892" y="1520730"/>
            <a:ext cx="1577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solidFill>
                  <a:schemeClr val="accent2"/>
                </a:solidFill>
              </a:rPr>
              <a:t>IMPLEMENTACIÓN</a:t>
            </a:r>
            <a:endParaRPr lang="es-MX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6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539552" y="973832"/>
            <a:ext cx="7848872" cy="6549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dirty="0" smtClean="0"/>
              <a:t>PROGRAMA DE CAPACITACIÒN Y ACTUALIZACIÒN EN PLANEACION INSTITUCIONAL</a:t>
            </a:r>
            <a:endParaRPr lang="es-MX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16361" r="7321" b="20833"/>
          <a:stretch/>
        </p:blipFill>
        <p:spPr bwMode="auto">
          <a:xfrm>
            <a:off x="3828965" y="2493838"/>
            <a:ext cx="4889619" cy="19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326096" y="468548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DEFINICION DE INDICADORES</a:t>
            </a:r>
            <a:endParaRPr lang="es-MX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-1" r="16779" b="1201"/>
          <a:stretch/>
        </p:blipFill>
        <p:spPr bwMode="auto">
          <a:xfrm>
            <a:off x="827584" y="2493838"/>
            <a:ext cx="2522468" cy="202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55586" y="4654877"/>
            <a:ext cx="306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PLANEACIÒN BASADA EN RESULTADOS</a:t>
            </a:r>
            <a:endParaRPr lang="es-MX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1 Marcador de número de diapositiva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t="14844" r="23280" b="19531"/>
          <a:stretch/>
        </p:blipFill>
        <p:spPr bwMode="auto">
          <a:xfrm>
            <a:off x="1871700" y="1628799"/>
            <a:ext cx="4860540" cy="338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27255" y="829905"/>
            <a:ext cx="8017482" cy="5828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dirty="0" smtClean="0"/>
              <a:t>PROGRAMACIÒN OPERATIVA Y PRESUPUESTACIÒN</a:t>
            </a:r>
            <a:endParaRPr lang="es-MX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854932" y="5160210"/>
            <a:ext cx="5021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 realizaron reuniones de trabajo  </a:t>
            </a:r>
          </a:p>
          <a:p>
            <a:pPr algn="ctr"/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entre la UDI y la SFA.</a:t>
            </a:r>
          </a:p>
          <a:p>
            <a:endParaRPr lang="es-MX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980728"/>
            <a:ext cx="6781800" cy="654968"/>
          </a:xfrm>
        </p:spPr>
        <p:txBody>
          <a:bodyPr>
            <a:noAutofit/>
          </a:bodyPr>
          <a:lstStyle/>
          <a:p>
            <a:r>
              <a:rPr lang="es-MX" sz="4000" dirty="0" smtClean="0"/>
              <a:t>Marco Normativo del POA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Estatuto de Gobierno de la UAN</a:t>
            </a:r>
            <a:endParaRPr lang="es-MX" b="1" dirty="0" smtClean="0"/>
          </a:p>
          <a:p>
            <a:pPr marL="0" indent="0">
              <a:buNone/>
            </a:pPr>
            <a:r>
              <a:rPr lang="es-MX" dirty="0" smtClean="0"/>
              <a:t>Artículo 77º.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b="1" dirty="0"/>
              <a:t>Reglamento de Planeación de la UAN</a:t>
            </a:r>
            <a:endParaRPr lang="es-MX" b="1" dirty="0" smtClean="0"/>
          </a:p>
          <a:p>
            <a:pPr marL="0" indent="0">
              <a:buNone/>
            </a:pPr>
            <a:r>
              <a:rPr lang="es-MX" dirty="0" smtClean="0"/>
              <a:t>Artículo </a:t>
            </a:r>
            <a:r>
              <a:rPr lang="es-MX" dirty="0"/>
              <a:t>3º, fracciones I, III, V y VI;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Artículo </a:t>
            </a:r>
            <a:r>
              <a:rPr lang="es-MX" dirty="0"/>
              <a:t>4º, fracciones II, IV, V y VI;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así </a:t>
            </a:r>
            <a:r>
              <a:rPr lang="es-MX" dirty="0"/>
              <a:t>como los artículos 5º, 6º, 20 y </a:t>
            </a:r>
            <a:r>
              <a:rPr lang="es-MX" dirty="0" smtClean="0"/>
              <a:t>22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908720"/>
            <a:ext cx="684076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 POA 2018</a:t>
            </a:r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Orientado a Resultados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7543800" cy="3960440"/>
          </a:xfrm>
        </p:spPr>
        <p:txBody>
          <a:bodyPr>
            <a:normAutofit/>
          </a:bodyPr>
          <a:lstStyle/>
          <a:p>
            <a:pPr lvl="0" algn="just"/>
            <a:r>
              <a:rPr lang="es-MX" dirty="0" smtClean="0"/>
              <a:t>Lograr </a:t>
            </a:r>
            <a:r>
              <a:rPr lang="es-MX" dirty="0"/>
              <a:t>que la gestión de la Institución se desarrolle mediante políticas adecuadas, aplicando estrategias oportunas y </a:t>
            </a:r>
            <a:r>
              <a:rPr lang="es-MX" b="1" dirty="0"/>
              <a:t>articulando  programas,  metas y acciones</a:t>
            </a:r>
            <a:r>
              <a:rPr lang="es-MX" dirty="0"/>
              <a:t>, que coadyuven al cumplimiento de la </a:t>
            </a:r>
            <a:r>
              <a:rPr lang="es-MX" b="1" dirty="0"/>
              <a:t>misión</a:t>
            </a:r>
            <a:r>
              <a:rPr lang="es-MX" dirty="0"/>
              <a:t> institucional y el </a:t>
            </a:r>
            <a:r>
              <a:rPr lang="es-MX" b="1" dirty="0"/>
              <a:t>PDI 2016-2022</a:t>
            </a:r>
            <a:r>
              <a:rPr lang="es-MX" dirty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lvl="0" algn="just"/>
            <a:r>
              <a:rPr lang="es-MX" dirty="0"/>
              <a:t>Definir, monitorear, </a:t>
            </a:r>
            <a:r>
              <a:rPr lang="es-MX" b="1" dirty="0"/>
              <a:t>evaluar</a:t>
            </a:r>
            <a:r>
              <a:rPr lang="es-MX" dirty="0"/>
              <a:t> y consolidar la ejecución y </a:t>
            </a:r>
            <a:r>
              <a:rPr lang="es-MX" b="1" dirty="0"/>
              <a:t>cumplimiento de indicadores</a:t>
            </a:r>
            <a:r>
              <a:rPr lang="es-MX" dirty="0"/>
              <a:t>, y realizar los ajustes necesarios a fin de asumir nuevos retos y ser eficientes en la utilización de los recursos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7056" y="620688"/>
            <a:ext cx="8496944" cy="654968"/>
          </a:xfrm>
        </p:spPr>
        <p:txBody>
          <a:bodyPr>
            <a:normAutofit/>
          </a:bodyPr>
          <a:lstStyle/>
          <a:p>
            <a:pPr algn="just"/>
            <a:r>
              <a:rPr lang="es-MX" sz="32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Elaboración</a:t>
            </a:r>
            <a:endParaRPr lang="es-MX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1314" y="1988840"/>
            <a:ext cx="4727299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Para </a:t>
            </a:r>
            <a:r>
              <a:rPr lang="es-MX" b="1" dirty="0"/>
              <a:t>la formulación </a:t>
            </a:r>
            <a:r>
              <a:rPr lang="es-MX" b="1" dirty="0" smtClean="0"/>
              <a:t>del POA 2018</a:t>
            </a:r>
            <a:r>
              <a:rPr lang="es-MX" dirty="0" smtClean="0"/>
              <a:t>, </a:t>
            </a:r>
            <a:r>
              <a:rPr lang="es-MX" dirty="0"/>
              <a:t>se debe</a:t>
            </a:r>
            <a:r>
              <a:rPr lang="es-MX" dirty="0" smtClean="0"/>
              <a:t>: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/>
              <a:t>Considerar al </a:t>
            </a:r>
            <a:r>
              <a:rPr lang="es-MX" b="1" dirty="0"/>
              <a:t>PDI 2016-2022</a:t>
            </a:r>
            <a:r>
              <a:rPr lang="es-MX" dirty="0"/>
              <a:t>; como la piedra angular para el proceso de planeación operativa.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821904" y="5167218"/>
            <a:ext cx="3966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http://www.uan.edu.mx/d/a/sg/Legislacion/Plan_de_desarrollo_institucional.pdf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5666926" y="1645171"/>
            <a:ext cx="2880320" cy="3816424"/>
            <a:chOff x="8532440" y="2060848"/>
            <a:chExt cx="2880320" cy="3816424"/>
          </a:xfrm>
        </p:grpSpPr>
        <p:sp>
          <p:nvSpPr>
            <p:cNvPr id="6" name="5 Rectángulo"/>
            <p:cNvSpPr/>
            <p:nvPr/>
          </p:nvSpPr>
          <p:spPr>
            <a:xfrm>
              <a:off x="8748464" y="2060848"/>
              <a:ext cx="2664296" cy="381642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49" t="7997" r="30159" b="-1909"/>
            <a:stretch/>
          </p:blipFill>
          <p:spPr bwMode="auto">
            <a:xfrm>
              <a:off x="8532440" y="2204864"/>
              <a:ext cx="2757682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61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/>
          <p:cNvSpPr/>
          <p:nvPr/>
        </p:nvSpPr>
        <p:spPr>
          <a:xfrm>
            <a:off x="98629" y="2810541"/>
            <a:ext cx="971926" cy="10347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PDI </a:t>
            </a:r>
            <a:r>
              <a:rPr lang="es-MX" sz="1400" dirty="0" smtClean="0"/>
              <a:t>2016-2022 </a:t>
            </a:r>
            <a:endParaRPr lang="es-MX" sz="1400" dirty="0"/>
          </a:p>
        </p:txBody>
      </p:sp>
      <p:sp>
        <p:nvSpPr>
          <p:cNvPr id="7" name="Abrir llave 4"/>
          <p:cNvSpPr/>
          <p:nvPr/>
        </p:nvSpPr>
        <p:spPr>
          <a:xfrm>
            <a:off x="1154776" y="1094790"/>
            <a:ext cx="398922" cy="444366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5"/>
          <p:cNvSpPr/>
          <p:nvPr/>
        </p:nvSpPr>
        <p:spPr>
          <a:xfrm>
            <a:off x="1577761" y="1225131"/>
            <a:ext cx="1958140" cy="5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1. Ampliación </a:t>
            </a:r>
            <a:r>
              <a:rPr lang="es-MX" sz="1200" dirty="0"/>
              <a:t>de la cobertura y formación de calidad </a:t>
            </a:r>
          </a:p>
        </p:txBody>
      </p:sp>
      <p:sp>
        <p:nvSpPr>
          <p:cNvPr id="9" name="Rectángulo 6"/>
          <p:cNvSpPr/>
          <p:nvPr/>
        </p:nvSpPr>
        <p:spPr>
          <a:xfrm>
            <a:off x="1577762" y="2177774"/>
            <a:ext cx="1958140" cy="5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2. Investigación </a:t>
            </a:r>
            <a:r>
              <a:rPr lang="es-MX" sz="1200" dirty="0"/>
              <a:t>con impacto social </a:t>
            </a:r>
          </a:p>
        </p:txBody>
      </p:sp>
      <p:sp>
        <p:nvSpPr>
          <p:cNvPr id="10" name="Rectángulo 7"/>
          <p:cNvSpPr/>
          <p:nvPr/>
        </p:nvSpPr>
        <p:spPr>
          <a:xfrm>
            <a:off x="1577761" y="4828589"/>
            <a:ext cx="1958140" cy="5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5. Gobierno</a:t>
            </a:r>
            <a:r>
              <a:rPr lang="es-MX" sz="1200" dirty="0"/>
              <a:t>, Gestión y Administración Efectiva </a:t>
            </a:r>
          </a:p>
        </p:txBody>
      </p:sp>
      <p:sp>
        <p:nvSpPr>
          <p:cNvPr id="11" name="Rectángulo 8"/>
          <p:cNvSpPr/>
          <p:nvPr/>
        </p:nvSpPr>
        <p:spPr>
          <a:xfrm>
            <a:off x="1553698" y="3002085"/>
            <a:ext cx="1958140" cy="5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3. Vinculación </a:t>
            </a:r>
            <a:r>
              <a:rPr lang="es-MX" sz="1200" dirty="0"/>
              <a:t>Universitaria y atención a necesidades del entorno  </a:t>
            </a:r>
          </a:p>
        </p:txBody>
      </p:sp>
      <p:sp>
        <p:nvSpPr>
          <p:cNvPr id="12" name="Rectángulo 9"/>
          <p:cNvSpPr/>
          <p:nvPr/>
        </p:nvSpPr>
        <p:spPr>
          <a:xfrm>
            <a:off x="1553698" y="3905310"/>
            <a:ext cx="1958140" cy="5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4. Planeación</a:t>
            </a:r>
            <a:r>
              <a:rPr lang="es-MX" sz="1200" dirty="0"/>
              <a:t>, Innovación y Evaluación Institucional </a:t>
            </a:r>
          </a:p>
        </p:txBody>
      </p:sp>
      <p:sp>
        <p:nvSpPr>
          <p:cNvPr id="13" name="Rectángulo 10"/>
          <p:cNvSpPr/>
          <p:nvPr/>
        </p:nvSpPr>
        <p:spPr>
          <a:xfrm>
            <a:off x="1594298" y="618777"/>
            <a:ext cx="1958140" cy="476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Ejes Estratégicos</a:t>
            </a:r>
            <a:endParaRPr lang="es-MX" sz="1400" dirty="0"/>
          </a:p>
        </p:txBody>
      </p:sp>
      <p:sp>
        <p:nvSpPr>
          <p:cNvPr id="14" name="Rectángulo 11"/>
          <p:cNvSpPr/>
          <p:nvPr/>
        </p:nvSpPr>
        <p:spPr>
          <a:xfrm>
            <a:off x="3217060" y="1706180"/>
            <a:ext cx="1124957" cy="2596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Indicadores</a:t>
            </a:r>
            <a:r>
              <a:rPr lang="es-MX" dirty="0"/>
              <a:t> </a:t>
            </a:r>
          </a:p>
        </p:txBody>
      </p:sp>
      <p:sp>
        <p:nvSpPr>
          <p:cNvPr id="15" name="Rectángulo 12"/>
          <p:cNvSpPr/>
          <p:nvPr/>
        </p:nvSpPr>
        <p:spPr>
          <a:xfrm>
            <a:off x="3167428" y="3364959"/>
            <a:ext cx="1174588" cy="218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Indicadores</a:t>
            </a:r>
            <a:r>
              <a:rPr lang="es-MX" dirty="0"/>
              <a:t> </a:t>
            </a:r>
          </a:p>
        </p:txBody>
      </p:sp>
      <p:sp>
        <p:nvSpPr>
          <p:cNvPr id="16" name="Rectángulo 13"/>
          <p:cNvSpPr/>
          <p:nvPr/>
        </p:nvSpPr>
        <p:spPr>
          <a:xfrm>
            <a:off x="3217060" y="4292074"/>
            <a:ext cx="1124956" cy="2596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Indicadores</a:t>
            </a:r>
            <a:r>
              <a:rPr lang="es-MX" dirty="0"/>
              <a:t> </a:t>
            </a:r>
          </a:p>
        </p:txBody>
      </p:sp>
      <p:sp>
        <p:nvSpPr>
          <p:cNvPr id="17" name="Rectángulo 14"/>
          <p:cNvSpPr/>
          <p:nvPr/>
        </p:nvSpPr>
        <p:spPr>
          <a:xfrm>
            <a:off x="3167428" y="5273252"/>
            <a:ext cx="1174588" cy="230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Indicadores</a:t>
            </a:r>
            <a:r>
              <a:rPr lang="es-MX" dirty="0"/>
              <a:t> </a:t>
            </a:r>
          </a:p>
        </p:txBody>
      </p:sp>
      <p:sp>
        <p:nvSpPr>
          <p:cNvPr id="18" name="Rectángulo 15"/>
          <p:cNvSpPr/>
          <p:nvPr/>
        </p:nvSpPr>
        <p:spPr>
          <a:xfrm>
            <a:off x="3217059" y="2580234"/>
            <a:ext cx="1124957" cy="2303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/>
              <a:t>Indicadores</a:t>
            </a:r>
            <a:r>
              <a:rPr lang="es-MX" dirty="0"/>
              <a:t> </a:t>
            </a:r>
          </a:p>
        </p:txBody>
      </p:sp>
      <p:cxnSp>
        <p:nvCxnSpPr>
          <p:cNvPr id="19" name="Conector recto de flecha 17"/>
          <p:cNvCxnSpPr/>
          <p:nvPr/>
        </p:nvCxnSpPr>
        <p:spPr>
          <a:xfrm>
            <a:off x="3535900" y="1515895"/>
            <a:ext cx="89033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8"/>
          <p:cNvCxnSpPr/>
          <p:nvPr/>
        </p:nvCxnSpPr>
        <p:spPr>
          <a:xfrm>
            <a:off x="3451679" y="3292849"/>
            <a:ext cx="89033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19"/>
          <p:cNvCxnSpPr/>
          <p:nvPr/>
        </p:nvCxnSpPr>
        <p:spPr>
          <a:xfrm>
            <a:off x="3451679" y="4106695"/>
            <a:ext cx="89033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0"/>
          <p:cNvCxnSpPr/>
          <p:nvPr/>
        </p:nvCxnSpPr>
        <p:spPr>
          <a:xfrm>
            <a:off x="3535900" y="2468538"/>
            <a:ext cx="89033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1"/>
          <p:cNvCxnSpPr/>
          <p:nvPr/>
        </p:nvCxnSpPr>
        <p:spPr>
          <a:xfrm>
            <a:off x="3511838" y="5075239"/>
            <a:ext cx="89033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2"/>
          <p:cNvSpPr/>
          <p:nvPr/>
        </p:nvSpPr>
        <p:spPr>
          <a:xfrm>
            <a:off x="4470959" y="1262657"/>
            <a:ext cx="1109913" cy="495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Políticas </a:t>
            </a:r>
          </a:p>
        </p:txBody>
      </p:sp>
      <p:sp>
        <p:nvSpPr>
          <p:cNvPr id="25" name="Rectángulo 23"/>
          <p:cNvSpPr/>
          <p:nvPr/>
        </p:nvSpPr>
        <p:spPr>
          <a:xfrm>
            <a:off x="4510778" y="2082778"/>
            <a:ext cx="1109913" cy="5539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Políticas </a:t>
            </a:r>
          </a:p>
        </p:txBody>
      </p:sp>
      <p:sp>
        <p:nvSpPr>
          <p:cNvPr id="26" name="Rectángulo 24"/>
          <p:cNvSpPr/>
          <p:nvPr/>
        </p:nvSpPr>
        <p:spPr>
          <a:xfrm>
            <a:off x="4489724" y="2960686"/>
            <a:ext cx="1109913" cy="5539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Políticas </a:t>
            </a:r>
          </a:p>
        </p:txBody>
      </p:sp>
      <p:sp>
        <p:nvSpPr>
          <p:cNvPr id="27" name="Rectángulo 25"/>
          <p:cNvSpPr/>
          <p:nvPr/>
        </p:nvSpPr>
        <p:spPr>
          <a:xfrm>
            <a:off x="4470959" y="3845257"/>
            <a:ext cx="1109913" cy="5539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Políticas </a:t>
            </a:r>
          </a:p>
        </p:txBody>
      </p:sp>
      <p:sp>
        <p:nvSpPr>
          <p:cNvPr id="28" name="Rectángulo 26"/>
          <p:cNvSpPr/>
          <p:nvPr/>
        </p:nvSpPr>
        <p:spPr>
          <a:xfrm>
            <a:off x="4470959" y="4719304"/>
            <a:ext cx="1109913" cy="5539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Políticas </a:t>
            </a:r>
          </a:p>
        </p:txBody>
      </p:sp>
      <p:sp>
        <p:nvSpPr>
          <p:cNvPr id="29" name="Rectángulo 27"/>
          <p:cNvSpPr/>
          <p:nvPr/>
        </p:nvSpPr>
        <p:spPr>
          <a:xfrm>
            <a:off x="4517972" y="587530"/>
            <a:ext cx="1062900" cy="5072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50" b="1" dirty="0"/>
              <a:t>Políticas Institucionales </a:t>
            </a:r>
          </a:p>
        </p:txBody>
      </p:sp>
      <p:sp>
        <p:nvSpPr>
          <p:cNvPr id="30" name="Rectángulo 28"/>
          <p:cNvSpPr/>
          <p:nvPr/>
        </p:nvSpPr>
        <p:spPr>
          <a:xfrm>
            <a:off x="3627634" y="587530"/>
            <a:ext cx="798605" cy="5229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/>
              <a:t>Indicadores  </a:t>
            </a:r>
            <a:r>
              <a:rPr lang="es-MX" sz="1000" b="1" dirty="0"/>
              <a:t> </a:t>
            </a:r>
          </a:p>
        </p:txBody>
      </p:sp>
      <p:sp>
        <p:nvSpPr>
          <p:cNvPr id="31" name="Rectángulo 33"/>
          <p:cNvSpPr/>
          <p:nvPr/>
        </p:nvSpPr>
        <p:spPr>
          <a:xfrm>
            <a:off x="5711715" y="1261915"/>
            <a:ext cx="961871" cy="542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Programas Estratégicos  </a:t>
            </a:r>
          </a:p>
        </p:txBody>
      </p:sp>
      <p:sp>
        <p:nvSpPr>
          <p:cNvPr id="33" name="Rectángulo 41"/>
          <p:cNvSpPr/>
          <p:nvPr/>
        </p:nvSpPr>
        <p:spPr>
          <a:xfrm>
            <a:off x="6795611" y="1294490"/>
            <a:ext cx="1046992" cy="495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/>
              <a:t>Objetivo por cada programa  </a:t>
            </a:r>
          </a:p>
        </p:txBody>
      </p:sp>
      <p:sp>
        <p:nvSpPr>
          <p:cNvPr id="34" name="Rectángulo 42"/>
          <p:cNvSpPr/>
          <p:nvPr/>
        </p:nvSpPr>
        <p:spPr>
          <a:xfrm>
            <a:off x="5719561" y="2082779"/>
            <a:ext cx="961871" cy="542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Programas Estratégicos  </a:t>
            </a:r>
          </a:p>
        </p:txBody>
      </p:sp>
      <p:sp>
        <p:nvSpPr>
          <p:cNvPr id="36" name="Rectángulo 44"/>
          <p:cNvSpPr/>
          <p:nvPr/>
        </p:nvSpPr>
        <p:spPr>
          <a:xfrm>
            <a:off x="6803457" y="2115354"/>
            <a:ext cx="1046992" cy="495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/>
              <a:t>Objetivo por cada programa  </a:t>
            </a:r>
          </a:p>
        </p:txBody>
      </p:sp>
      <p:sp>
        <p:nvSpPr>
          <p:cNvPr id="37" name="Rectángulo 45"/>
          <p:cNvSpPr/>
          <p:nvPr/>
        </p:nvSpPr>
        <p:spPr>
          <a:xfrm>
            <a:off x="5751534" y="2936219"/>
            <a:ext cx="961871" cy="542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Programas Estratégicos  </a:t>
            </a:r>
          </a:p>
        </p:txBody>
      </p:sp>
      <p:sp>
        <p:nvSpPr>
          <p:cNvPr id="39" name="Rectángulo 47"/>
          <p:cNvSpPr/>
          <p:nvPr/>
        </p:nvSpPr>
        <p:spPr>
          <a:xfrm>
            <a:off x="6764416" y="2968794"/>
            <a:ext cx="1046992" cy="495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/>
              <a:t>Objetivo por cada programa  </a:t>
            </a:r>
          </a:p>
        </p:txBody>
      </p:sp>
      <p:sp>
        <p:nvSpPr>
          <p:cNvPr id="40" name="Rectángulo 48"/>
          <p:cNvSpPr/>
          <p:nvPr/>
        </p:nvSpPr>
        <p:spPr>
          <a:xfrm>
            <a:off x="5719561" y="3813990"/>
            <a:ext cx="961871" cy="542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Programas Estratégicos  </a:t>
            </a:r>
          </a:p>
        </p:txBody>
      </p:sp>
      <p:sp>
        <p:nvSpPr>
          <p:cNvPr id="42" name="Rectángulo 50"/>
          <p:cNvSpPr/>
          <p:nvPr/>
        </p:nvSpPr>
        <p:spPr>
          <a:xfrm>
            <a:off x="6772262" y="3846565"/>
            <a:ext cx="1046992" cy="495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/>
              <a:t>Objetivo por cada programa  </a:t>
            </a:r>
          </a:p>
        </p:txBody>
      </p:sp>
      <p:sp>
        <p:nvSpPr>
          <p:cNvPr id="43" name="Rectángulo 51"/>
          <p:cNvSpPr/>
          <p:nvPr/>
        </p:nvSpPr>
        <p:spPr>
          <a:xfrm>
            <a:off x="5685882" y="4738766"/>
            <a:ext cx="961871" cy="542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Programas Estratégicos  </a:t>
            </a:r>
          </a:p>
        </p:txBody>
      </p:sp>
      <p:sp>
        <p:nvSpPr>
          <p:cNvPr id="45" name="Rectángulo 53"/>
          <p:cNvSpPr/>
          <p:nvPr/>
        </p:nvSpPr>
        <p:spPr>
          <a:xfrm>
            <a:off x="6857923" y="4783709"/>
            <a:ext cx="1046992" cy="495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dirty="0"/>
              <a:t>Objetivo por cada programa  </a:t>
            </a:r>
          </a:p>
        </p:txBody>
      </p:sp>
      <p:sp>
        <p:nvSpPr>
          <p:cNvPr id="46" name="Rectángulo 54"/>
          <p:cNvSpPr/>
          <p:nvPr/>
        </p:nvSpPr>
        <p:spPr>
          <a:xfrm>
            <a:off x="6769778" y="618777"/>
            <a:ext cx="1057004" cy="5202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Objetivo  </a:t>
            </a:r>
          </a:p>
        </p:txBody>
      </p:sp>
      <p:sp>
        <p:nvSpPr>
          <p:cNvPr id="47" name="Rectángulo 55"/>
          <p:cNvSpPr/>
          <p:nvPr/>
        </p:nvSpPr>
        <p:spPr>
          <a:xfrm>
            <a:off x="5656076" y="587530"/>
            <a:ext cx="962528" cy="5267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/>
              <a:t>Programas estratégicos  </a:t>
            </a:r>
          </a:p>
        </p:txBody>
      </p:sp>
      <p:cxnSp>
        <p:nvCxnSpPr>
          <p:cNvPr id="49" name="Conector recto de flecha 16"/>
          <p:cNvCxnSpPr/>
          <p:nvPr/>
        </p:nvCxnSpPr>
        <p:spPr>
          <a:xfrm flipV="1">
            <a:off x="1572838" y="6172559"/>
            <a:ext cx="2788319" cy="17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60"/>
          <p:cNvCxnSpPr/>
          <p:nvPr/>
        </p:nvCxnSpPr>
        <p:spPr>
          <a:xfrm flipV="1">
            <a:off x="4656161" y="6149253"/>
            <a:ext cx="3983184" cy="23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62"/>
          <p:cNvSpPr/>
          <p:nvPr/>
        </p:nvSpPr>
        <p:spPr>
          <a:xfrm>
            <a:off x="1577761" y="6269228"/>
            <a:ext cx="2528707" cy="2485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Ámbito de la planeación </a:t>
            </a:r>
          </a:p>
        </p:txBody>
      </p:sp>
      <p:sp>
        <p:nvSpPr>
          <p:cNvPr id="52" name="Rectángulo 63"/>
          <p:cNvSpPr/>
          <p:nvPr/>
        </p:nvSpPr>
        <p:spPr>
          <a:xfrm>
            <a:off x="4659606" y="6263771"/>
            <a:ext cx="3917994" cy="2485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Ámbito de la programación </a:t>
            </a:r>
          </a:p>
        </p:txBody>
      </p:sp>
      <p:sp>
        <p:nvSpPr>
          <p:cNvPr id="53" name="Abrir llave 65"/>
          <p:cNvSpPr/>
          <p:nvPr/>
        </p:nvSpPr>
        <p:spPr>
          <a:xfrm rot="16200000">
            <a:off x="4559151" y="2534890"/>
            <a:ext cx="314421" cy="625248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 66"/>
          <p:cNvSpPr/>
          <p:nvPr/>
        </p:nvSpPr>
        <p:spPr>
          <a:xfrm>
            <a:off x="1643245" y="5818345"/>
            <a:ext cx="7122219" cy="294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Ejes articuladores de la función universitaria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091902" y="-30812"/>
            <a:ext cx="700849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Impact" pitchFamily="34" charset="0"/>
              </a:rPr>
              <a:t>Estructura del PDI</a:t>
            </a:r>
            <a:endParaRPr lang="es-MX" sz="2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2354504" y="6597352"/>
            <a:ext cx="3823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dirty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Lineamientos Generales para la </a:t>
            </a:r>
            <a:r>
              <a:rPr lang="es-MX" sz="1200" b="1" dirty="0" smtClean="0">
                <a:effectLst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</a:rPr>
              <a:t>Elaboración POA 2018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0144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 periódi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701</TotalTime>
  <Words>1486</Words>
  <Application>Microsoft Office PowerPoint</Application>
  <PresentationFormat>Presentación en pantalla (4:3)</PresentationFormat>
  <Paragraphs>304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Papel periódico</vt:lpstr>
      <vt:lpstr>C:\Users\Beatriz\Desktop\Nueva carpeta\FORMATOS POA 2017.xlsx</vt:lpstr>
      <vt:lpstr>PROGRAMA OPERATIVO ANUAL 2018</vt:lpstr>
      <vt:lpstr>ANTECEDENTES</vt:lpstr>
      <vt:lpstr>Presentación de PowerPoint</vt:lpstr>
      <vt:lpstr>Presentación de PowerPoint</vt:lpstr>
      <vt:lpstr>Presentación de PowerPoint</vt:lpstr>
      <vt:lpstr>Marco Normativo del POA</vt:lpstr>
      <vt:lpstr>OBJETIVOS DEL  POA 2018  Orientado a Resultados</vt:lpstr>
      <vt:lpstr>Lineamientos Generales para la Elaboración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Fechas de Entrega del POA: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OPERATIVO ANUAL 2017</dc:title>
  <dc:creator>Beatriz</dc:creator>
  <cp:lastModifiedBy>Beatriz</cp:lastModifiedBy>
  <cp:revision>74</cp:revision>
  <cp:lastPrinted>2017-09-22T16:02:56Z</cp:lastPrinted>
  <dcterms:created xsi:type="dcterms:W3CDTF">2017-03-14T00:46:06Z</dcterms:created>
  <dcterms:modified xsi:type="dcterms:W3CDTF">2017-09-25T19:58:12Z</dcterms:modified>
</cp:coreProperties>
</file>